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681" r:id="rId1"/>
    <p:sldMasterId id="2147484447" r:id="rId2"/>
  </p:sldMasterIdLst>
  <p:notesMasterIdLst>
    <p:notesMasterId r:id="rId21"/>
  </p:notesMasterIdLst>
  <p:sldIdLst>
    <p:sldId id="256" r:id="rId3"/>
    <p:sldId id="335" r:id="rId4"/>
    <p:sldId id="336" r:id="rId5"/>
    <p:sldId id="342" r:id="rId6"/>
    <p:sldId id="337" r:id="rId7"/>
    <p:sldId id="338" r:id="rId8"/>
    <p:sldId id="348" r:id="rId9"/>
    <p:sldId id="339" r:id="rId10"/>
    <p:sldId id="349" r:id="rId11"/>
    <p:sldId id="340" r:id="rId12"/>
    <p:sldId id="347" r:id="rId13"/>
    <p:sldId id="341" r:id="rId14"/>
    <p:sldId id="350" r:id="rId15"/>
    <p:sldId id="346" r:id="rId16"/>
    <p:sldId id="343" r:id="rId17"/>
    <p:sldId id="344" r:id="rId18"/>
    <p:sldId id="351" r:id="rId19"/>
    <p:sldId id="314" r:id="rId20"/>
  </p:sldIdLst>
  <p:sldSz cx="9144000" cy="6858000" type="screen4x3"/>
  <p:notesSz cx="6797675" cy="9926638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Estilo Claro 2 - Ênfas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Ênfas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AF606853-7671-496A-8E4F-DF71F8EC918B}" styleName="Estilo Escuro 1 - Ênfase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5179" autoAdjust="0"/>
  </p:normalViewPr>
  <p:slideViewPr>
    <p:cSldViewPr>
      <p:cViewPr>
        <p:scale>
          <a:sx n="70" d="100"/>
          <a:sy n="70" d="100"/>
        </p:scale>
        <p:origin x="2304" y="6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5CA900-6DBB-43AD-94A5-1C533217B6F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56FC743-19D1-42C0-A8DA-C64FAF548D0A}">
      <dgm:prSet phldrT="[Texto]" custT="1"/>
      <dgm:spPr/>
      <dgm:t>
        <a:bodyPr/>
        <a:lstStyle/>
        <a:p>
          <a:pPr algn="l"/>
          <a:r>
            <a:rPr lang="pt-BR" sz="2000" dirty="0" smtClean="0"/>
            <a:t>Acesso e continuidade do cuidado</a:t>
          </a:r>
          <a:endParaRPr lang="pt-BR" sz="2000" dirty="0"/>
        </a:p>
      </dgm:t>
    </dgm:pt>
    <dgm:pt modelId="{A50309B2-AA3C-4C97-B568-B418349E7471}" type="parTrans" cxnId="{F0DFDD9A-1D9A-4F5E-8785-8C57DD97D8B4}">
      <dgm:prSet/>
      <dgm:spPr/>
      <dgm:t>
        <a:bodyPr/>
        <a:lstStyle/>
        <a:p>
          <a:endParaRPr lang="pt-BR"/>
        </a:p>
      </dgm:t>
    </dgm:pt>
    <dgm:pt modelId="{1220BBEB-00EA-4346-AE7C-1B5732DEE51D}" type="sibTrans" cxnId="{F0DFDD9A-1D9A-4F5E-8785-8C57DD97D8B4}">
      <dgm:prSet/>
      <dgm:spPr/>
      <dgm:t>
        <a:bodyPr/>
        <a:lstStyle/>
        <a:p>
          <a:endParaRPr lang="pt-BR"/>
        </a:p>
      </dgm:t>
    </dgm:pt>
    <dgm:pt modelId="{0DEAE89C-9DA9-472C-83C1-27469DA6E1FC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Média de atendimentos de médicos e enfermeiros por habitante</a:t>
          </a:r>
          <a:endParaRPr lang="pt-BR" sz="1800" dirty="0"/>
        </a:p>
      </dgm:t>
    </dgm:pt>
    <dgm:pt modelId="{A74313DF-C5CC-4F5D-8512-51BF49964AF9}" type="parTrans" cxnId="{2A797D3B-93EB-42FE-99CB-51C43AEC640E}">
      <dgm:prSet/>
      <dgm:spPr/>
      <dgm:t>
        <a:bodyPr/>
        <a:lstStyle/>
        <a:p>
          <a:endParaRPr lang="pt-BR"/>
        </a:p>
      </dgm:t>
    </dgm:pt>
    <dgm:pt modelId="{D8D10FF4-BB15-4659-AB53-912154C86536}" type="sibTrans" cxnId="{2A797D3B-93EB-42FE-99CB-51C43AEC640E}">
      <dgm:prSet/>
      <dgm:spPr/>
      <dgm:t>
        <a:bodyPr/>
        <a:lstStyle/>
        <a:p>
          <a:endParaRPr lang="pt-BR"/>
        </a:p>
      </dgm:t>
    </dgm:pt>
    <dgm:pt modelId="{406A1AE6-9AB3-4E5D-BEE8-FBE7E9E2A57F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Percentual de atendimentos de demanda espontânea</a:t>
          </a:r>
          <a:endParaRPr lang="pt-BR" sz="1800" dirty="0"/>
        </a:p>
      </dgm:t>
    </dgm:pt>
    <dgm:pt modelId="{6A6DA124-5A82-4F2E-AEE7-5675BEA61577}" type="parTrans" cxnId="{7619A88B-1C7A-4399-B4BC-6ED969DB1938}">
      <dgm:prSet/>
      <dgm:spPr/>
      <dgm:t>
        <a:bodyPr/>
        <a:lstStyle/>
        <a:p>
          <a:endParaRPr lang="pt-BR"/>
        </a:p>
      </dgm:t>
    </dgm:pt>
    <dgm:pt modelId="{3D97E478-A58B-432A-A455-E2E2856CBF98}" type="sibTrans" cxnId="{7619A88B-1C7A-4399-B4BC-6ED969DB1938}">
      <dgm:prSet/>
      <dgm:spPr/>
      <dgm:t>
        <a:bodyPr/>
        <a:lstStyle/>
        <a:p>
          <a:endParaRPr lang="pt-BR"/>
        </a:p>
      </dgm:t>
    </dgm:pt>
    <dgm:pt modelId="{44557237-DF02-4ACD-9768-D1779FC13E41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Percentual de atendimentos de consulta agendada</a:t>
          </a:r>
          <a:endParaRPr lang="pt-BR" sz="1800" dirty="0"/>
        </a:p>
      </dgm:t>
    </dgm:pt>
    <dgm:pt modelId="{548C313E-F53C-4439-A600-0F971B110D8F}" type="parTrans" cxnId="{F5C9EE5E-1A55-47C8-BDFB-B0A5B9E248E2}">
      <dgm:prSet/>
      <dgm:spPr/>
      <dgm:t>
        <a:bodyPr/>
        <a:lstStyle/>
        <a:p>
          <a:endParaRPr lang="pt-BR"/>
        </a:p>
      </dgm:t>
    </dgm:pt>
    <dgm:pt modelId="{ED4AA148-D9C2-4C21-97CF-B412BA8A64A9}" type="sibTrans" cxnId="{F5C9EE5E-1A55-47C8-BDFB-B0A5B9E248E2}">
      <dgm:prSet/>
      <dgm:spPr/>
      <dgm:t>
        <a:bodyPr/>
        <a:lstStyle/>
        <a:p>
          <a:endParaRPr lang="pt-BR"/>
        </a:p>
      </dgm:t>
    </dgm:pt>
    <dgm:pt modelId="{951C808A-32C0-4A14-8A1C-95AB78B7DF72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Índice de atendimentos por condição de saúde avaliada</a:t>
          </a:r>
          <a:endParaRPr lang="pt-BR" sz="1800" dirty="0"/>
        </a:p>
      </dgm:t>
    </dgm:pt>
    <dgm:pt modelId="{0652F6E7-849F-42BE-8393-B299BB32B788}" type="parTrans" cxnId="{2C6DEAF6-EB8A-4771-9E4C-250348B43D01}">
      <dgm:prSet/>
      <dgm:spPr/>
      <dgm:t>
        <a:bodyPr/>
        <a:lstStyle/>
        <a:p>
          <a:endParaRPr lang="pt-BR"/>
        </a:p>
      </dgm:t>
    </dgm:pt>
    <dgm:pt modelId="{AEBA47F1-FBFE-4753-BB2D-E197A031A0E2}" type="sibTrans" cxnId="{2C6DEAF6-EB8A-4771-9E4C-250348B43D01}">
      <dgm:prSet/>
      <dgm:spPr/>
      <dgm:t>
        <a:bodyPr/>
        <a:lstStyle/>
        <a:p>
          <a:endParaRPr lang="pt-BR"/>
        </a:p>
      </dgm:t>
    </dgm:pt>
    <dgm:pt modelId="{2740533C-2356-4648-96FD-C1398BD76203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Razão de coleta de material citopatológico do colo do útero</a:t>
          </a:r>
          <a:endParaRPr lang="pt-BR" sz="1800" dirty="0"/>
        </a:p>
      </dgm:t>
    </dgm:pt>
    <dgm:pt modelId="{9D3BACA3-5004-4884-A061-D8BE30E29639}" type="parTrans" cxnId="{1A3A96C1-DBFF-42A7-A80D-4A4B014B2C46}">
      <dgm:prSet/>
      <dgm:spPr/>
      <dgm:t>
        <a:bodyPr/>
        <a:lstStyle/>
        <a:p>
          <a:endParaRPr lang="pt-BR"/>
        </a:p>
      </dgm:t>
    </dgm:pt>
    <dgm:pt modelId="{34D0B920-6EBF-4A01-A41B-09C44F3738BC}" type="sibTrans" cxnId="{1A3A96C1-DBFF-42A7-A80D-4A4B014B2C46}">
      <dgm:prSet/>
      <dgm:spPr/>
      <dgm:t>
        <a:bodyPr/>
        <a:lstStyle/>
        <a:p>
          <a:endParaRPr lang="pt-BR"/>
        </a:p>
      </dgm:t>
    </dgm:pt>
    <dgm:pt modelId="{307A5079-5E7E-4122-B848-BFD1DDB721DD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Cobertura de primeira consulta odontológica programática</a:t>
          </a:r>
          <a:endParaRPr lang="pt-BR" sz="1800" dirty="0"/>
        </a:p>
      </dgm:t>
    </dgm:pt>
    <dgm:pt modelId="{BEBF658F-E39E-4E39-9955-7DF245FE7471}" type="parTrans" cxnId="{6C755179-F975-4F01-A9E7-7071AEE1459B}">
      <dgm:prSet/>
      <dgm:spPr/>
      <dgm:t>
        <a:bodyPr/>
        <a:lstStyle/>
        <a:p>
          <a:endParaRPr lang="pt-BR"/>
        </a:p>
      </dgm:t>
    </dgm:pt>
    <dgm:pt modelId="{40E302FB-4800-40B4-825C-355E957D3228}" type="sibTrans" cxnId="{6C755179-F975-4F01-A9E7-7071AEE1459B}">
      <dgm:prSet/>
      <dgm:spPr/>
      <dgm:t>
        <a:bodyPr/>
        <a:lstStyle/>
        <a:p>
          <a:endParaRPr lang="pt-BR"/>
        </a:p>
      </dgm:t>
    </dgm:pt>
    <dgm:pt modelId="{7D819738-82BB-46F5-913B-7F1EEE0A3137}" type="pres">
      <dgm:prSet presAssocID="{4A5CA900-6DBB-43AD-94A5-1C533217B6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F6B8132-4144-4B74-A593-0B375B537FA7}" type="pres">
      <dgm:prSet presAssocID="{D56FC743-19D1-42C0-A8DA-C64FAF548D0A}" presName="linNode" presStyleCnt="0"/>
      <dgm:spPr/>
    </dgm:pt>
    <dgm:pt modelId="{D1A82FB5-C7D9-42F5-9825-D4D69881AC11}" type="pres">
      <dgm:prSet presAssocID="{D56FC743-19D1-42C0-A8DA-C64FAF548D0A}" presName="parentText" presStyleLbl="node1" presStyleIdx="0" presStyleCnt="1" custScaleX="57709" custScaleY="7449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E62C2A6-0664-4D18-8723-990D9F60C4D9}" type="pres">
      <dgm:prSet presAssocID="{D56FC743-19D1-42C0-A8DA-C64FAF548D0A}" presName="descendantText" presStyleLbl="alignAccFollowNode1" presStyleIdx="0" presStyleCnt="1" custScaleX="116990" custScaleY="8424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A797D3B-93EB-42FE-99CB-51C43AEC640E}" srcId="{D56FC743-19D1-42C0-A8DA-C64FAF548D0A}" destId="{0DEAE89C-9DA9-472C-83C1-27469DA6E1FC}" srcOrd="0" destOrd="0" parTransId="{A74313DF-C5CC-4F5D-8512-51BF49964AF9}" sibTransId="{D8D10FF4-BB15-4659-AB53-912154C86536}"/>
    <dgm:cxn modelId="{57C65E33-AA64-4F49-8490-2CA161B9E945}" type="presOf" srcId="{4A5CA900-6DBB-43AD-94A5-1C533217B6FC}" destId="{7D819738-82BB-46F5-913B-7F1EEE0A3137}" srcOrd="0" destOrd="0" presId="urn:microsoft.com/office/officeart/2005/8/layout/vList5"/>
    <dgm:cxn modelId="{1A3A96C1-DBFF-42A7-A80D-4A4B014B2C46}" srcId="{D56FC743-19D1-42C0-A8DA-C64FAF548D0A}" destId="{2740533C-2356-4648-96FD-C1398BD76203}" srcOrd="4" destOrd="0" parTransId="{9D3BACA3-5004-4884-A061-D8BE30E29639}" sibTransId="{34D0B920-6EBF-4A01-A41B-09C44F3738BC}"/>
    <dgm:cxn modelId="{D45FCD8C-4F35-4C2C-BB4D-33351691BF4F}" type="presOf" srcId="{951C808A-32C0-4A14-8A1C-95AB78B7DF72}" destId="{CE62C2A6-0664-4D18-8723-990D9F60C4D9}" srcOrd="0" destOrd="3" presId="urn:microsoft.com/office/officeart/2005/8/layout/vList5"/>
    <dgm:cxn modelId="{F5C9EE5E-1A55-47C8-BDFB-B0A5B9E248E2}" srcId="{D56FC743-19D1-42C0-A8DA-C64FAF548D0A}" destId="{44557237-DF02-4ACD-9768-D1779FC13E41}" srcOrd="2" destOrd="0" parTransId="{548C313E-F53C-4439-A600-0F971B110D8F}" sibTransId="{ED4AA148-D9C2-4C21-97CF-B412BA8A64A9}"/>
    <dgm:cxn modelId="{5576323D-E7A5-4A13-B81A-E00A0E634CE0}" type="presOf" srcId="{0DEAE89C-9DA9-472C-83C1-27469DA6E1FC}" destId="{CE62C2A6-0664-4D18-8723-990D9F60C4D9}" srcOrd="0" destOrd="0" presId="urn:microsoft.com/office/officeart/2005/8/layout/vList5"/>
    <dgm:cxn modelId="{F0DFDD9A-1D9A-4F5E-8785-8C57DD97D8B4}" srcId="{4A5CA900-6DBB-43AD-94A5-1C533217B6FC}" destId="{D56FC743-19D1-42C0-A8DA-C64FAF548D0A}" srcOrd="0" destOrd="0" parTransId="{A50309B2-AA3C-4C97-B568-B418349E7471}" sibTransId="{1220BBEB-00EA-4346-AE7C-1B5732DEE51D}"/>
    <dgm:cxn modelId="{1F3D2968-8B33-49F3-8CB0-3F6CCBF26D2C}" type="presOf" srcId="{2740533C-2356-4648-96FD-C1398BD76203}" destId="{CE62C2A6-0664-4D18-8723-990D9F60C4D9}" srcOrd="0" destOrd="4" presId="urn:microsoft.com/office/officeart/2005/8/layout/vList5"/>
    <dgm:cxn modelId="{2CD5368F-F26F-40B2-BF7E-AC8F2EBCC82D}" type="presOf" srcId="{307A5079-5E7E-4122-B848-BFD1DDB721DD}" destId="{CE62C2A6-0664-4D18-8723-990D9F60C4D9}" srcOrd="0" destOrd="5" presId="urn:microsoft.com/office/officeart/2005/8/layout/vList5"/>
    <dgm:cxn modelId="{9C26D75B-62AB-476C-AA57-1D92161BB85D}" type="presOf" srcId="{D56FC743-19D1-42C0-A8DA-C64FAF548D0A}" destId="{D1A82FB5-C7D9-42F5-9825-D4D69881AC11}" srcOrd="0" destOrd="0" presId="urn:microsoft.com/office/officeart/2005/8/layout/vList5"/>
    <dgm:cxn modelId="{60B6F581-BDB6-4799-A144-F35FB0C21E2E}" type="presOf" srcId="{44557237-DF02-4ACD-9768-D1779FC13E41}" destId="{CE62C2A6-0664-4D18-8723-990D9F60C4D9}" srcOrd="0" destOrd="2" presId="urn:microsoft.com/office/officeart/2005/8/layout/vList5"/>
    <dgm:cxn modelId="{133240F2-0A0E-41EE-ACD4-5C69990F7B58}" type="presOf" srcId="{406A1AE6-9AB3-4E5D-BEE8-FBE7E9E2A57F}" destId="{CE62C2A6-0664-4D18-8723-990D9F60C4D9}" srcOrd="0" destOrd="1" presId="urn:microsoft.com/office/officeart/2005/8/layout/vList5"/>
    <dgm:cxn modelId="{2C6DEAF6-EB8A-4771-9E4C-250348B43D01}" srcId="{D56FC743-19D1-42C0-A8DA-C64FAF548D0A}" destId="{951C808A-32C0-4A14-8A1C-95AB78B7DF72}" srcOrd="3" destOrd="0" parTransId="{0652F6E7-849F-42BE-8393-B299BB32B788}" sibTransId="{AEBA47F1-FBFE-4753-BB2D-E197A031A0E2}"/>
    <dgm:cxn modelId="{7619A88B-1C7A-4399-B4BC-6ED969DB1938}" srcId="{D56FC743-19D1-42C0-A8DA-C64FAF548D0A}" destId="{406A1AE6-9AB3-4E5D-BEE8-FBE7E9E2A57F}" srcOrd="1" destOrd="0" parTransId="{6A6DA124-5A82-4F2E-AEE7-5675BEA61577}" sibTransId="{3D97E478-A58B-432A-A455-E2E2856CBF98}"/>
    <dgm:cxn modelId="{6C755179-F975-4F01-A9E7-7071AEE1459B}" srcId="{D56FC743-19D1-42C0-A8DA-C64FAF548D0A}" destId="{307A5079-5E7E-4122-B848-BFD1DDB721DD}" srcOrd="5" destOrd="0" parTransId="{BEBF658F-E39E-4E39-9955-7DF245FE7471}" sibTransId="{40E302FB-4800-40B4-825C-355E957D3228}"/>
    <dgm:cxn modelId="{D6BEF1F5-EB07-40F3-BD87-2C7C2C2EF53B}" type="presParOf" srcId="{7D819738-82BB-46F5-913B-7F1EEE0A3137}" destId="{FF6B8132-4144-4B74-A593-0B375B537FA7}" srcOrd="0" destOrd="0" presId="urn:microsoft.com/office/officeart/2005/8/layout/vList5"/>
    <dgm:cxn modelId="{C9C17804-D6A8-4461-AA6D-814B55142A7B}" type="presParOf" srcId="{FF6B8132-4144-4B74-A593-0B375B537FA7}" destId="{D1A82FB5-C7D9-42F5-9825-D4D69881AC11}" srcOrd="0" destOrd="0" presId="urn:microsoft.com/office/officeart/2005/8/layout/vList5"/>
    <dgm:cxn modelId="{442A89FE-3D64-43EC-B7B9-67CD160F3E5A}" type="presParOf" srcId="{FF6B8132-4144-4B74-A593-0B375B537FA7}" destId="{CE62C2A6-0664-4D18-8723-990D9F60C4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80B83D-8FA3-4BCD-820F-0FC60754D92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7D9F1901-9857-4C07-B6CF-3A47EC50DCFB}">
      <dgm:prSet phldrT="[Texto]" custT="1"/>
      <dgm:spPr/>
      <dgm:t>
        <a:bodyPr/>
        <a:lstStyle/>
        <a:p>
          <a:r>
            <a:rPr lang="pt-BR" sz="2000" dirty="0" smtClean="0"/>
            <a:t>Coordenação do cuidado</a:t>
          </a:r>
          <a:endParaRPr lang="pt-BR" sz="2000" dirty="0"/>
        </a:p>
      </dgm:t>
    </dgm:pt>
    <dgm:pt modelId="{BBA49BC8-D8A7-41E6-B701-039B1771967F}" type="parTrans" cxnId="{64930B7E-9308-4135-A402-CA408F35E749}">
      <dgm:prSet/>
      <dgm:spPr/>
      <dgm:t>
        <a:bodyPr/>
        <a:lstStyle/>
        <a:p>
          <a:endParaRPr lang="pt-BR"/>
        </a:p>
      </dgm:t>
    </dgm:pt>
    <dgm:pt modelId="{0CEED28D-BB17-4506-BF15-56DC84BDEACB}" type="sibTrans" cxnId="{64930B7E-9308-4135-A402-CA408F35E749}">
      <dgm:prSet/>
      <dgm:spPr/>
      <dgm:t>
        <a:bodyPr/>
        <a:lstStyle/>
        <a:p>
          <a:endParaRPr lang="pt-BR"/>
        </a:p>
      </dgm:t>
    </dgm:pt>
    <dgm:pt modelId="{C6CD940E-C86C-40E1-93D1-BEDFAF722CA4}">
      <dgm:prSet phldrT="[Texto]" custT="1"/>
      <dgm:spPr/>
      <dgm:t>
        <a:bodyPr/>
        <a:lstStyle/>
        <a:p>
          <a:r>
            <a:rPr lang="pt-BR" sz="1800" dirty="0" smtClean="0"/>
            <a:t>Percentual de recém-nascidos atendidos na primeira semana de vida</a:t>
          </a:r>
          <a:endParaRPr lang="pt-BR" sz="1800" dirty="0"/>
        </a:p>
      </dgm:t>
    </dgm:pt>
    <dgm:pt modelId="{15058F16-D86A-4798-AB88-A6068040A27E}" type="parTrans" cxnId="{44CC203D-6726-4F5E-AD8B-FFA0AD3D975D}">
      <dgm:prSet/>
      <dgm:spPr/>
      <dgm:t>
        <a:bodyPr/>
        <a:lstStyle/>
        <a:p>
          <a:endParaRPr lang="pt-BR"/>
        </a:p>
      </dgm:t>
    </dgm:pt>
    <dgm:pt modelId="{500598AF-1596-4D28-B386-EDB37F5072C7}" type="sibTrans" cxnId="{44CC203D-6726-4F5E-AD8B-FFA0AD3D975D}">
      <dgm:prSet/>
      <dgm:spPr/>
      <dgm:t>
        <a:bodyPr/>
        <a:lstStyle/>
        <a:p>
          <a:endParaRPr lang="pt-BR"/>
        </a:p>
      </dgm:t>
    </dgm:pt>
    <dgm:pt modelId="{BA760173-1AE0-462E-BE6F-F18931DE0FB2}">
      <dgm:prSet phldrT="[Texto]" custT="1"/>
      <dgm:spPr/>
      <dgm:t>
        <a:bodyPr/>
        <a:lstStyle/>
        <a:p>
          <a:r>
            <a:rPr lang="pt-BR" sz="2000" dirty="0" smtClean="0"/>
            <a:t>Resolutividade</a:t>
          </a:r>
          <a:endParaRPr lang="pt-BR" sz="2000" dirty="0"/>
        </a:p>
      </dgm:t>
    </dgm:pt>
    <dgm:pt modelId="{816E5F6E-24E1-4C54-BB88-B990353E72CA}" type="parTrans" cxnId="{11F5B376-8B84-4E16-BF58-748A3D5EA209}">
      <dgm:prSet/>
      <dgm:spPr/>
      <dgm:t>
        <a:bodyPr/>
        <a:lstStyle/>
        <a:p>
          <a:endParaRPr lang="pt-BR"/>
        </a:p>
      </dgm:t>
    </dgm:pt>
    <dgm:pt modelId="{FC6D17AD-1D66-4B46-8FEA-6A8C0B6AA8D2}" type="sibTrans" cxnId="{11F5B376-8B84-4E16-BF58-748A3D5EA209}">
      <dgm:prSet/>
      <dgm:spPr/>
      <dgm:t>
        <a:bodyPr/>
        <a:lstStyle/>
        <a:p>
          <a:endParaRPr lang="pt-BR"/>
        </a:p>
      </dgm:t>
    </dgm:pt>
    <dgm:pt modelId="{173EFC30-5699-49ED-9D05-7875DC15ED2E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Percentual de encaminhamentos para serviço especializado</a:t>
          </a:r>
          <a:endParaRPr lang="pt-BR" sz="1800" dirty="0"/>
        </a:p>
      </dgm:t>
    </dgm:pt>
    <dgm:pt modelId="{8DBE9F06-98D3-4229-B1AA-FE19A3C63BA2}" type="parTrans" cxnId="{CB3DD465-F2FF-439C-AEEF-32A03700A63D}">
      <dgm:prSet/>
      <dgm:spPr/>
      <dgm:t>
        <a:bodyPr/>
        <a:lstStyle/>
        <a:p>
          <a:endParaRPr lang="pt-BR"/>
        </a:p>
      </dgm:t>
    </dgm:pt>
    <dgm:pt modelId="{1A66F49F-B023-4ABE-954A-D1B305746A65}" type="sibTrans" cxnId="{CB3DD465-F2FF-439C-AEEF-32A03700A63D}">
      <dgm:prSet/>
      <dgm:spPr/>
      <dgm:t>
        <a:bodyPr/>
        <a:lstStyle/>
        <a:p>
          <a:endParaRPr lang="pt-BR"/>
        </a:p>
      </dgm:t>
    </dgm:pt>
    <dgm:pt modelId="{14CE43D8-8F54-4A1A-9D77-842658B6CC9D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Razão entre tratamentos concluídos e primeiras consultas odontológicas programáticas</a:t>
          </a:r>
          <a:endParaRPr lang="pt-BR" sz="1800" dirty="0"/>
        </a:p>
      </dgm:t>
    </dgm:pt>
    <dgm:pt modelId="{A9EB0488-36F6-470A-9765-70D7FB83FB76}" type="parTrans" cxnId="{7F9467C0-F9E7-4313-95C9-9ADB85C32729}">
      <dgm:prSet/>
      <dgm:spPr/>
      <dgm:t>
        <a:bodyPr/>
        <a:lstStyle/>
        <a:p>
          <a:endParaRPr lang="pt-BR"/>
        </a:p>
      </dgm:t>
    </dgm:pt>
    <dgm:pt modelId="{A7BF2089-CB71-48CC-9E32-7AC327BE9FF3}" type="sibTrans" cxnId="{7F9467C0-F9E7-4313-95C9-9ADB85C32729}">
      <dgm:prSet/>
      <dgm:spPr/>
      <dgm:t>
        <a:bodyPr/>
        <a:lstStyle/>
        <a:p>
          <a:endParaRPr lang="pt-BR"/>
        </a:p>
      </dgm:t>
    </dgm:pt>
    <dgm:pt modelId="{5F13D9DD-7D4D-4E2B-BCBF-49EF2112BFCB}">
      <dgm:prSet phldrT="[Texto]" custT="1"/>
      <dgm:spPr/>
      <dgm:t>
        <a:bodyPr/>
        <a:lstStyle/>
        <a:p>
          <a:r>
            <a:rPr lang="pt-BR" sz="2000" dirty="0" smtClean="0"/>
            <a:t>Abrangência da oferta de serviços</a:t>
          </a:r>
          <a:endParaRPr lang="pt-BR" sz="2000" dirty="0"/>
        </a:p>
      </dgm:t>
    </dgm:pt>
    <dgm:pt modelId="{C20EB194-F77C-46BD-AE88-B807FB23EDDE}" type="parTrans" cxnId="{ADD6D6CD-3A45-4A20-A170-350EBB5E4121}">
      <dgm:prSet/>
      <dgm:spPr/>
      <dgm:t>
        <a:bodyPr/>
        <a:lstStyle/>
        <a:p>
          <a:endParaRPr lang="pt-BR"/>
        </a:p>
      </dgm:t>
    </dgm:pt>
    <dgm:pt modelId="{38E47105-3C36-442C-805A-A612E5A8B5D0}" type="sibTrans" cxnId="{ADD6D6CD-3A45-4A20-A170-350EBB5E4121}">
      <dgm:prSet/>
      <dgm:spPr/>
      <dgm:t>
        <a:bodyPr/>
        <a:lstStyle/>
        <a:p>
          <a:endParaRPr lang="pt-BR"/>
        </a:p>
      </dgm:t>
    </dgm:pt>
    <dgm:pt modelId="{15BBF531-4790-4DC5-B4EC-2BAC9E672290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Percentual de serviços ofertados pela Equipe de Atenção Básica</a:t>
          </a:r>
          <a:endParaRPr lang="pt-BR" sz="1800" dirty="0"/>
        </a:p>
      </dgm:t>
    </dgm:pt>
    <dgm:pt modelId="{13BF9B78-182F-424A-83BE-0D4B4F03F900}" type="parTrans" cxnId="{8BF50826-F917-41AD-95AE-557BCD8C1471}">
      <dgm:prSet/>
      <dgm:spPr/>
      <dgm:t>
        <a:bodyPr/>
        <a:lstStyle/>
        <a:p>
          <a:endParaRPr lang="pt-BR"/>
        </a:p>
      </dgm:t>
    </dgm:pt>
    <dgm:pt modelId="{D2E5327B-E160-4E0E-BF76-090501B486D1}" type="sibTrans" cxnId="{8BF50826-F917-41AD-95AE-557BCD8C1471}">
      <dgm:prSet/>
      <dgm:spPr/>
      <dgm:t>
        <a:bodyPr/>
        <a:lstStyle/>
        <a:p>
          <a:endParaRPr lang="pt-BR"/>
        </a:p>
      </dgm:t>
    </dgm:pt>
    <dgm:pt modelId="{4C454420-E742-4953-9E31-39C686D5EC1A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Percentual de serviços ofertados pela Equipe de Saúde Bucal</a:t>
          </a:r>
          <a:endParaRPr lang="pt-BR" sz="1800" dirty="0"/>
        </a:p>
      </dgm:t>
    </dgm:pt>
    <dgm:pt modelId="{0014D6EB-555B-40B8-B4F3-10AA359250A9}" type="parTrans" cxnId="{6908BDD0-C413-4621-980D-9F594426C628}">
      <dgm:prSet/>
      <dgm:spPr/>
      <dgm:t>
        <a:bodyPr/>
        <a:lstStyle/>
        <a:p>
          <a:endParaRPr lang="pt-BR"/>
        </a:p>
      </dgm:t>
    </dgm:pt>
    <dgm:pt modelId="{322DB097-E56F-4D19-8292-6613BEAE1882}" type="sibTrans" cxnId="{6908BDD0-C413-4621-980D-9F594426C628}">
      <dgm:prSet/>
      <dgm:spPr/>
      <dgm:t>
        <a:bodyPr/>
        <a:lstStyle/>
        <a:p>
          <a:endParaRPr lang="pt-BR"/>
        </a:p>
      </dgm:t>
    </dgm:pt>
    <dgm:pt modelId="{2A1DE40B-BF7A-4AD5-8B01-89865367453C}" type="pres">
      <dgm:prSet presAssocID="{4B80B83D-8FA3-4BCD-820F-0FC60754D92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B984F66-F960-4F24-A827-4986DE2583D9}" type="pres">
      <dgm:prSet presAssocID="{7D9F1901-9857-4C07-B6CF-3A47EC50DCFB}" presName="linNode" presStyleCnt="0"/>
      <dgm:spPr/>
    </dgm:pt>
    <dgm:pt modelId="{E6DEBECE-9915-49ED-B9AA-BC301C60EA40}" type="pres">
      <dgm:prSet presAssocID="{7D9F1901-9857-4C07-B6CF-3A47EC50DCFB}" presName="parentText" presStyleLbl="node1" presStyleIdx="0" presStyleCnt="3" custScaleX="5806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1371205-1097-40B2-8409-C4C1B80A2DA8}" type="pres">
      <dgm:prSet presAssocID="{7D9F1901-9857-4C07-B6CF-3A47EC50DCFB}" presName="descendantText" presStyleLbl="alignAccFollowNode1" presStyleIdx="0" presStyleCnt="3" custScaleX="117932" custLinFactNeighborX="-1101" custLinFactNeighborY="105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0420BDF-939D-478C-9215-22D0448C9B22}" type="pres">
      <dgm:prSet presAssocID="{0CEED28D-BB17-4506-BF15-56DC84BDEACB}" presName="sp" presStyleCnt="0"/>
      <dgm:spPr/>
    </dgm:pt>
    <dgm:pt modelId="{AD80D2D1-BE0F-4695-B68D-0C459D7EB9CA}" type="pres">
      <dgm:prSet presAssocID="{BA760173-1AE0-462E-BE6F-F18931DE0FB2}" presName="linNode" presStyleCnt="0"/>
      <dgm:spPr/>
    </dgm:pt>
    <dgm:pt modelId="{A3041221-D273-4C80-9779-B8D4BD2E84CE}" type="pres">
      <dgm:prSet presAssocID="{BA760173-1AE0-462E-BE6F-F18931DE0FB2}" presName="parentText" presStyleLbl="node1" presStyleIdx="1" presStyleCnt="3" custScaleX="5806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ACD7541-9915-4BB0-B40D-2B9AA9365BEB}" type="pres">
      <dgm:prSet presAssocID="{BA760173-1AE0-462E-BE6F-F18931DE0FB2}" presName="descendantText" presStyleLbl="alignAccFollowNode1" presStyleIdx="1" presStyleCnt="3" custScaleX="117932" custScaleY="96414" custLinFactNeighborX="-2278" custLinFactNeighborY="-140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D71419E-8E9A-4097-AB20-F59C51193E1B}" type="pres">
      <dgm:prSet presAssocID="{FC6D17AD-1D66-4B46-8FEA-6A8C0B6AA8D2}" presName="sp" presStyleCnt="0"/>
      <dgm:spPr/>
    </dgm:pt>
    <dgm:pt modelId="{44393873-EECB-4994-83DC-68D56723F4CD}" type="pres">
      <dgm:prSet presAssocID="{5F13D9DD-7D4D-4E2B-BCBF-49EF2112BFCB}" presName="linNode" presStyleCnt="0"/>
      <dgm:spPr/>
    </dgm:pt>
    <dgm:pt modelId="{9625A68E-EDF7-42D0-BE8C-9A654F9FCB95}" type="pres">
      <dgm:prSet presAssocID="{5F13D9DD-7D4D-4E2B-BCBF-49EF2112BFCB}" presName="parentText" presStyleLbl="node1" presStyleIdx="2" presStyleCnt="3" custScaleX="5806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2CA1688-BE2F-4F9D-82EE-4908D817129B}" type="pres">
      <dgm:prSet presAssocID="{5F13D9DD-7D4D-4E2B-BCBF-49EF2112BFCB}" presName="descendantText" presStyleLbl="alignAccFollowNode1" presStyleIdx="2" presStyleCnt="3" custScaleX="11793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1F5B376-8B84-4E16-BF58-748A3D5EA209}" srcId="{4B80B83D-8FA3-4BCD-820F-0FC60754D92A}" destId="{BA760173-1AE0-462E-BE6F-F18931DE0FB2}" srcOrd="1" destOrd="0" parTransId="{816E5F6E-24E1-4C54-BB88-B990353E72CA}" sibTransId="{FC6D17AD-1D66-4B46-8FEA-6A8C0B6AA8D2}"/>
    <dgm:cxn modelId="{03352945-D2C0-451E-A439-0EFD7A862F6E}" type="presOf" srcId="{BA760173-1AE0-462E-BE6F-F18931DE0FB2}" destId="{A3041221-D273-4C80-9779-B8D4BD2E84CE}" srcOrd="0" destOrd="0" presId="urn:microsoft.com/office/officeart/2005/8/layout/vList5"/>
    <dgm:cxn modelId="{B4FABC31-53AC-4EBA-B511-CE7465CF14B4}" type="presOf" srcId="{7D9F1901-9857-4C07-B6CF-3A47EC50DCFB}" destId="{E6DEBECE-9915-49ED-B9AA-BC301C60EA40}" srcOrd="0" destOrd="0" presId="urn:microsoft.com/office/officeart/2005/8/layout/vList5"/>
    <dgm:cxn modelId="{E0905845-EF84-4FD9-94FC-F59F947A579F}" type="presOf" srcId="{C6CD940E-C86C-40E1-93D1-BEDFAF722CA4}" destId="{41371205-1097-40B2-8409-C4C1B80A2DA8}" srcOrd="0" destOrd="0" presId="urn:microsoft.com/office/officeart/2005/8/layout/vList5"/>
    <dgm:cxn modelId="{44CC203D-6726-4F5E-AD8B-FFA0AD3D975D}" srcId="{7D9F1901-9857-4C07-B6CF-3A47EC50DCFB}" destId="{C6CD940E-C86C-40E1-93D1-BEDFAF722CA4}" srcOrd="0" destOrd="0" parTransId="{15058F16-D86A-4798-AB88-A6068040A27E}" sibTransId="{500598AF-1596-4D28-B386-EDB37F5072C7}"/>
    <dgm:cxn modelId="{6908BDD0-C413-4621-980D-9F594426C628}" srcId="{5F13D9DD-7D4D-4E2B-BCBF-49EF2112BFCB}" destId="{4C454420-E742-4953-9E31-39C686D5EC1A}" srcOrd="1" destOrd="0" parTransId="{0014D6EB-555B-40B8-B4F3-10AA359250A9}" sibTransId="{322DB097-E56F-4D19-8292-6613BEAE1882}"/>
    <dgm:cxn modelId="{AD67DBB3-677F-45F1-9F93-8118F2224379}" type="presOf" srcId="{4C454420-E742-4953-9E31-39C686D5EC1A}" destId="{B2CA1688-BE2F-4F9D-82EE-4908D817129B}" srcOrd="0" destOrd="1" presId="urn:microsoft.com/office/officeart/2005/8/layout/vList5"/>
    <dgm:cxn modelId="{CB3DD465-F2FF-439C-AEEF-32A03700A63D}" srcId="{BA760173-1AE0-462E-BE6F-F18931DE0FB2}" destId="{173EFC30-5699-49ED-9D05-7875DC15ED2E}" srcOrd="0" destOrd="0" parTransId="{8DBE9F06-98D3-4229-B1AA-FE19A3C63BA2}" sibTransId="{1A66F49F-B023-4ABE-954A-D1B305746A65}"/>
    <dgm:cxn modelId="{8BF50826-F917-41AD-95AE-557BCD8C1471}" srcId="{5F13D9DD-7D4D-4E2B-BCBF-49EF2112BFCB}" destId="{15BBF531-4790-4DC5-B4EC-2BAC9E672290}" srcOrd="0" destOrd="0" parTransId="{13BF9B78-182F-424A-83BE-0D4B4F03F900}" sibTransId="{D2E5327B-E160-4E0E-BF76-090501B486D1}"/>
    <dgm:cxn modelId="{5F21BF7F-B80A-4B6F-8E0D-3551E33F986D}" type="presOf" srcId="{4B80B83D-8FA3-4BCD-820F-0FC60754D92A}" destId="{2A1DE40B-BF7A-4AD5-8B01-89865367453C}" srcOrd="0" destOrd="0" presId="urn:microsoft.com/office/officeart/2005/8/layout/vList5"/>
    <dgm:cxn modelId="{64930B7E-9308-4135-A402-CA408F35E749}" srcId="{4B80B83D-8FA3-4BCD-820F-0FC60754D92A}" destId="{7D9F1901-9857-4C07-B6CF-3A47EC50DCFB}" srcOrd="0" destOrd="0" parTransId="{BBA49BC8-D8A7-41E6-B701-039B1771967F}" sibTransId="{0CEED28D-BB17-4506-BF15-56DC84BDEACB}"/>
    <dgm:cxn modelId="{ADD6D6CD-3A45-4A20-A170-350EBB5E4121}" srcId="{4B80B83D-8FA3-4BCD-820F-0FC60754D92A}" destId="{5F13D9DD-7D4D-4E2B-BCBF-49EF2112BFCB}" srcOrd="2" destOrd="0" parTransId="{C20EB194-F77C-46BD-AE88-B807FB23EDDE}" sibTransId="{38E47105-3C36-442C-805A-A612E5A8B5D0}"/>
    <dgm:cxn modelId="{03360F4D-B342-4F2D-B003-D1D35A998855}" type="presOf" srcId="{15BBF531-4790-4DC5-B4EC-2BAC9E672290}" destId="{B2CA1688-BE2F-4F9D-82EE-4908D817129B}" srcOrd="0" destOrd="0" presId="urn:microsoft.com/office/officeart/2005/8/layout/vList5"/>
    <dgm:cxn modelId="{71BC11D6-FBCE-472A-8F80-32C3041836D9}" type="presOf" srcId="{5F13D9DD-7D4D-4E2B-BCBF-49EF2112BFCB}" destId="{9625A68E-EDF7-42D0-BE8C-9A654F9FCB95}" srcOrd="0" destOrd="0" presId="urn:microsoft.com/office/officeart/2005/8/layout/vList5"/>
    <dgm:cxn modelId="{7F9467C0-F9E7-4313-95C9-9ADB85C32729}" srcId="{BA760173-1AE0-462E-BE6F-F18931DE0FB2}" destId="{14CE43D8-8F54-4A1A-9D77-842658B6CC9D}" srcOrd="1" destOrd="0" parTransId="{A9EB0488-36F6-470A-9765-70D7FB83FB76}" sibTransId="{A7BF2089-CB71-48CC-9E32-7AC327BE9FF3}"/>
    <dgm:cxn modelId="{CE782728-5A2B-49B2-A5F6-CD4CCE6543F6}" type="presOf" srcId="{173EFC30-5699-49ED-9D05-7875DC15ED2E}" destId="{EACD7541-9915-4BB0-B40D-2B9AA9365BEB}" srcOrd="0" destOrd="0" presId="urn:microsoft.com/office/officeart/2005/8/layout/vList5"/>
    <dgm:cxn modelId="{093A5A94-4391-4A67-8504-CD37D3DE33D8}" type="presOf" srcId="{14CE43D8-8F54-4A1A-9D77-842658B6CC9D}" destId="{EACD7541-9915-4BB0-B40D-2B9AA9365BEB}" srcOrd="0" destOrd="1" presId="urn:microsoft.com/office/officeart/2005/8/layout/vList5"/>
    <dgm:cxn modelId="{D9BBC7AB-B607-41C3-B1B2-F090CBBE3978}" type="presParOf" srcId="{2A1DE40B-BF7A-4AD5-8B01-89865367453C}" destId="{4B984F66-F960-4F24-A827-4986DE2583D9}" srcOrd="0" destOrd="0" presId="urn:microsoft.com/office/officeart/2005/8/layout/vList5"/>
    <dgm:cxn modelId="{48487AB1-BCDC-47B7-A384-D030EBD0447B}" type="presParOf" srcId="{4B984F66-F960-4F24-A827-4986DE2583D9}" destId="{E6DEBECE-9915-49ED-B9AA-BC301C60EA40}" srcOrd="0" destOrd="0" presId="urn:microsoft.com/office/officeart/2005/8/layout/vList5"/>
    <dgm:cxn modelId="{F9583316-F4E0-4B81-9CAE-3551C3BA6A2A}" type="presParOf" srcId="{4B984F66-F960-4F24-A827-4986DE2583D9}" destId="{41371205-1097-40B2-8409-C4C1B80A2DA8}" srcOrd="1" destOrd="0" presId="urn:microsoft.com/office/officeart/2005/8/layout/vList5"/>
    <dgm:cxn modelId="{5E5BBCF1-DDAE-49C7-8E89-5BDF23726DEB}" type="presParOf" srcId="{2A1DE40B-BF7A-4AD5-8B01-89865367453C}" destId="{20420BDF-939D-478C-9215-22D0448C9B22}" srcOrd="1" destOrd="0" presId="urn:microsoft.com/office/officeart/2005/8/layout/vList5"/>
    <dgm:cxn modelId="{8171038F-B580-4817-8FD9-3533047C2C69}" type="presParOf" srcId="{2A1DE40B-BF7A-4AD5-8B01-89865367453C}" destId="{AD80D2D1-BE0F-4695-B68D-0C459D7EB9CA}" srcOrd="2" destOrd="0" presId="urn:microsoft.com/office/officeart/2005/8/layout/vList5"/>
    <dgm:cxn modelId="{192E6748-65A2-485E-A7D0-2BA6491D0811}" type="presParOf" srcId="{AD80D2D1-BE0F-4695-B68D-0C459D7EB9CA}" destId="{A3041221-D273-4C80-9779-B8D4BD2E84CE}" srcOrd="0" destOrd="0" presId="urn:microsoft.com/office/officeart/2005/8/layout/vList5"/>
    <dgm:cxn modelId="{013D8F97-C174-4C5A-962A-44BE014349AC}" type="presParOf" srcId="{AD80D2D1-BE0F-4695-B68D-0C459D7EB9CA}" destId="{EACD7541-9915-4BB0-B40D-2B9AA9365BEB}" srcOrd="1" destOrd="0" presId="urn:microsoft.com/office/officeart/2005/8/layout/vList5"/>
    <dgm:cxn modelId="{9D89F892-C826-47FC-AEF2-F77FBDE7ED31}" type="presParOf" srcId="{2A1DE40B-BF7A-4AD5-8B01-89865367453C}" destId="{AD71419E-8E9A-4097-AB20-F59C51193E1B}" srcOrd="3" destOrd="0" presId="urn:microsoft.com/office/officeart/2005/8/layout/vList5"/>
    <dgm:cxn modelId="{420518BB-EAE0-4779-92D1-614AF7F39A74}" type="presParOf" srcId="{2A1DE40B-BF7A-4AD5-8B01-89865367453C}" destId="{44393873-EECB-4994-83DC-68D56723F4CD}" srcOrd="4" destOrd="0" presId="urn:microsoft.com/office/officeart/2005/8/layout/vList5"/>
    <dgm:cxn modelId="{FFED6550-DD63-4E79-895F-CC5A92CC07C6}" type="presParOf" srcId="{44393873-EECB-4994-83DC-68D56723F4CD}" destId="{9625A68E-EDF7-42D0-BE8C-9A654F9FCB95}" srcOrd="0" destOrd="0" presId="urn:microsoft.com/office/officeart/2005/8/layout/vList5"/>
    <dgm:cxn modelId="{0E19AE0B-4542-4A07-B944-BA2AE5B272E6}" type="presParOf" srcId="{44393873-EECB-4994-83DC-68D56723F4CD}" destId="{B2CA1688-BE2F-4F9D-82EE-4908D817129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5CA900-6DBB-43AD-94A5-1C533217B6F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56FC743-19D1-42C0-A8DA-C64FAF548D0A}">
      <dgm:prSet phldrT="[Texto]" custT="1"/>
      <dgm:spPr/>
      <dgm:t>
        <a:bodyPr/>
        <a:lstStyle/>
        <a:p>
          <a:pPr algn="l"/>
          <a:r>
            <a:rPr lang="pt-BR" sz="2000" dirty="0" smtClean="0"/>
            <a:t>Núcleo de Apoio à Saúde da Família</a:t>
          </a:r>
          <a:endParaRPr lang="pt-BR" sz="2000" dirty="0"/>
        </a:p>
      </dgm:t>
    </dgm:pt>
    <dgm:pt modelId="{A50309B2-AA3C-4C97-B568-B418349E7471}" type="parTrans" cxnId="{F0DFDD9A-1D9A-4F5E-8785-8C57DD97D8B4}">
      <dgm:prSet/>
      <dgm:spPr/>
      <dgm:t>
        <a:bodyPr/>
        <a:lstStyle/>
        <a:p>
          <a:endParaRPr lang="pt-BR"/>
        </a:p>
      </dgm:t>
    </dgm:pt>
    <dgm:pt modelId="{1220BBEB-00EA-4346-AE7C-1B5732DEE51D}" type="sibTrans" cxnId="{F0DFDD9A-1D9A-4F5E-8785-8C57DD97D8B4}">
      <dgm:prSet/>
      <dgm:spPr/>
      <dgm:t>
        <a:bodyPr/>
        <a:lstStyle/>
        <a:p>
          <a:endParaRPr lang="pt-BR"/>
        </a:p>
      </dgm:t>
    </dgm:pt>
    <dgm:pt modelId="{406A1AE6-9AB3-4E5D-BEE8-FBE7E9E2A57F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Percentual de atendimentos domiciliares realizados pelo </a:t>
          </a:r>
          <a:r>
            <a:rPr lang="pt-BR" sz="1800" dirty="0" err="1" smtClean="0"/>
            <a:t>Nasf</a:t>
          </a:r>
          <a:endParaRPr lang="pt-BR" sz="1800" dirty="0"/>
        </a:p>
      </dgm:t>
    </dgm:pt>
    <dgm:pt modelId="{6A6DA124-5A82-4F2E-AEE7-5675BEA61577}" type="parTrans" cxnId="{7619A88B-1C7A-4399-B4BC-6ED969DB1938}">
      <dgm:prSet/>
      <dgm:spPr/>
      <dgm:t>
        <a:bodyPr/>
        <a:lstStyle/>
        <a:p>
          <a:endParaRPr lang="pt-BR"/>
        </a:p>
      </dgm:t>
    </dgm:pt>
    <dgm:pt modelId="{3D97E478-A58B-432A-A455-E2E2856CBF98}" type="sibTrans" cxnId="{7619A88B-1C7A-4399-B4BC-6ED969DB1938}">
      <dgm:prSet/>
      <dgm:spPr/>
      <dgm:t>
        <a:bodyPr/>
        <a:lstStyle/>
        <a:p>
          <a:endParaRPr lang="pt-BR"/>
        </a:p>
      </dgm:t>
    </dgm:pt>
    <dgm:pt modelId="{44557237-DF02-4ACD-9768-D1779FC13E41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Percentual de atendimentos compartilhados realizados pelo </a:t>
          </a:r>
          <a:r>
            <a:rPr lang="pt-BR" sz="1800" dirty="0" err="1" smtClean="0"/>
            <a:t>Nasf</a:t>
          </a:r>
          <a:endParaRPr lang="pt-BR" sz="1800" dirty="0"/>
        </a:p>
      </dgm:t>
    </dgm:pt>
    <dgm:pt modelId="{548C313E-F53C-4439-A600-0F971B110D8F}" type="parTrans" cxnId="{F5C9EE5E-1A55-47C8-BDFB-B0A5B9E248E2}">
      <dgm:prSet/>
      <dgm:spPr/>
      <dgm:t>
        <a:bodyPr/>
        <a:lstStyle/>
        <a:p>
          <a:endParaRPr lang="pt-BR"/>
        </a:p>
      </dgm:t>
    </dgm:pt>
    <dgm:pt modelId="{ED4AA148-D9C2-4C21-97CF-B412BA8A64A9}" type="sibTrans" cxnId="{F5C9EE5E-1A55-47C8-BDFB-B0A5B9E248E2}">
      <dgm:prSet/>
      <dgm:spPr/>
      <dgm:t>
        <a:bodyPr/>
        <a:lstStyle/>
        <a:p>
          <a:endParaRPr lang="pt-BR"/>
        </a:p>
      </dgm:t>
    </dgm:pt>
    <dgm:pt modelId="{951C808A-32C0-4A14-8A1C-95AB78B7DF72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Percentual de atendimentos em grupo realizados pelo </a:t>
          </a:r>
          <a:r>
            <a:rPr lang="pt-BR" sz="1800" dirty="0" err="1" smtClean="0"/>
            <a:t>Nasf</a:t>
          </a:r>
          <a:endParaRPr lang="pt-BR" sz="1800" dirty="0"/>
        </a:p>
      </dgm:t>
    </dgm:pt>
    <dgm:pt modelId="{0652F6E7-849F-42BE-8393-B299BB32B788}" type="parTrans" cxnId="{2C6DEAF6-EB8A-4771-9E4C-250348B43D01}">
      <dgm:prSet/>
      <dgm:spPr/>
      <dgm:t>
        <a:bodyPr/>
        <a:lstStyle/>
        <a:p>
          <a:endParaRPr lang="pt-BR"/>
        </a:p>
      </dgm:t>
    </dgm:pt>
    <dgm:pt modelId="{AEBA47F1-FBFE-4753-BB2D-E197A031A0E2}" type="sibTrans" cxnId="{2C6DEAF6-EB8A-4771-9E4C-250348B43D01}">
      <dgm:prSet/>
      <dgm:spPr/>
      <dgm:t>
        <a:bodyPr/>
        <a:lstStyle/>
        <a:p>
          <a:endParaRPr lang="pt-BR"/>
        </a:p>
      </dgm:t>
    </dgm:pt>
    <dgm:pt modelId="{0DEAE89C-9DA9-472C-83C1-27469DA6E1FC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en-US" sz="1800" dirty="0" err="1" smtClean="0"/>
            <a:t>Í</a:t>
          </a:r>
          <a:r>
            <a:rPr lang="pt-BR" sz="1800" dirty="0" err="1" smtClean="0"/>
            <a:t>ndice</a:t>
          </a:r>
          <a:r>
            <a:rPr lang="pt-BR" sz="1800" baseline="0" dirty="0" smtClean="0"/>
            <a:t> de atendimento realizado pelo NASF</a:t>
          </a:r>
          <a:endParaRPr lang="pt-BR" sz="1800" dirty="0" smtClean="0"/>
        </a:p>
      </dgm:t>
    </dgm:pt>
    <dgm:pt modelId="{D8D10FF4-BB15-4659-AB53-912154C86536}" type="sibTrans" cxnId="{2A797D3B-93EB-42FE-99CB-51C43AEC640E}">
      <dgm:prSet/>
      <dgm:spPr/>
      <dgm:t>
        <a:bodyPr/>
        <a:lstStyle/>
        <a:p>
          <a:endParaRPr lang="pt-BR"/>
        </a:p>
      </dgm:t>
    </dgm:pt>
    <dgm:pt modelId="{A74313DF-C5CC-4F5D-8512-51BF49964AF9}" type="parTrans" cxnId="{2A797D3B-93EB-42FE-99CB-51C43AEC640E}">
      <dgm:prSet/>
      <dgm:spPr/>
      <dgm:t>
        <a:bodyPr/>
        <a:lstStyle/>
        <a:p>
          <a:endParaRPr lang="pt-BR"/>
        </a:p>
      </dgm:t>
    </dgm:pt>
    <dgm:pt modelId="{990A98F0-F8B7-6F49-83FE-02922A1A7E84}">
      <dgm:prSet phldrT="[Texto]" custT="1"/>
      <dgm:spPr/>
      <dgm:t>
        <a:bodyPr/>
        <a:lstStyle/>
        <a:p>
          <a:pPr>
            <a:spcAft>
              <a:spcPts val="600"/>
            </a:spcAft>
          </a:pPr>
          <a:r>
            <a:rPr lang="pt-BR" sz="1800" dirty="0" smtClean="0"/>
            <a:t>Média de atendimentos individuais realizados pelo </a:t>
          </a:r>
          <a:r>
            <a:rPr lang="pt-BR" sz="1800" dirty="0" err="1" smtClean="0"/>
            <a:t>Nasf</a:t>
          </a:r>
          <a:endParaRPr lang="pt-BR" sz="1800" dirty="0"/>
        </a:p>
      </dgm:t>
    </dgm:pt>
    <dgm:pt modelId="{D4CE5C0D-9259-FB4F-AEF4-21CCEFC018E1}" type="parTrans" cxnId="{94D8A0A8-031F-2646-BC39-9FB4FD1022BD}">
      <dgm:prSet/>
      <dgm:spPr/>
      <dgm:t>
        <a:bodyPr/>
        <a:lstStyle/>
        <a:p>
          <a:endParaRPr lang="pt-BR"/>
        </a:p>
      </dgm:t>
    </dgm:pt>
    <dgm:pt modelId="{A39BB02B-B75C-0540-92FA-35BC7C805832}" type="sibTrans" cxnId="{94D8A0A8-031F-2646-BC39-9FB4FD1022BD}">
      <dgm:prSet/>
      <dgm:spPr/>
      <dgm:t>
        <a:bodyPr/>
        <a:lstStyle/>
        <a:p>
          <a:endParaRPr lang="pt-BR"/>
        </a:p>
      </dgm:t>
    </dgm:pt>
    <dgm:pt modelId="{7D819738-82BB-46F5-913B-7F1EEE0A3137}" type="pres">
      <dgm:prSet presAssocID="{4A5CA900-6DBB-43AD-94A5-1C533217B6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F6B8132-4144-4B74-A593-0B375B537FA7}" type="pres">
      <dgm:prSet presAssocID="{D56FC743-19D1-42C0-A8DA-C64FAF548D0A}" presName="linNode" presStyleCnt="0"/>
      <dgm:spPr/>
    </dgm:pt>
    <dgm:pt modelId="{D1A82FB5-C7D9-42F5-9825-D4D69881AC11}" type="pres">
      <dgm:prSet presAssocID="{D56FC743-19D1-42C0-A8DA-C64FAF548D0A}" presName="parentText" presStyleLbl="node1" presStyleIdx="0" presStyleCnt="1" custScaleX="57709" custScaleY="7449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E62C2A6-0664-4D18-8723-990D9F60C4D9}" type="pres">
      <dgm:prSet presAssocID="{D56FC743-19D1-42C0-A8DA-C64FAF548D0A}" presName="descendantText" presStyleLbl="alignAccFollowNode1" presStyleIdx="0" presStyleCnt="1" custScaleX="116990" custScaleY="105428" custLinFactNeighborX="2277" custLinFactNeighborY="95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DD4D92C-FCE8-6744-865B-C73EB1D6866F}" type="presOf" srcId="{D56FC743-19D1-42C0-A8DA-C64FAF548D0A}" destId="{D1A82FB5-C7D9-42F5-9825-D4D69881AC11}" srcOrd="0" destOrd="0" presId="urn:microsoft.com/office/officeart/2005/8/layout/vList5"/>
    <dgm:cxn modelId="{FDC53AE4-A5B7-554B-9916-42EC519EABC9}" type="presOf" srcId="{406A1AE6-9AB3-4E5D-BEE8-FBE7E9E2A57F}" destId="{CE62C2A6-0664-4D18-8723-990D9F60C4D9}" srcOrd="0" destOrd="2" presId="urn:microsoft.com/office/officeart/2005/8/layout/vList5"/>
    <dgm:cxn modelId="{45F5EA18-FC50-8D40-A9CD-EAB080F2172E}" type="presOf" srcId="{0DEAE89C-9DA9-472C-83C1-27469DA6E1FC}" destId="{CE62C2A6-0664-4D18-8723-990D9F60C4D9}" srcOrd="0" destOrd="0" presId="urn:microsoft.com/office/officeart/2005/8/layout/vList5"/>
    <dgm:cxn modelId="{A457D29C-9F71-EA45-B81B-6150FDEBD181}" type="presOf" srcId="{951C808A-32C0-4A14-8A1C-95AB78B7DF72}" destId="{CE62C2A6-0664-4D18-8723-990D9F60C4D9}" srcOrd="0" destOrd="4" presId="urn:microsoft.com/office/officeart/2005/8/layout/vList5"/>
    <dgm:cxn modelId="{2C6DEAF6-EB8A-4771-9E4C-250348B43D01}" srcId="{0DEAE89C-9DA9-472C-83C1-27469DA6E1FC}" destId="{951C808A-32C0-4A14-8A1C-95AB78B7DF72}" srcOrd="3" destOrd="0" parTransId="{0652F6E7-849F-42BE-8393-B299BB32B788}" sibTransId="{AEBA47F1-FBFE-4753-BB2D-E197A031A0E2}"/>
    <dgm:cxn modelId="{F5C9EE5E-1A55-47C8-BDFB-B0A5B9E248E2}" srcId="{0DEAE89C-9DA9-472C-83C1-27469DA6E1FC}" destId="{44557237-DF02-4ACD-9768-D1779FC13E41}" srcOrd="2" destOrd="0" parTransId="{548C313E-F53C-4439-A600-0F971B110D8F}" sibTransId="{ED4AA148-D9C2-4C21-97CF-B412BA8A64A9}"/>
    <dgm:cxn modelId="{94D8A0A8-031F-2646-BC39-9FB4FD1022BD}" srcId="{0DEAE89C-9DA9-472C-83C1-27469DA6E1FC}" destId="{990A98F0-F8B7-6F49-83FE-02922A1A7E84}" srcOrd="0" destOrd="0" parTransId="{D4CE5C0D-9259-FB4F-AEF4-21CCEFC018E1}" sibTransId="{A39BB02B-B75C-0540-92FA-35BC7C805832}"/>
    <dgm:cxn modelId="{09446455-49DA-0541-B2DC-8BFE5E0185BE}" type="presOf" srcId="{990A98F0-F8B7-6F49-83FE-02922A1A7E84}" destId="{CE62C2A6-0664-4D18-8723-990D9F60C4D9}" srcOrd="0" destOrd="1" presId="urn:microsoft.com/office/officeart/2005/8/layout/vList5"/>
    <dgm:cxn modelId="{93927800-D4CB-4400-B68D-2366293CEEE9}" type="presOf" srcId="{4A5CA900-6DBB-43AD-94A5-1C533217B6FC}" destId="{7D819738-82BB-46F5-913B-7F1EEE0A3137}" srcOrd="0" destOrd="0" presId="urn:microsoft.com/office/officeart/2005/8/layout/vList5"/>
    <dgm:cxn modelId="{5EBD664A-56F8-834A-9679-AF937A4800D0}" type="presOf" srcId="{44557237-DF02-4ACD-9768-D1779FC13E41}" destId="{CE62C2A6-0664-4D18-8723-990D9F60C4D9}" srcOrd="0" destOrd="3" presId="urn:microsoft.com/office/officeart/2005/8/layout/vList5"/>
    <dgm:cxn modelId="{2A797D3B-93EB-42FE-99CB-51C43AEC640E}" srcId="{D56FC743-19D1-42C0-A8DA-C64FAF548D0A}" destId="{0DEAE89C-9DA9-472C-83C1-27469DA6E1FC}" srcOrd="0" destOrd="0" parTransId="{A74313DF-C5CC-4F5D-8512-51BF49964AF9}" sibTransId="{D8D10FF4-BB15-4659-AB53-912154C86536}"/>
    <dgm:cxn modelId="{7619A88B-1C7A-4399-B4BC-6ED969DB1938}" srcId="{0DEAE89C-9DA9-472C-83C1-27469DA6E1FC}" destId="{406A1AE6-9AB3-4E5D-BEE8-FBE7E9E2A57F}" srcOrd="1" destOrd="0" parTransId="{6A6DA124-5A82-4F2E-AEE7-5675BEA61577}" sibTransId="{3D97E478-A58B-432A-A455-E2E2856CBF98}"/>
    <dgm:cxn modelId="{F0DFDD9A-1D9A-4F5E-8785-8C57DD97D8B4}" srcId="{4A5CA900-6DBB-43AD-94A5-1C533217B6FC}" destId="{D56FC743-19D1-42C0-A8DA-C64FAF548D0A}" srcOrd="0" destOrd="0" parTransId="{A50309B2-AA3C-4C97-B568-B418349E7471}" sibTransId="{1220BBEB-00EA-4346-AE7C-1B5732DEE51D}"/>
    <dgm:cxn modelId="{B8977642-B5D8-AD43-8776-0E29E75EE304}" type="presParOf" srcId="{7D819738-82BB-46F5-913B-7F1EEE0A3137}" destId="{FF6B8132-4144-4B74-A593-0B375B537FA7}" srcOrd="0" destOrd="0" presId="urn:microsoft.com/office/officeart/2005/8/layout/vList5"/>
    <dgm:cxn modelId="{97DD567D-3B19-C646-A206-FCB91A6AC388}" type="presParOf" srcId="{FF6B8132-4144-4B74-A593-0B375B537FA7}" destId="{D1A82FB5-C7D9-42F5-9825-D4D69881AC11}" srcOrd="0" destOrd="0" presId="urn:microsoft.com/office/officeart/2005/8/layout/vList5"/>
    <dgm:cxn modelId="{1ECF2B48-04DB-3249-B9B4-E47BA982F244}" type="presParOf" srcId="{FF6B8132-4144-4B74-A593-0B375B537FA7}" destId="{CE62C2A6-0664-4D18-8723-990D9F60C4D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62C2A6-0664-4D18-8723-990D9F60C4D9}">
      <dsp:nvSpPr>
        <dsp:cNvPr id="0" name=""/>
        <dsp:cNvSpPr/>
      </dsp:nvSpPr>
      <dsp:spPr>
        <a:xfrm rot="5400000">
          <a:off x="3936888" y="-1256813"/>
          <a:ext cx="2736298" cy="657762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Média de atendimentos de médicos e enfermeiros por habitante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Percentual de atendimentos de demanda espontânea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Percentual de atendimentos de consulta agendada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Índice de atendimentos por condição de saúde avaliada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Razão de coleta de material citopatológico do colo do útero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Cobertura de primeira consulta odontológica programática</a:t>
          </a:r>
          <a:endParaRPr lang="pt-BR" sz="1800" kern="1200" dirty="0"/>
        </a:p>
      </dsp:txBody>
      <dsp:txXfrm rot="-5400000">
        <a:off x="2016224" y="797426"/>
        <a:ext cx="6444052" cy="2469148"/>
      </dsp:txXfrm>
    </dsp:sp>
    <dsp:sp modelId="{D1A82FB5-C7D9-42F5-9825-D4D69881AC11}">
      <dsp:nvSpPr>
        <dsp:cNvPr id="0" name=""/>
        <dsp:cNvSpPr/>
      </dsp:nvSpPr>
      <dsp:spPr>
        <a:xfrm>
          <a:off x="191124" y="519841"/>
          <a:ext cx="1825099" cy="302431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Acesso e continuidade do cuidado</a:t>
          </a:r>
          <a:endParaRPr lang="pt-BR" sz="2000" kern="1200" dirty="0"/>
        </a:p>
      </dsp:txBody>
      <dsp:txXfrm>
        <a:off x="280218" y="608935"/>
        <a:ext cx="1646911" cy="28461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371205-1097-40B2-8409-C4C1B80A2DA8}">
      <dsp:nvSpPr>
        <dsp:cNvPr id="0" name=""/>
        <dsp:cNvSpPr/>
      </dsp:nvSpPr>
      <dsp:spPr>
        <a:xfrm rot="5400000">
          <a:off x="4751307" y="-2647034"/>
          <a:ext cx="1047750" cy="662985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Percentual de recém-nascidos atendidos na primeira semana de vida</a:t>
          </a:r>
          <a:endParaRPr lang="pt-BR" sz="1800" kern="1200" dirty="0"/>
        </a:p>
      </dsp:txBody>
      <dsp:txXfrm rot="-5400000">
        <a:off x="1960256" y="195164"/>
        <a:ext cx="6578707" cy="945456"/>
      </dsp:txXfrm>
    </dsp:sp>
    <dsp:sp modelId="{E6DEBECE-9915-49ED-B9AA-BC301C60EA40}">
      <dsp:nvSpPr>
        <dsp:cNvPr id="0" name=""/>
        <dsp:cNvSpPr/>
      </dsp:nvSpPr>
      <dsp:spPr>
        <a:xfrm>
          <a:off x="159074" y="1984"/>
          <a:ext cx="1835996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Coordenação do cuidado</a:t>
          </a:r>
          <a:endParaRPr lang="pt-BR" sz="2000" kern="1200" dirty="0"/>
        </a:p>
      </dsp:txBody>
      <dsp:txXfrm>
        <a:off x="223008" y="65918"/>
        <a:ext cx="1708128" cy="1181819"/>
      </dsp:txXfrm>
    </dsp:sp>
    <dsp:sp modelId="{EACD7541-9915-4BB0-B40D-2B9AA9365BEB}">
      <dsp:nvSpPr>
        <dsp:cNvPr id="0" name=""/>
        <dsp:cNvSpPr/>
      </dsp:nvSpPr>
      <dsp:spPr>
        <a:xfrm rot="5400000">
          <a:off x="4732873" y="-1297668"/>
          <a:ext cx="1010177" cy="662985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Percentual de encaminhamentos para serviço especializado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Razão entre tratamentos concluídos e primeiras consultas odontológicas programáticas</a:t>
          </a:r>
          <a:endParaRPr lang="pt-BR" sz="1800" kern="1200" dirty="0"/>
        </a:p>
      </dsp:txBody>
      <dsp:txXfrm rot="-5400000">
        <a:off x="1923035" y="1561483"/>
        <a:ext cx="6580541" cy="911551"/>
      </dsp:txXfrm>
    </dsp:sp>
    <dsp:sp modelId="{A3041221-D273-4C80-9779-B8D4BD2E84CE}">
      <dsp:nvSpPr>
        <dsp:cNvPr id="0" name=""/>
        <dsp:cNvSpPr/>
      </dsp:nvSpPr>
      <dsp:spPr>
        <a:xfrm>
          <a:off x="159074" y="1377156"/>
          <a:ext cx="1835996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Resolutividade</a:t>
          </a:r>
          <a:endParaRPr lang="pt-BR" sz="2000" kern="1200" dirty="0"/>
        </a:p>
      </dsp:txBody>
      <dsp:txXfrm>
        <a:off x="223008" y="1441090"/>
        <a:ext cx="1708128" cy="1181819"/>
      </dsp:txXfrm>
    </dsp:sp>
    <dsp:sp modelId="{B2CA1688-BE2F-4F9D-82EE-4908D817129B}">
      <dsp:nvSpPr>
        <dsp:cNvPr id="0" name=""/>
        <dsp:cNvSpPr/>
      </dsp:nvSpPr>
      <dsp:spPr>
        <a:xfrm rot="5400000">
          <a:off x="4786123" y="92244"/>
          <a:ext cx="1047750" cy="662985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Percentual de serviços ofertados pela Equipe de Atenção Básica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Percentual de serviços ofertados pela Equipe de Saúde Bucal</a:t>
          </a:r>
          <a:endParaRPr lang="pt-BR" sz="1800" kern="1200" dirty="0"/>
        </a:p>
      </dsp:txBody>
      <dsp:txXfrm rot="-5400000">
        <a:off x="1995072" y="2934443"/>
        <a:ext cx="6578707" cy="945456"/>
      </dsp:txXfrm>
    </dsp:sp>
    <dsp:sp modelId="{9625A68E-EDF7-42D0-BE8C-9A654F9FCB95}">
      <dsp:nvSpPr>
        <dsp:cNvPr id="0" name=""/>
        <dsp:cNvSpPr/>
      </dsp:nvSpPr>
      <dsp:spPr>
        <a:xfrm>
          <a:off x="159074" y="2752328"/>
          <a:ext cx="1835996" cy="13096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Abrangência da oferta de serviços</a:t>
          </a:r>
          <a:endParaRPr lang="pt-BR" sz="2000" kern="1200" dirty="0"/>
        </a:p>
      </dsp:txBody>
      <dsp:txXfrm>
        <a:off x="223008" y="2816262"/>
        <a:ext cx="1708128" cy="118181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62C2A6-0664-4D18-8723-990D9F60C4D9}">
      <dsp:nvSpPr>
        <dsp:cNvPr id="0" name=""/>
        <dsp:cNvSpPr/>
      </dsp:nvSpPr>
      <dsp:spPr>
        <a:xfrm rot="5400000">
          <a:off x="4096250" y="-1745529"/>
          <a:ext cx="2561599" cy="6577627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en-US" sz="1800" kern="1200" dirty="0" err="1" smtClean="0"/>
            <a:t>Í</a:t>
          </a:r>
          <a:r>
            <a:rPr lang="pt-BR" sz="1800" kern="1200" dirty="0" err="1" smtClean="0"/>
            <a:t>ndice</a:t>
          </a:r>
          <a:r>
            <a:rPr lang="pt-BR" sz="1800" kern="1200" baseline="0" dirty="0" smtClean="0"/>
            <a:t> de atendimento realizado pelo NASF</a:t>
          </a:r>
          <a:endParaRPr lang="pt-BR" sz="1800" kern="1200" dirty="0" smtClean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Média de atendimentos individuais realizados pelo </a:t>
          </a:r>
          <a:r>
            <a:rPr lang="pt-BR" sz="1800" kern="1200" dirty="0" err="1" smtClean="0"/>
            <a:t>Nasf</a:t>
          </a:r>
          <a:endParaRPr lang="pt-B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Percentual de atendimentos domiciliares realizados pelo </a:t>
          </a:r>
          <a:r>
            <a:rPr lang="pt-BR" sz="1800" kern="1200" dirty="0" err="1" smtClean="0"/>
            <a:t>Nasf</a:t>
          </a:r>
          <a:endParaRPr lang="pt-B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Percentual de atendimentos compartilhados realizados pelo </a:t>
          </a:r>
          <a:r>
            <a:rPr lang="pt-BR" sz="1800" kern="1200" dirty="0" err="1" smtClean="0"/>
            <a:t>Nasf</a:t>
          </a:r>
          <a:endParaRPr lang="pt-BR" sz="1800" kern="1200" dirty="0"/>
        </a:p>
        <a:p>
          <a:pPr marL="342900" lvl="2" indent="-171450" algn="l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Char char="••"/>
          </a:pPr>
          <a:r>
            <a:rPr lang="pt-BR" sz="1800" kern="1200" dirty="0" smtClean="0"/>
            <a:t>Percentual de atendimentos em grupo realizados pelo </a:t>
          </a:r>
          <a:r>
            <a:rPr lang="pt-BR" sz="1800" kern="1200" dirty="0" err="1" smtClean="0"/>
            <a:t>Nasf</a:t>
          </a:r>
          <a:endParaRPr lang="pt-BR" sz="1800" kern="1200" dirty="0"/>
        </a:p>
      </dsp:txBody>
      <dsp:txXfrm rot="-5400000">
        <a:off x="2088237" y="387531"/>
        <a:ext cx="6452580" cy="2311505"/>
      </dsp:txXfrm>
    </dsp:sp>
    <dsp:sp modelId="{D1A82FB5-C7D9-42F5-9825-D4D69881AC11}">
      <dsp:nvSpPr>
        <dsp:cNvPr id="0" name=""/>
        <dsp:cNvSpPr/>
      </dsp:nvSpPr>
      <dsp:spPr>
        <a:xfrm>
          <a:off x="191124" y="388872"/>
          <a:ext cx="1825099" cy="22623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Núcleo de Apoio à Saúde da Família</a:t>
          </a:r>
          <a:endParaRPr lang="pt-BR" sz="2000" kern="1200" dirty="0"/>
        </a:p>
      </dsp:txBody>
      <dsp:txXfrm>
        <a:off x="280218" y="477966"/>
        <a:ext cx="1646911" cy="20841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A15450E7-903A-4D1F-8B99-668870A70E3D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smtClean="0"/>
              <a:t>Clique para editar 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8952D7DD-96DC-4CC9-B74A-F33BF631D7CC}" type="slidenum">
              <a:rPr lang="pt-BR"/>
              <a:pPr>
                <a:defRPr/>
              </a:pPr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64426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56B56E12-30E6-4C28-B8EE-779F2D28EFBE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2AC039FF-1476-4494-A0FE-DBE4041001C9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00183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8770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009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4377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3395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137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7826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306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85769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ide de título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3930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ente título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20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8A7CD61A-5313-4E40-B5E0-5483ECA84EE2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3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F4E33E3A-A112-45BA-B7DB-719B8F0ED70C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8559002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tion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067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D6C97C43-B716-4AE0-ADD3-CD44D050BB7F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3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0FC653F6-5274-4AA7-A80B-B0EB56ED03F2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2329008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908305E3-2078-4221-B790-10151518A1AF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3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CC0B709D-EFD7-4C70-A2BD-E9DD321619AA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281054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231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91641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F94DC6B5-BD1C-40A9-A529-73DDDE03C7BD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black"/>
                </a:solidFill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CD28EC44-D924-41C6-8859-6DE1A81234E8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242978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13237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08098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18014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316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19C44EFE-A453-4D17-B74C-4A7A54F2EE67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C277FEA4-70E3-4C03-9A55-4C56E6E2A28F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35406301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8094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28487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27111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129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153819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427A7509-330C-4E6A-A370-A86516158986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3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0B127684-A2B1-47EB-B42C-EB421E6022BE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6153016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96508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35524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67C6D310-108F-418F-9FE7-20FBE4490551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1FE52C50-144D-4F2D-B23A-AB85B17D6FFD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6215671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597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E7490BB6-31C7-448E-99B2-AA32816D42B8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5D731A45-F53B-4C39-B611-BF57322CA550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279059703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96752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9018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664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0168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51201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42713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431407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73525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CB8DAC32-D822-4AED-97D1-09B466C82B82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28BF5719-9FAD-4379-8564-250B8A9E8F26}" type="slidenum">
              <a:rPr lang="pt-BR"/>
              <a:pPr>
                <a:defRPr/>
              </a:pPr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181090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201657FE-47DC-4E34-A6CE-E7DFEC2A8571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1736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3739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CEAAE055-7C3D-40C2-9B46-90648C7E43A6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0DC17DF1-7FAF-4879-A9A8-CB11B99BD9C3}" type="slidenum">
              <a:rPr lang="pt-BR"/>
              <a:pPr>
                <a:defRPr/>
              </a:pPr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525017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0DB58E53-945D-43A8-9BF8-058BC03C36FC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14A380EC-82FE-490D-A301-866A1555E326}" type="slidenum">
              <a:rPr lang="pt-BR"/>
              <a:pPr>
                <a:defRPr/>
              </a:pPr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753393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17E56C4C-D4E3-4389-88AA-1CF9F335B6B4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09BB7FA2-32BC-4281-A5BA-61CE8E8368C3}" type="slidenum">
              <a:rPr lang="pt-BR"/>
              <a:pPr>
                <a:defRPr/>
              </a:pPr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866216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08710D3C-6E70-4317-81B9-4695E9442665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EB8064AD-6228-4463-AFEC-51D8B3BE3BE2}" type="slidenum">
              <a:rPr lang="pt-BR"/>
              <a:pPr>
                <a:defRPr/>
              </a:pPr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3667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C7307425-ACDA-4B29-8831-64BDAD72D167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D6F0AD6D-2249-424A-A6EE-49932A4ACC2E}" type="slidenum">
              <a:rPr lang="pt-BR"/>
              <a:pPr>
                <a:defRPr/>
              </a:pPr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91648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6C3F25B1-B290-4741-81C6-1FF8902868CD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38D5166A-1D30-4DB9-82DF-7F8DD962FBF1}" type="slidenum">
              <a:rPr lang="pt-BR"/>
              <a:pPr>
                <a:defRPr/>
              </a:pPr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0397860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93AC2348-823B-4C02-9835-6DD24C0D04C8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MS PGothic" pitchFamily="34" charset="-128"/>
              </a:defRPr>
            </a:lvl1pPr>
          </a:lstStyle>
          <a:p>
            <a:pPr>
              <a:defRPr/>
            </a:pPr>
            <a:fld id="{BC7ABB37-27FB-4B8C-A16B-4B6EE95B29CD}" type="slidenum">
              <a:rPr lang="pt-BR"/>
              <a:pPr>
                <a:defRPr/>
              </a:pPr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988744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308725"/>
            <a:ext cx="313213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607306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7249813"/>
      </p:ext>
    </p:extLst>
  </p:cSld>
  <p:clrMapOvr>
    <a:masterClrMapping/>
  </p:clrMapOvr>
  <p:transition spd="slow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970974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9409701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7812759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53F17A8A-9E0B-4669-959A-03B499045710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55951661-6180-4B14-A0CD-95769ED06C29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52370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B77C3062-6C4E-4D18-8D56-9203DFB6B270}" type="datetimeFigureOut">
              <a:rPr lang="pt-BR" altLang="pt-BR"/>
              <a:pPr>
                <a:defRPr/>
              </a:pPr>
              <a:t>14/03/16</a:t>
            </a:fld>
            <a:endParaRPr lang="pt-BR" alt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E0E4A313-714D-4BF7-95B9-0954B5DE7A22}" type="slidenum">
              <a:rPr lang="pt-BR" altLang="pt-BR"/>
              <a:pPr>
                <a:defRPr/>
              </a:pPr>
              <a:t>‹n.º›</a:t>
            </a:fld>
            <a:endParaRPr lang="pt-BR" altLang="pt-BR"/>
          </a:p>
        </p:txBody>
      </p:sp>
    </p:spTree>
    <p:extLst>
      <p:ext uri="{BB962C8B-B14F-4D97-AF65-F5344CB8AC3E}">
        <p14:creationId xmlns:p14="http://schemas.microsoft.com/office/powerpoint/2010/main" val="1339631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0194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theme" Target="../theme/theme1.xml"/><Relationship Id="rId49" Type="http://schemas.openxmlformats.org/officeDocument/2006/relationships/image" Target="../media/image1.jpeg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5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<Relationship Id="rId14" Type="http://schemas.openxmlformats.org/officeDocument/2006/relationships/theme" Target="../theme/theme2.xml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oosevelt.teixeira\Desktop\novo BG.jpg"/>
          <p:cNvPicPr>
            <a:picLocks noChangeAspect="1" noChangeArrowheads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843" r:id="rId1"/>
    <p:sldLayoutId id="2147486844" r:id="rId2"/>
    <p:sldLayoutId id="2147486845" r:id="rId3"/>
    <p:sldLayoutId id="2147486846" r:id="rId4"/>
    <p:sldLayoutId id="2147486807" r:id="rId5"/>
    <p:sldLayoutId id="2147486808" r:id="rId6"/>
    <p:sldLayoutId id="2147486847" r:id="rId7"/>
    <p:sldLayoutId id="2147486848" r:id="rId8"/>
    <p:sldLayoutId id="2147486809" r:id="rId9"/>
    <p:sldLayoutId id="2147486810" r:id="rId10"/>
    <p:sldLayoutId id="2147486811" r:id="rId11"/>
    <p:sldLayoutId id="2147486812" r:id="rId12"/>
    <p:sldLayoutId id="2147486813" r:id="rId13"/>
    <p:sldLayoutId id="2147486814" r:id="rId14"/>
    <p:sldLayoutId id="2147486815" r:id="rId15"/>
    <p:sldLayoutId id="2147486816" r:id="rId16"/>
    <p:sldLayoutId id="2147486817" r:id="rId17"/>
    <p:sldLayoutId id="2147486818" r:id="rId18"/>
    <p:sldLayoutId id="2147486819" r:id="rId19"/>
    <p:sldLayoutId id="2147486820" r:id="rId20"/>
    <p:sldLayoutId id="2147486849" r:id="rId21"/>
    <p:sldLayoutId id="2147486850" r:id="rId22"/>
    <p:sldLayoutId id="2147486821" r:id="rId23"/>
    <p:sldLayoutId id="2147486822" r:id="rId24"/>
    <p:sldLayoutId id="2147486851" r:id="rId25"/>
    <p:sldLayoutId id="2147486823" r:id="rId26"/>
    <p:sldLayoutId id="2147486824" r:id="rId27"/>
    <p:sldLayoutId id="2147486825" r:id="rId28"/>
    <p:sldLayoutId id="2147486826" r:id="rId29"/>
    <p:sldLayoutId id="2147486827" r:id="rId30"/>
    <p:sldLayoutId id="2147486828" r:id="rId31"/>
    <p:sldLayoutId id="2147486829" r:id="rId32"/>
    <p:sldLayoutId id="2147486830" r:id="rId33"/>
    <p:sldLayoutId id="2147486831" r:id="rId34"/>
    <p:sldLayoutId id="2147486852" r:id="rId35"/>
    <p:sldLayoutId id="2147486832" r:id="rId36"/>
    <p:sldLayoutId id="2147486833" r:id="rId37"/>
    <p:sldLayoutId id="2147486853" r:id="rId38"/>
    <p:sldLayoutId id="2147486834" r:id="rId39"/>
    <p:sldLayoutId id="2147486835" r:id="rId40"/>
    <p:sldLayoutId id="2147486836" r:id="rId41"/>
    <p:sldLayoutId id="2147486837" r:id="rId42"/>
    <p:sldLayoutId id="2147486838" r:id="rId43"/>
    <p:sldLayoutId id="2147486839" r:id="rId44"/>
    <p:sldLayoutId id="2147486840" r:id="rId45"/>
    <p:sldLayoutId id="2147486841" r:id="rId46"/>
    <p:sldLayoutId id="2147486842" r:id="rId4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Imagem 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D328258D-C9DA-4411-8F71-D91C885A7D1C}" type="datetimeFigureOut">
              <a:rPr lang="pt-BR"/>
              <a:pPr>
                <a:defRPr/>
              </a:pPr>
              <a:t>14/03/16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fld id="{0C7F667C-9080-41CF-80BF-124750624721}" type="slidenum">
              <a:rPr lang="pt-BR"/>
              <a:pPr>
                <a:defRPr/>
              </a:pPr>
              <a:t>‹n.º›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55" r:id="rId1"/>
    <p:sldLayoutId id="2147486856" r:id="rId2"/>
    <p:sldLayoutId id="2147486857" r:id="rId3"/>
    <p:sldLayoutId id="2147486858" r:id="rId4"/>
    <p:sldLayoutId id="2147486859" r:id="rId5"/>
    <p:sldLayoutId id="2147486860" r:id="rId6"/>
    <p:sldLayoutId id="2147486861" r:id="rId7"/>
    <p:sldLayoutId id="2147486862" r:id="rId8"/>
    <p:sldLayoutId id="2147486863" r:id="rId9"/>
    <p:sldLayoutId id="2147486864" r:id="rId10"/>
    <p:sldLayoutId id="2147486865" r:id="rId11"/>
    <p:sldLayoutId id="2147486866" r:id="rId12"/>
    <p:sldLayoutId id="2147486867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tiff"/><Relationship Id="rId3" Type="http://schemas.openxmlformats.org/officeDocument/2006/relationships/image" Target="../media/image7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684213" y="1700213"/>
            <a:ext cx="7848600" cy="2449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WenQuanYi Micro Hei" charset="0"/>
                <a:cs typeface="WenQuanYi Micro Hei" charset="0"/>
              </a:defRPr>
            </a:lvl9pPr>
          </a:lstStyle>
          <a:p>
            <a:pPr algn="ctr" eaLnBrk="1" hangingPunct="1">
              <a:defRPr/>
            </a:pPr>
            <a:r>
              <a:rPr lang="pt-BR" altLang="pt-BR" sz="4400" b="1" i="1" dirty="0" err="1" smtClean="0">
                <a:solidFill>
                  <a:srgbClr val="0033CC"/>
                </a:solidFill>
                <a:latin typeface="+mj-lt"/>
              </a:rPr>
              <a:t>e</a:t>
            </a:r>
            <a:r>
              <a:rPr lang="pt-BR" altLang="pt-BR" sz="4400" b="1" dirty="0" err="1" smtClean="0">
                <a:solidFill>
                  <a:srgbClr val="0033CC"/>
                </a:solidFill>
                <a:latin typeface="+mj-lt"/>
              </a:rPr>
              <a:t>-SUS</a:t>
            </a:r>
            <a:r>
              <a:rPr lang="pt-BR" altLang="pt-BR" sz="4400" b="1" dirty="0" smtClean="0">
                <a:solidFill>
                  <a:srgbClr val="0033CC"/>
                </a:solidFill>
                <a:latin typeface="+mj-lt"/>
              </a:rPr>
              <a:t> Atenção Básica</a:t>
            </a:r>
            <a:r>
              <a:rPr lang="pt-BR" altLang="pt-BR" sz="4400" b="1" dirty="0">
                <a:solidFill>
                  <a:srgbClr val="0033CC"/>
                </a:solidFill>
                <a:latin typeface="+mj-lt"/>
              </a:rPr>
              <a:t> </a:t>
            </a:r>
            <a:r>
              <a:rPr lang="pt-BR" altLang="pt-BR" sz="4400" b="1" dirty="0" smtClean="0">
                <a:solidFill>
                  <a:srgbClr val="0033CC"/>
                </a:solidFill>
                <a:latin typeface="+mj-lt"/>
              </a:rPr>
              <a:t>e os indicadores do 3º ciclo do PMAQ</a:t>
            </a:r>
          </a:p>
        </p:txBody>
      </p:sp>
      <p:sp>
        <p:nvSpPr>
          <p:cNvPr id="28675" name="CaixaDeTexto 6"/>
          <p:cNvSpPr txBox="1">
            <a:spLocks noChangeArrowheads="1"/>
          </p:cNvSpPr>
          <p:nvPr/>
        </p:nvSpPr>
        <p:spPr bwMode="auto">
          <a:xfrm>
            <a:off x="2771775" y="260350"/>
            <a:ext cx="38877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altLang="pt-BR"/>
              <a:t>Ministério da Saúde</a:t>
            </a:r>
          </a:p>
          <a:p>
            <a:pPr algn="ctr" eaLnBrk="1" hangingPunct="1"/>
            <a:r>
              <a:rPr lang="pt-BR" altLang="pt-BR"/>
              <a:t>Secretaria de Atenção à Saúde</a:t>
            </a:r>
          </a:p>
          <a:p>
            <a:pPr algn="ctr" eaLnBrk="1" hangingPunct="1"/>
            <a:r>
              <a:rPr lang="pt-BR" altLang="pt-BR"/>
              <a:t>Departamento de Atenção Básica</a:t>
            </a:r>
          </a:p>
        </p:txBody>
      </p:sp>
      <p:sp>
        <p:nvSpPr>
          <p:cNvPr id="28676" name="CaixaDeTexto 1"/>
          <p:cNvSpPr txBox="1">
            <a:spLocks noChangeArrowheads="1"/>
          </p:cNvSpPr>
          <p:nvPr/>
        </p:nvSpPr>
        <p:spPr bwMode="auto">
          <a:xfrm>
            <a:off x="5044518" y="4508500"/>
            <a:ext cx="32946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/>
            <a:r>
              <a:rPr lang="pt-BR" altLang="pt-BR" dirty="0" smtClean="0">
                <a:solidFill>
                  <a:srgbClr val="002060"/>
                </a:solidFill>
              </a:rPr>
              <a:t>Brasília, 15 de dezembro de 2015</a:t>
            </a:r>
            <a:endParaRPr lang="pt-BR" altLang="pt-BR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3456" y="2060848"/>
            <a:ext cx="9108000" cy="122413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2800" dirty="0"/>
              <a:t>Cobertura de primeira consulta odontológica programática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>
                <a:sym typeface="Wingdings" panose="05000000000000000000" pitchFamily="2" charset="2"/>
              </a:rPr>
              <a:t>Registro de todos os atendimentos odontológicos </a:t>
            </a:r>
            <a:r>
              <a:rPr lang="pt-BR" sz="2400" dirty="0" smtClean="0">
                <a:sym typeface="Wingdings" panose="05000000000000000000" pitchFamily="2" charset="2"/>
              </a:rPr>
              <a:t>realizados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endParaRPr lang="pt-BR" sz="2800" dirty="0" smtClean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endParaRPr lang="pt-BR" sz="2400" dirty="0"/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Indicadores de Desempenho</a:t>
            </a:r>
            <a:br>
              <a:rPr lang="pt-BR" sz="4000" b="1" dirty="0" smtClean="0"/>
            </a:br>
            <a:r>
              <a:rPr lang="pt-BR" sz="3200" b="1" dirty="0" smtClean="0"/>
              <a:t>Grupo – Acesso e Continuidade</a:t>
            </a:r>
            <a:endParaRPr lang="pt-BR" sz="3200" b="1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728" y="3717034"/>
            <a:ext cx="9145016" cy="122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322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36512" y="1196753"/>
            <a:ext cx="9108000" cy="2592288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endParaRPr lang="pt-BR" sz="28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/>
              <a:t>Percentual </a:t>
            </a:r>
            <a:r>
              <a:rPr lang="pt-BR" sz="2800" dirty="0"/>
              <a:t>de recém-nascidos atendidos na primeira semana de vida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>
                <a:sym typeface="Wingdings" panose="05000000000000000000" pitchFamily="2" charset="2"/>
              </a:rPr>
              <a:t>Marcação correta da data de nascimento e do problema/ condição avaliada (puericultura</a:t>
            </a:r>
            <a:r>
              <a:rPr lang="pt-BR" sz="2400" dirty="0" smtClean="0">
                <a:sym typeface="Wingdings" panose="05000000000000000000" pitchFamily="2" charset="2"/>
              </a:rPr>
              <a:t>)</a:t>
            </a:r>
            <a:endParaRPr lang="pt-BR" sz="2400" dirty="0">
              <a:sym typeface="Wingdings" panose="05000000000000000000" pitchFamily="2" charset="2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Indicadores de Desempenho</a:t>
            </a:r>
            <a:br>
              <a:rPr lang="pt-BR" sz="4000" b="1" dirty="0" smtClean="0"/>
            </a:br>
            <a:r>
              <a:rPr lang="pt-BR" sz="3200" b="1" dirty="0" smtClean="0"/>
              <a:t>Grupo - Coordena</a:t>
            </a:r>
            <a:r>
              <a:rPr lang="en-US" sz="3200" b="1" dirty="0" err="1" smtClean="0"/>
              <a:t>ção</a:t>
            </a:r>
            <a:r>
              <a:rPr lang="en-US" sz="3200" b="1" dirty="0" smtClean="0"/>
              <a:t> do </a:t>
            </a:r>
            <a:r>
              <a:rPr lang="en-US" sz="3200" b="1" dirty="0" err="1" smtClean="0"/>
              <a:t>Cuidado</a:t>
            </a:r>
            <a:endParaRPr lang="pt-BR" sz="3200" b="1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293096"/>
            <a:ext cx="8760146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155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36512" y="1595933"/>
            <a:ext cx="9108000" cy="197708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2800" dirty="0"/>
              <a:t>Percentual de encaminhamentos para serviço especializado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>
                <a:sym typeface="Wingdings" panose="05000000000000000000" pitchFamily="2" charset="2"/>
              </a:rPr>
              <a:t>Registro de todos os atendimentos individuais realizados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>
                <a:sym typeface="Wingdings" panose="05000000000000000000" pitchFamily="2" charset="2"/>
              </a:rPr>
              <a:t>Marcação correta da conduta (encaminhamento </a:t>
            </a:r>
            <a:r>
              <a:rPr lang="pt-BR" sz="2400" dirty="0" err="1">
                <a:sym typeface="Wingdings" panose="05000000000000000000" pitchFamily="2" charset="2"/>
              </a:rPr>
              <a:t>p</a:t>
            </a:r>
            <a:r>
              <a:rPr lang="pt-BR" sz="2400" dirty="0">
                <a:sym typeface="Wingdings" panose="05000000000000000000" pitchFamily="2" charset="2"/>
              </a:rPr>
              <a:t>/ serviço </a:t>
            </a:r>
            <a:r>
              <a:rPr lang="pt-BR" sz="2400" dirty="0" smtClean="0">
                <a:sym typeface="Wingdings" panose="05000000000000000000" pitchFamily="2" charset="2"/>
              </a:rPr>
              <a:t>especializado</a:t>
            </a:r>
            <a:endParaRPr lang="pt-BR" sz="2800" dirty="0" smtClean="0"/>
          </a:p>
          <a:p>
            <a:pPr lvl="0">
              <a:spcAft>
                <a:spcPts val="600"/>
              </a:spcAft>
            </a:pPr>
            <a:endParaRPr lang="pt-BR" sz="28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Indicadores de Desempenho</a:t>
            </a:r>
            <a:br>
              <a:rPr lang="pt-BR" sz="4000" b="1" dirty="0" smtClean="0"/>
            </a:br>
            <a:r>
              <a:rPr lang="pt-BR" sz="3200" b="1" dirty="0" smtClean="0"/>
              <a:t>Grupo - Resolutividade</a:t>
            </a:r>
            <a:endParaRPr lang="pt-BR" sz="40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828181"/>
            <a:ext cx="8424936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079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36512" y="1124744"/>
            <a:ext cx="9108000" cy="3057203"/>
          </a:xfrm>
        </p:spPr>
        <p:txBody>
          <a:bodyPr/>
          <a:lstStyle/>
          <a:p>
            <a:pPr lvl="0">
              <a:spcAft>
                <a:spcPts val="600"/>
              </a:spcAft>
            </a:pPr>
            <a:endParaRPr lang="pt-BR" sz="2800" dirty="0"/>
          </a:p>
          <a:p>
            <a:pPr lvl="0">
              <a:spcAft>
                <a:spcPts val="600"/>
              </a:spcAft>
            </a:pPr>
            <a:r>
              <a:rPr lang="pt-BR" sz="2800" dirty="0" smtClean="0"/>
              <a:t>Razão entre tratamentos concluídos e primeiras consultas odontológicas programáticas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Registro de todos os atendimentos odontológicos realizados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Marcação correta do tipo de consulta (primeira consulta odontológica programática) e da conduta (tratamento concluído)</a:t>
            </a:r>
            <a:endParaRPr lang="pt-BR" sz="2400" dirty="0" smtClean="0">
              <a:sym typeface="Wingdings" panose="05000000000000000000" pitchFamily="2" charset="2"/>
            </a:endParaRP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Indicadores de Desempenho</a:t>
            </a:r>
            <a:br>
              <a:rPr lang="pt-BR" sz="4000" b="1" dirty="0" smtClean="0"/>
            </a:br>
            <a:r>
              <a:rPr lang="pt-BR" sz="3200" b="1" dirty="0" smtClean="0"/>
              <a:t>Grupo - Resolutividade</a:t>
            </a:r>
            <a:endParaRPr lang="pt-BR" sz="4000" b="1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019" y="4429947"/>
            <a:ext cx="8424937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701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340768"/>
            <a:ext cx="9108000" cy="3096344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pt-BR" sz="2800" dirty="0"/>
              <a:t>Percentual de serviços ofertados pela Equipe de </a:t>
            </a:r>
            <a:r>
              <a:rPr lang="pt-BR" sz="2800" dirty="0" smtClean="0"/>
              <a:t>Atenção Básica </a:t>
            </a:r>
            <a:r>
              <a:rPr lang="pt-BR" sz="2800" dirty="0"/>
              <a:t>e pela Equipe de Saúde </a:t>
            </a:r>
            <a:r>
              <a:rPr lang="pt-BR" sz="2800" dirty="0" smtClean="0"/>
              <a:t>Bucal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/>
              <a:t>Registrar toda a produção nas fichas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/>
              <a:t>Marcar corretamente os procedimentos realizados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/>
              <a:t>Preencher de forma correta os códigos SIGTAP dos procedimentos que não estão explícitos na ficha</a:t>
            </a:r>
            <a:endParaRPr lang="pt-BR" sz="24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/>
              <a:t>Indicadores de Desempenho</a:t>
            </a:r>
            <a:br>
              <a:rPr lang="pt-BR" sz="4000" b="1" dirty="0"/>
            </a:br>
            <a:r>
              <a:rPr lang="pt-BR" sz="3200" b="1" dirty="0"/>
              <a:t>Grupo </a:t>
            </a:r>
            <a:r>
              <a:rPr lang="pt-BR" sz="3200" b="1" dirty="0" smtClean="0"/>
              <a:t>– </a:t>
            </a:r>
            <a:r>
              <a:rPr lang="pt-BR" sz="3200" b="1" dirty="0" err="1" smtClean="0"/>
              <a:t>Abrang</a:t>
            </a:r>
            <a:r>
              <a:rPr lang="en-US" sz="3200" b="1" dirty="0" err="1" smtClean="0"/>
              <a:t>ência</a:t>
            </a:r>
            <a:r>
              <a:rPr lang="en-US" sz="3200" b="1" dirty="0" smtClean="0"/>
              <a:t> da </a:t>
            </a:r>
            <a:r>
              <a:rPr lang="en-US" sz="3200" b="1" dirty="0" err="1" smtClean="0"/>
              <a:t>oferta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serviços</a:t>
            </a:r>
            <a:endParaRPr lang="pt-BR" sz="4000" b="1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453088"/>
            <a:ext cx="8264590" cy="1352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760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1128" y="1628800"/>
            <a:ext cx="9108000" cy="4929411"/>
          </a:xfrm>
        </p:spPr>
        <p:txBody>
          <a:bodyPr/>
          <a:lstStyle/>
          <a:p>
            <a:pPr lvl="0">
              <a:spcAft>
                <a:spcPts val="600"/>
              </a:spcAft>
            </a:pPr>
            <a:r>
              <a:rPr lang="pt-BR" sz="2800" dirty="0"/>
              <a:t>Média de atendimentos individuais realizados pelo </a:t>
            </a:r>
            <a:r>
              <a:rPr lang="pt-BR" sz="2800" dirty="0" err="1"/>
              <a:t>Nasf</a:t>
            </a:r>
            <a:endParaRPr lang="pt-BR" sz="2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>
                <a:sym typeface="Wingdings" panose="05000000000000000000" pitchFamily="2" charset="2"/>
              </a:rPr>
              <a:t>Registro de todos os atendimentos individuais realizados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>
                <a:sym typeface="Wingdings" panose="05000000000000000000" pitchFamily="2" charset="2"/>
              </a:rPr>
              <a:t>Cadastro atualizado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endParaRPr lang="pt-BR" sz="2400" dirty="0" smtClean="0"/>
          </a:p>
          <a:p>
            <a:pPr lvl="0">
              <a:spcAft>
                <a:spcPts val="600"/>
              </a:spcAft>
            </a:pPr>
            <a:r>
              <a:rPr lang="pt-BR" sz="2800" dirty="0"/>
              <a:t>Percentual de atendimentos domiciliares realizados pelo </a:t>
            </a:r>
            <a:r>
              <a:rPr lang="pt-BR" sz="2800" dirty="0" err="1"/>
              <a:t>Nasf</a:t>
            </a:r>
            <a:endParaRPr lang="pt-BR" sz="2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Registro </a:t>
            </a:r>
            <a:r>
              <a:rPr lang="pt-BR" sz="2400" dirty="0">
                <a:sym typeface="Wingdings" panose="05000000000000000000" pitchFamily="2" charset="2"/>
              </a:rPr>
              <a:t>de todos os atendimentos </a:t>
            </a:r>
            <a:r>
              <a:rPr lang="pt-BR" sz="2400" dirty="0" smtClean="0">
                <a:sym typeface="Wingdings" panose="05000000000000000000" pitchFamily="2" charset="2"/>
              </a:rPr>
              <a:t>individuais </a:t>
            </a:r>
            <a:r>
              <a:rPr lang="pt-BR" sz="2400" dirty="0">
                <a:sym typeface="Wingdings" panose="05000000000000000000" pitchFamily="2" charset="2"/>
              </a:rPr>
              <a:t>realizados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Marcação correta do local de atendimento (04 - Domicílio)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Indicadores de Desempenho NASF</a:t>
            </a:r>
            <a:br>
              <a:rPr lang="pt-BR" sz="4000" b="1" dirty="0" smtClean="0"/>
            </a:br>
            <a:r>
              <a:rPr lang="en-US" sz="3200" b="1" dirty="0" err="1" smtClean="0"/>
              <a:t>Índice</a:t>
            </a:r>
            <a:r>
              <a:rPr lang="en-US" sz="3200" b="1" dirty="0" smtClean="0"/>
              <a:t> de </a:t>
            </a:r>
            <a:r>
              <a:rPr lang="en-US" sz="3200" b="1" dirty="0" err="1" smtClean="0"/>
              <a:t>atendimento</a:t>
            </a:r>
            <a:r>
              <a:rPr lang="en-US" sz="3200" b="1" dirty="0" smtClean="0"/>
              <a:t> NASF</a:t>
            </a:r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val="711676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36512" y="1739949"/>
            <a:ext cx="9108000" cy="4929411"/>
          </a:xfrm>
        </p:spPr>
        <p:txBody>
          <a:bodyPr/>
          <a:lstStyle/>
          <a:p>
            <a:pPr lvl="0">
              <a:spcAft>
                <a:spcPts val="600"/>
              </a:spcAft>
            </a:pPr>
            <a:r>
              <a:rPr lang="pt-BR" sz="2800" dirty="0"/>
              <a:t>Percentual de atendimentos compartilhados realizados pelo </a:t>
            </a:r>
            <a:r>
              <a:rPr lang="pt-BR" sz="2800" dirty="0" err="1"/>
              <a:t>Nasf</a:t>
            </a:r>
            <a:endParaRPr lang="pt-BR" sz="2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Registro </a:t>
            </a:r>
            <a:r>
              <a:rPr lang="pt-BR" sz="2400" dirty="0">
                <a:sym typeface="Wingdings" panose="05000000000000000000" pitchFamily="2" charset="2"/>
              </a:rPr>
              <a:t>de todos os atendimentos individuais realizados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Preenchimento do cabeçalho com o Nº do cartão SUS do profissional da equipe SF vinculada</a:t>
            </a:r>
            <a:endParaRPr lang="pt-BR" sz="24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</a:pPr>
            <a:endParaRPr lang="pt-BR" sz="2400" dirty="0" smtClean="0"/>
          </a:p>
          <a:p>
            <a:pPr lvl="0">
              <a:spcAft>
                <a:spcPts val="600"/>
              </a:spcAft>
            </a:pPr>
            <a:r>
              <a:rPr lang="pt-BR" sz="2800" dirty="0"/>
              <a:t>Percentual de atendimentos em grupo realizados pelo </a:t>
            </a:r>
            <a:r>
              <a:rPr lang="pt-BR" sz="2800" dirty="0" err="1"/>
              <a:t>Nasf</a:t>
            </a:r>
            <a:endParaRPr lang="pt-BR" sz="2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Registro </a:t>
            </a:r>
            <a:r>
              <a:rPr lang="pt-BR" sz="2400" dirty="0">
                <a:sym typeface="Wingdings" panose="05000000000000000000" pitchFamily="2" charset="2"/>
              </a:rPr>
              <a:t>de todos </a:t>
            </a:r>
            <a:r>
              <a:rPr lang="pt-BR" sz="2400" dirty="0" smtClean="0">
                <a:sym typeface="Wingdings" panose="05000000000000000000" pitchFamily="2" charset="2"/>
              </a:rPr>
              <a:t>as atividades coletivas realizadas</a:t>
            </a:r>
            <a:endParaRPr lang="pt-BR" sz="2400" dirty="0">
              <a:sym typeface="Wingdings" panose="05000000000000000000" pitchFamily="2" charset="2"/>
            </a:endParaRP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Marcação correta do tipo de atividade (05 - Atendimento em grupo; ou 06 - Avaliação/procedimento em grupo)</a:t>
            </a:r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/>
              <a:t>Indicadores de Desempenho NASF</a:t>
            </a:r>
            <a:br>
              <a:rPr lang="pt-BR" sz="4000" b="1" dirty="0"/>
            </a:br>
            <a:r>
              <a:rPr lang="en-US" sz="3200" b="1" dirty="0" err="1"/>
              <a:t>Índice</a:t>
            </a:r>
            <a:r>
              <a:rPr lang="en-US" sz="3200" b="1" dirty="0"/>
              <a:t> de </a:t>
            </a:r>
            <a:r>
              <a:rPr lang="en-US" sz="3200" b="1" dirty="0" err="1"/>
              <a:t>atendimento</a:t>
            </a:r>
            <a:r>
              <a:rPr lang="en-US" sz="3200" b="1" dirty="0"/>
              <a:t> NASF</a:t>
            </a:r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val="196889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/>
              <a:t>Indicadores de Desempenho NASF</a:t>
            </a:r>
            <a:br>
              <a:rPr lang="pt-BR" sz="4000" b="1" dirty="0"/>
            </a:br>
            <a:r>
              <a:rPr lang="en-US" sz="3200" b="1" dirty="0" err="1"/>
              <a:t>Índice</a:t>
            </a:r>
            <a:r>
              <a:rPr lang="en-US" sz="3200" b="1" dirty="0"/>
              <a:t> de </a:t>
            </a:r>
            <a:r>
              <a:rPr lang="en-US" sz="3200" b="1" dirty="0" err="1"/>
              <a:t>atendimento</a:t>
            </a:r>
            <a:r>
              <a:rPr lang="en-US" sz="3200" b="1" dirty="0"/>
              <a:t> NASF</a:t>
            </a:r>
            <a:endParaRPr lang="pt-BR" sz="3200" b="1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0849"/>
            <a:ext cx="9144000" cy="2880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83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71" t="25745" r="34946" b="66222"/>
          <a:stretch>
            <a:fillRect/>
          </a:stretch>
        </p:blipFill>
        <p:spPr bwMode="auto">
          <a:xfrm>
            <a:off x="3038996" y="3573016"/>
            <a:ext cx="3139033" cy="136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ítulo 4"/>
          <p:cNvSpPr txBox="1">
            <a:spLocks/>
          </p:cNvSpPr>
          <p:nvPr/>
        </p:nvSpPr>
        <p:spPr bwMode="auto">
          <a:xfrm>
            <a:off x="722313" y="1844824"/>
            <a:ext cx="7772400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pt-BR" altLang="pt-BR" sz="6000" b="1" dirty="0" smtClean="0">
                <a:solidFill>
                  <a:schemeClr val="tx2"/>
                </a:solidFill>
              </a:rPr>
              <a:t>Obrigada!</a:t>
            </a:r>
            <a:endParaRPr lang="pt-BR" altLang="pt-BR" sz="4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Indicadores 3º ciclo do PMAQ</a:t>
            </a:r>
            <a:endParaRPr lang="pt-BR" sz="40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327530916"/>
              </p:ext>
            </p:extLst>
          </p:nvPr>
        </p:nvGraphicFramePr>
        <p:xfrm>
          <a:off x="179512" y="1397000"/>
          <a:ext cx="878497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39675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Indicadores 3º ciclo do PMAQ</a:t>
            </a:r>
            <a:endParaRPr lang="pt-BR" sz="4000" b="1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139968645"/>
              </p:ext>
            </p:extLst>
          </p:nvPr>
        </p:nvGraphicFramePr>
        <p:xfrm>
          <a:off x="251520" y="1484784"/>
          <a:ext cx="878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04705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Indicadores 3º ciclo do PMAQ</a:t>
            </a:r>
            <a:endParaRPr lang="pt-BR" sz="4000" b="1" dirty="0"/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568028562"/>
              </p:ext>
            </p:extLst>
          </p:nvPr>
        </p:nvGraphicFramePr>
        <p:xfrm>
          <a:off x="179512" y="1397000"/>
          <a:ext cx="8784976" cy="3040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Espaço Reservado para Conteúdo 2"/>
          <p:cNvSpPr>
            <a:spLocks noGrp="1"/>
          </p:cNvSpPr>
          <p:nvPr>
            <p:ph idx="1"/>
          </p:nvPr>
        </p:nvSpPr>
        <p:spPr>
          <a:xfrm>
            <a:off x="-36512" y="4581128"/>
            <a:ext cx="9108000" cy="1008112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/>
              <a:t>Indicadores terão pesos diferentes, considerando as ações mais importantes que precisam ser desenvolvidas pelo </a:t>
            </a:r>
            <a:r>
              <a:rPr lang="pt-BR" sz="2400" dirty="0" err="1" smtClean="0"/>
              <a:t>Nasf</a:t>
            </a:r>
            <a:r>
              <a:rPr lang="pt-BR" sz="2400" dirty="0" smtClean="0"/>
              <a:t>.</a:t>
            </a:r>
            <a:endParaRPr lang="pt-BR" sz="2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703606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492941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/>
              <a:t>Cuidados para o registro da informação </a:t>
            </a:r>
            <a:r>
              <a:rPr lang="pt-BR" sz="2800" dirty="0" smtClean="0">
                <a:sym typeface="Wingdings" panose="05000000000000000000" pitchFamily="2" charset="2"/>
              </a:rPr>
              <a:t> melhor precisão, maior fidedignidade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pt-BR" sz="24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pt-BR" sz="2400" dirty="0" smtClean="0"/>
              <a:t>Cadastro realizado e atualizado de todas as pessoas do território</a:t>
            </a:r>
          </a:p>
          <a:p>
            <a:pPr marL="1371600" lvl="2" indent="-514350">
              <a:buFont typeface="Wingdings" panose="05000000000000000000" pitchFamily="2" charset="2"/>
              <a:buChar char="§"/>
            </a:pPr>
            <a:r>
              <a:rPr lang="pt-BR" sz="2000" dirty="0" smtClean="0"/>
              <a:t>Média recomendada de 3.000 pessoas</a:t>
            </a:r>
          </a:p>
          <a:p>
            <a:pPr marL="1371600" lvl="2" indent="-514350">
              <a:buFont typeface="Wingdings" panose="05000000000000000000" pitchFamily="2" charset="2"/>
              <a:buChar char="§"/>
            </a:pPr>
            <a:r>
              <a:rPr lang="pt-BR" sz="2000" dirty="0" smtClean="0"/>
              <a:t>Cadastro incompleto </a:t>
            </a:r>
            <a:r>
              <a:rPr lang="pt-BR" sz="2000" dirty="0" smtClean="0">
                <a:sym typeface="Wingdings" panose="05000000000000000000" pitchFamily="2" charset="2"/>
              </a:rPr>
              <a:t> superestimar alguns indicadores de acesso e continuidade do cuidado</a:t>
            </a:r>
          </a:p>
          <a:p>
            <a:pPr marL="1371600" lvl="2" indent="-514350">
              <a:buFont typeface="Wingdings" panose="05000000000000000000" pitchFamily="2" charset="2"/>
              <a:buChar char="§"/>
            </a:pPr>
            <a:r>
              <a:rPr lang="pt-BR" sz="2000" dirty="0" smtClean="0">
                <a:sym typeface="Wingdings" panose="05000000000000000000" pitchFamily="2" charset="2"/>
              </a:rPr>
              <a:t>Cadastro desatualizado  pode distorcer o </a:t>
            </a:r>
            <a:r>
              <a:rPr lang="pt-BR" sz="2000" dirty="0">
                <a:sym typeface="Wingdings" panose="05000000000000000000" pitchFamily="2" charset="2"/>
              </a:rPr>
              <a:t>indicador </a:t>
            </a:r>
            <a:r>
              <a:rPr lang="pt-BR" sz="2000" dirty="0" smtClean="0">
                <a:sym typeface="Wingdings" panose="05000000000000000000" pitchFamily="2" charset="2"/>
              </a:rPr>
              <a:t>de </a:t>
            </a:r>
            <a:r>
              <a:rPr lang="pt-BR" sz="2000" i="1" dirty="0" smtClean="0">
                <a:sym typeface="Wingdings" panose="05000000000000000000" pitchFamily="2" charset="2"/>
              </a:rPr>
              <a:t>Razão </a:t>
            </a:r>
            <a:r>
              <a:rPr lang="pt-BR" sz="2000" i="1" dirty="0">
                <a:sym typeface="Wingdings" panose="05000000000000000000" pitchFamily="2" charset="2"/>
              </a:rPr>
              <a:t>de coleta de material citopatológico do colo do </a:t>
            </a:r>
            <a:r>
              <a:rPr lang="pt-BR" sz="2000" i="1" dirty="0" smtClean="0">
                <a:sym typeface="Wingdings" panose="05000000000000000000" pitchFamily="2" charset="2"/>
              </a:rPr>
              <a:t>útero</a:t>
            </a:r>
            <a:endParaRPr lang="pt-BR" sz="2000" i="1" dirty="0">
              <a:sym typeface="Wingdings" panose="05000000000000000000" pitchFamily="2" charset="2"/>
            </a:endParaRP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Registro das informações no e-SUS AB</a:t>
            </a:r>
            <a:br>
              <a:rPr lang="pt-BR" sz="4000" b="1" dirty="0" smtClean="0"/>
            </a:br>
            <a:endParaRPr lang="pt-BR" sz="4000" b="1" dirty="0"/>
          </a:p>
        </p:txBody>
      </p:sp>
    </p:spTree>
    <p:extLst>
      <p:ext uri="{BB962C8B-B14F-4D97-AF65-F5344CB8AC3E}">
        <p14:creationId xmlns:p14="http://schemas.microsoft.com/office/powerpoint/2010/main" val="2446063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2256" y="1628800"/>
            <a:ext cx="9108000" cy="4929411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/>
              <a:t>Média de </a:t>
            </a:r>
            <a:r>
              <a:rPr lang="pt-BR" sz="2800" dirty="0"/>
              <a:t>atendimentos de médicos e enfermeiros por habitante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Registro de todos os atendimentos individuais realizados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Cadastro atualizado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pt-BR" sz="2400" dirty="0" smtClean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pt-BR" dirty="0" smtClean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Indicadores de Desempenho</a:t>
            </a:r>
            <a:br>
              <a:rPr lang="pt-BR" sz="4000" b="1" dirty="0" smtClean="0"/>
            </a:br>
            <a:r>
              <a:rPr lang="pt-BR" sz="3200" b="1" dirty="0" smtClean="0"/>
              <a:t>Grupo – Acesso e Continuidade</a:t>
            </a:r>
            <a:endParaRPr lang="pt-BR" sz="3200" b="1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97" y="4293096"/>
            <a:ext cx="8688093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215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196753"/>
            <a:ext cx="9108000" cy="2736304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600"/>
              </a:spcAft>
            </a:pPr>
            <a:endParaRPr lang="pt-BR" sz="2400" dirty="0" smtClean="0"/>
          </a:p>
          <a:p>
            <a:pPr lvl="0">
              <a:spcBef>
                <a:spcPts val="0"/>
              </a:spcBef>
              <a:spcAft>
                <a:spcPts val="1200"/>
              </a:spcAft>
            </a:pPr>
            <a:r>
              <a:rPr lang="pt-BR" sz="2800" dirty="0" smtClean="0"/>
              <a:t>Percentual </a:t>
            </a:r>
            <a:r>
              <a:rPr lang="pt-BR" sz="2800" dirty="0"/>
              <a:t>de atendimentos de demanda espontânea e de consulta agendada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pt-BR" sz="2400" dirty="0" smtClean="0"/>
              <a:t>Marcação correta do tipo </a:t>
            </a:r>
            <a:r>
              <a:rPr lang="pt-BR" sz="2400" dirty="0"/>
              <a:t>de consulta </a:t>
            </a:r>
            <a:r>
              <a:rPr lang="pt-BR" sz="2400" dirty="0" smtClean="0"/>
              <a:t>(consulta programada/ cuidado continuado, </a:t>
            </a:r>
            <a:r>
              <a:rPr lang="pt-BR" sz="2400" dirty="0"/>
              <a:t>consulta agendada, consulta no dia, escuta inicial, atendimento de </a:t>
            </a:r>
            <a:r>
              <a:rPr lang="pt-BR" sz="2400" dirty="0" smtClean="0"/>
              <a:t>urgência</a:t>
            </a:r>
            <a:r>
              <a:rPr lang="pt-BR" sz="2400" dirty="0"/>
              <a:t>)</a:t>
            </a:r>
            <a:endParaRPr lang="pt-BR" sz="2400" dirty="0"/>
          </a:p>
        </p:txBody>
      </p:sp>
      <p:sp>
        <p:nvSpPr>
          <p:cNvPr id="5" name="Título 1"/>
          <p:cNvSpPr>
            <a:spLocks noGrp="1"/>
          </p:cNvSpPr>
          <p:nvPr>
            <p:ph type="title"/>
          </p:nvPr>
        </p:nvSpPr>
        <p:spPr>
          <a:xfrm>
            <a:off x="590872" y="58614"/>
            <a:ext cx="8229600" cy="850106"/>
          </a:xfrm>
        </p:spPr>
        <p:txBody>
          <a:bodyPr/>
          <a:lstStyle/>
          <a:p>
            <a:r>
              <a:rPr lang="pt-BR" sz="4000" b="1" dirty="0" smtClean="0"/>
              <a:t>Indicadores de Desempenho</a:t>
            </a:r>
            <a:br>
              <a:rPr lang="pt-BR" sz="4000" b="1" dirty="0" smtClean="0"/>
            </a:br>
            <a:r>
              <a:rPr lang="pt-BR" sz="3200" b="1" dirty="0" smtClean="0"/>
              <a:t>Grupo – Acesso e Continuidade</a:t>
            </a:r>
            <a:endParaRPr lang="pt-BR" sz="3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789040"/>
            <a:ext cx="7951306" cy="115212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941168"/>
            <a:ext cx="7951306" cy="1034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469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20544" y="1772817"/>
            <a:ext cx="9108000" cy="1800200"/>
          </a:xfrm>
        </p:spPr>
        <p:txBody>
          <a:bodyPr/>
          <a:lstStyle/>
          <a:p>
            <a:pPr lvl="0">
              <a:spcAft>
                <a:spcPts val="600"/>
              </a:spcAft>
            </a:pPr>
            <a:r>
              <a:rPr lang="pt-BR" sz="2800" dirty="0" smtClean="0"/>
              <a:t>Índice de atendimentos por condição de saúde avaliada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Registro de todos os atendimentos individuais realizados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 smtClean="0">
                <a:sym typeface="Wingdings" panose="05000000000000000000" pitchFamily="2" charset="2"/>
              </a:rPr>
              <a:t>Marcação correta do problema/condição avaliada (HAS, DM, obesidade e depressão</a:t>
            </a:r>
            <a:r>
              <a:rPr lang="pt-BR" sz="2400" dirty="0" smtClean="0">
                <a:sym typeface="Wingdings" panose="05000000000000000000" pitchFamily="2" charset="2"/>
              </a:rPr>
              <a:t>)</a:t>
            </a:r>
            <a:endParaRPr lang="pt-BR" sz="2400" dirty="0" smtClean="0">
              <a:sym typeface="Wingdings" panose="05000000000000000000" pitchFamily="2" charset="2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590872" y="58614"/>
            <a:ext cx="8229600" cy="85010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4000" b="1" smtClean="0"/>
              <a:t>Indicadores de Desempenho</a:t>
            </a:r>
            <a:br>
              <a:rPr lang="pt-BR" sz="4000" b="1" smtClean="0"/>
            </a:br>
            <a:r>
              <a:rPr lang="pt-BR" sz="3200" b="1" smtClean="0"/>
              <a:t>Grupo – Acesso e Continuidade</a:t>
            </a:r>
            <a:endParaRPr lang="pt-BR" sz="3200" b="1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221088"/>
            <a:ext cx="8979952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9174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-20544" y="1196752"/>
            <a:ext cx="9108000" cy="2304257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1200"/>
              </a:spcAft>
            </a:pPr>
            <a:endParaRPr lang="pt-BR" sz="2400" dirty="0" smtClean="0"/>
          </a:p>
          <a:p>
            <a:pPr lvl="0">
              <a:spcBef>
                <a:spcPts val="0"/>
              </a:spcBef>
              <a:spcAft>
                <a:spcPts val="1200"/>
              </a:spcAft>
            </a:pPr>
            <a:r>
              <a:rPr lang="pt-BR" sz="2800" dirty="0"/>
              <a:t>Razão de coleta de material </a:t>
            </a:r>
            <a:r>
              <a:rPr lang="pt-BR" sz="2800" dirty="0" err="1"/>
              <a:t>citopatológico</a:t>
            </a:r>
            <a:r>
              <a:rPr lang="pt-BR" sz="2800" dirty="0"/>
              <a:t> do colo do útero</a:t>
            </a:r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pt-BR" sz="2400" dirty="0">
                <a:sym typeface="Wingdings" panose="05000000000000000000" pitchFamily="2" charset="2"/>
              </a:rPr>
              <a:t>Registro de todos as coletas realizadas na ficha de procedimentos (</a:t>
            </a:r>
            <a:r>
              <a:rPr lang="pt-BR" sz="2400" dirty="0" smtClean="0">
                <a:sym typeface="Wingdings" panose="05000000000000000000" pitchFamily="2" charset="2"/>
              </a:rPr>
              <a:t>procedimentos </a:t>
            </a:r>
            <a:r>
              <a:rPr lang="pt-BR" sz="2400" dirty="0">
                <a:sym typeface="Wingdings" panose="05000000000000000000" pitchFamily="2" charset="2"/>
              </a:rPr>
              <a:t> coleta de </a:t>
            </a:r>
            <a:r>
              <a:rPr lang="pt-BR" sz="2400" dirty="0" err="1">
                <a:sym typeface="Wingdings" panose="05000000000000000000" pitchFamily="2" charset="2"/>
              </a:rPr>
              <a:t>citopatológico</a:t>
            </a:r>
            <a:r>
              <a:rPr lang="pt-BR" sz="2400" dirty="0">
                <a:sym typeface="Wingdings" panose="05000000000000000000" pitchFamily="2" charset="2"/>
              </a:rPr>
              <a:t> de colo uterino</a:t>
            </a:r>
            <a:r>
              <a:rPr lang="pt-BR" sz="2400" dirty="0" smtClean="0">
                <a:sym typeface="Wingdings" panose="05000000000000000000" pitchFamily="2" charset="2"/>
              </a:rPr>
              <a:t>)</a:t>
            </a:r>
            <a:endParaRPr lang="pt-BR" sz="2400" dirty="0">
              <a:sym typeface="Wingdings" panose="05000000000000000000" pitchFamily="2" charset="2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590872" y="58614"/>
            <a:ext cx="8229600" cy="850106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itchFamily="34" charset="-128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itchFamily="34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pt-BR" sz="4000" b="1" smtClean="0"/>
              <a:t>Indicadores de Desempenho</a:t>
            </a:r>
            <a:br>
              <a:rPr lang="pt-BR" sz="4000" b="1" smtClean="0"/>
            </a:br>
            <a:r>
              <a:rPr lang="pt-BR" sz="3200" b="1" smtClean="0"/>
              <a:t>Grupo – Acesso e Continuidade</a:t>
            </a:r>
            <a:endParaRPr lang="pt-BR" sz="3200" b="1" dirty="0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20" y="3717032"/>
            <a:ext cx="892258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9101"/>
      </p:ext>
    </p:extLst>
  </p:cSld>
  <p:clrMapOvr>
    <a:masterClrMapping/>
  </p:clrMapOvr>
</p:sld>
</file>

<file path=ppt/theme/theme1.xml><?xml version="1.0" encoding="utf-8"?>
<a:theme xmlns:a="http://schemas.openxmlformats.org/drawingml/2006/main" name="slide mestre DAB 2015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mestre DAB 2015</Template>
  <TotalTime>2170</TotalTime>
  <Words>665</Words>
  <Application>Microsoft Macintosh PowerPoint</Application>
  <PresentationFormat>Apresentação na tela (4:3)</PresentationFormat>
  <Paragraphs>92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18</vt:i4>
      </vt:variant>
    </vt:vector>
  </HeadingPairs>
  <TitlesOfParts>
    <vt:vector size="26" baseType="lpstr">
      <vt:lpstr>Calibri</vt:lpstr>
      <vt:lpstr>MS PGothic</vt:lpstr>
      <vt:lpstr>ＭＳ Ｐゴシック</vt:lpstr>
      <vt:lpstr>WenQuanYi Micro Hei</vt:lpstr>
      <vt:lpstr>Wingdings</vt:lpstr>
      <vt:lpstr>Arial</vt:lpstr>
      <vt:lpstr>slide mestre DAB 2015</vt:lpstr>
      <vt:lpstr>Personalizar design</vt:lpstr>
      <vt:lpstr>Apresentação do PowerPoint</vt:lpstr>
      <vt:lpstr>Indicadores 3º ciclo do PMAQ</vt:lpstr>
      <vt:lpstr>Indicadores 3º ciclo do PMAQ</vt:lpstr>
      <vt:lpstr>Indicadores 3º ciclo do PMAQ</vt:lpstr>
      <vt:lpstr>Registro das informações no e-SUS AB </vt:lpstr>
      <vt:lpstr>Indicadores de Desempenho Grupo – Acesso e Continuidade</vt:lpstr>
      <vt:lpstr>Indicadores de Desempenho Grupo – Acesso e Continuidade</vt:lpstr>
      <vt:lpstr>Apresentação do PowerPoint</vt:lpstr>
      <vt:lpstr>Apresentação do PowerPoint</vt:lpstr>
      <vt:lpstr>Indicadores de Desempenho Grupo – Acesso e Continuidade</vt:lpstr>
      <vt:lpstr>Indicadores de Desempenho Grupo - Coordenação do Cuidado</vt:lpstr>
      <vt:lpstr>Indicadores de Desempenho Grupo - Resolutividade</vt:lpstr>
      <vt:lpstr>Indicadores de Desempenho Grupo - Resolutividade</vt:lpstr>
      <vt:lpstr>Indicadores de Desempenho Grupo – Abrangência da oferta de serviços</vt:lpstr>
      <vt:lpstr>Indicadores de Desempenho NASF Índice de atendimento NASF</vt:lpstr>
      <vt:lpstr>Indicadores de Desempenho NASF Índice de atendimento NASF</vt:lpstr>
      <vt:lpstr>Indicadores de Desempenho NASF Índice de atendimento NASF</vt:lpstr>
      <vt:lpstr>Apresentação do PowerPoint</vt:lpstr>
    </vt:vector>
  </TitlesOfParts>
  <Company>Datasus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Adriana Kitajima</dc:creator>
  <cp:lastModifiedBy>Fabio Oliveira</cp:lastModifiedBy>
  <cp:revision>127</cp:revision>
  <dcterms:created xsi:type="dcterms:W3CDTF">2015-05-26T15:50:32Z</dcterms:created>
  <dcterms:modified xsi:type="dcterms:W3CDTF">2016-03-14T21:58:07Z</dcterms:modified>
</cp:coreProperties>
</file>