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Caveat"/>
      <p:regular r:id="rId14"/>
      <p:bold r:id="rId15"/>
    </p:embeddedFont>
    <p:embeddedFont>
      <p:font typeface="Comfortaa"/>
      <p:regular r:id="rId16"/>
      <p:bold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BF9A92EB-DD76-480D-84DD-93718511DF09}">
  <a:tblStyle styleId="{BF9A92EB-DD76-480D-84DD-93718511DF0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Caveat-bold.fntdata"/><Relationship Id="rId14" Type="http://schemas.openxmlformats.org/officeDocument/2006/relationships/font" Target="fonts/Caveat-regular.fntdata"/><Relationship Id="rId17" Type="http://schemas.openxmlformats.org/officeDocument/2006/relationships/font" Target="fonts/Comfortaa-bold.fntdata"/><Relationship Id="rId16" Type="http://schemas.openxmlformats.org/officeDocument/2006/relationships/font" Target="fonts/Comfortaa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dark-2">
    <p:bg>
      <p:bgPr>
        <a:solidFill>
          <a:srgbClr val="00000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lt2"/>
                </a:solidFill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lt2"/>
                </a:solidFill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lt2"/>
                </a:solidFill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lt2"/>
                </a:solidFill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lt2"/>
                </a:solidFill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lt2"/>
                </a:solidFill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lt2"/>
                </a:solidFill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lt2"/>
                </a:solidFill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1" Type="http://schemas.openxmlformats.org/officeDocument/2006/relationships/image" Target="../media/image14.png"/><Relationship Id="rId10" Type="http://schemas.openxmlformats.org/officeDocument/2006/relationships/image" Target="../media/image15.png"/><Relationship Id="rId13" Type="http://schemas.openxmlformats.org/officeDocument/2006/relationships/image" Target="../media/image13.png"/><Relationship Id="rId1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18.png"/><Relationship Id="rId9" Type="http://schemas.openxmlformats.org/officeDocument/2006/relationships/image" Target="../media/image6.png"/><Relationship Id="rId15" Type="http://schemas.openxmlformats.org/officeDocument/2006/relationships/image" Target="../media/image5.png"/><Relationship Id="rId14" Type="http://schemas.openxmlformats.org/officeDocument/2006/relationships/image" Target="../media/image4.png"/><Relationship Id="rId17" Type="http://schemas.openxmlformats.org/officeDocument/2006/relationships/image" Target="../media/image10.png"/><Relationship Id="rId16" Type="http://schemas.openxmlformats.org/officeDocument/2006/relationships/image" Target="../media/image8.png"/><Relationship Id="rId5" Type="http://schemas.openxmlformats.org/officeDocument/2006/relationships/image" Target="../media/image2.png"/><Relationship Id="rId19" Type="http://schemas.openxmlformats.org/officeDocument/2006/relationships/image" Target="../media/image11.png"/><Relationship Id="rId6" Type="http://schemas.openxmlformats.org/officeDocument/2006/relationships/image" Target="../media/image9.png"/><Relationship Id="rId18" Type="http://schemas.openxmlformats.org/officeDocument/2006/relationships/image" Target="../media/image12.png"/><Relationship Id="rId7" Type="http://schemas.openxmlformats.org/officeDocument/2006/relationships/image" Target="../media/image16.png"/><Relationship Id="rId8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Shape 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602133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311700" y="2188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>
                <a:solidFill>
                  <a:srgbClr val="000000"/>
                </a:solidFill>
                <a:latin typeface="Caveat"/>
                <a:ea typeface="Caveat"/>
                <a:cs typeface="Caveat"/>
                <a:sym typeface="Caveat"/>
              </a:rPr>
              <a:t>      </a:t>
            </a:r>
            <a:r>
              <a:rPr b="1" lang="pt-BR" sz="360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Tema</a:t>
            </a:r>
            <a:endParaRPr b="1" sz="360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311700" y="9263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Rural</a:t>
            </a:r>
            <a:endParaRPr b="1" sz="240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>
              <a:lnSpc>
                <a:spcPct val="2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mfortaa"/>
              <a:buChar char="-"/>
            </a:pPr>
            <a:r>
              <a:rPr lang="pt-BR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Antepassados</a:t>
            </a:r>
            <a:endParaRPr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mfortaa"/>
              <a:buChar char="-"/>
            </a:pPr>
            <a:r>
              <a:rPr lang="pt-BR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Agricultura/Pesca</a:t>
            </a:r>
            <a:endParaRPr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mfortaa"/>
              <a:buChar char="-"/>
            </a:pPr>
            <a:r>
              <a:rPr lang="pt-BR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Agroecologia</a:t>
            </a:r>
            <a:endParaRPr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mfortaa"/>
              <a:buChar char="-"/>
            </a:pPr>
            <a:r>
              <a:rPr lang="pt-BR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Conteúdos na graduação</a:t>
            </a:r>
            <a:endParaRPr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endParaRPr sz="240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rgbClr val="000000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000000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just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pic>
        <p:nvPicPr>
          <p:cNvPr id="61" name="Shape 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950" y="368225"/>
            <a:ext cx="506000" cy="4832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2" name="Shape 62"/>
          <p:cNvCxnSpPr/>
          <p:nvPr/>
        </p:nvCxnSpPr>
        <p:spPr>
          <a:xfrm flipH="1">
            <a:off x="998825" y="940375"/>
            <a:ext cx="9900" cy="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311700" y="2788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latin typeface="Caveat"/>
                <a:ea typeface="Caveat"/>
                <a:cs typeface="Caveat"/>
                <a:sym typeface="Caveat"/>
              </a:rPr>
              <a:t>      </a:t>
            </a:r>
            <a:r>
              <a:rPr b="1" lang="pt-BR" sz="360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Pautas</a:t>
            </a:r>
            <a:endParaRPr b="1" sz="360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950" y="368225"/>
            <a:ext cx="506000" cy="483275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Shape 69"/>
          <p:cNvSpPr txBox="1"/>
          <p:nvPr/>
        </p:nvSpPr>
        <p:spPr>
          <a:xfrm>
            <a:off x="592500" y="1314225"/>
            <a:ext cx="8239800" cy="34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latin typeface="Comfortaa"/>
                <a:ea typeface="Comfortaa"/>
                <a:cs typeface="Comfortaa"/>
                <a:sym typeface="Comfortaa"/>
              </a:rPr>
              <a:t>Série de reportagens</a:t>
            </a:r>
            <a:endParaRPr b="1" sz="2400"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AutoNum type="arabicParenR"/>
            </a:pPr>
            <a:r>
              <a:rPr lang="pt-BR" sz="1800">
                <a:latin typeface="Comfortaa"/>
                <a:ea typeface="Comfortaa"/>
                <a:cs typeface="Comfortaa"/>
                <a:sym typeface="Comfortaa"/>
              </a:rPr>
              <a:t>Agroecologia no Campo</a:t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AutoNum type="arabicParenR"/>
            </a:pPr>
            <a:r>
              <a:rPr lang="pt-BR" sz="1800">
                <a:latin typeface="Comfortaa"/>
                <a:ea typeface="Comfortaa"/>
                <a:cs typeface="Comfortaa"/>
                <a:sym typeface="Comfortaa"/>
              </a:rPr>
              <a:t>Agroecologia na Cidade</a:t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latin typeface="Comfortaa"/>
                <a:ea typeface="Comfortaa"/>
                <a:cs typeface="Comfortaa"/>
                <a:sym typeface="Comfortaa"/>
              </a:rPr>
              <a:t>continua..</a:t>
            </a:r>
            <a:r>
              <a:rPr lang="pt-BR" sz="1800">
                <a:latin typeface="Comfortaa"/>
                <a:ea typeface="Comfortaa"/>
                <a:cs typeface="Comfortaa"/>
                <a:sym typeface="Comfortaa"/>
              </a:rPr>
              <a:t>.</a:t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AutoNum type="arabicParenR"/>
            </a:pPr>
            <a:r>
              <a:rPr lang="pt-BR" sz="1800">
                <a:latin typeface="Comfortaa"/>
                <a:ea typeface="Comfortaa"/>
                <a:cs typeface="Comfortaa"/>
                <a:sym typeface="Comfortaa"/>
              </a:rPr>
              <a:t>Sementes Crioulas</a:t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AutoNum type="arabicParenR"/>
            </a:pPr>
            <a:r>
              <a:rPr lang="pt-BR" sz="1800">
                <a:latin typeface="Comfortaa"/>
                <a:ea typeface="Comfortaa"/>
                <a:cs typeface="Comfortaa"/>
                <a:sym typeface="Comfortaa"/>
              </a:rPr>
              <a:t>Agroflorestas</a:t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AutoNum type="arabicParenR"/>
            </a:pPr>
            <a:r>
              <a:rPr lang="pt-BR" sz="1800">
                <a:latin typeface="Comfortaa"/>
                <a:ea typeface="Comfortaa"/>
                <a:cs typeface="Comfortaa"/>
                <a:sym typeface="Comfortaa"/>
              </a:rPr>
              <a:t>Juventude no Campo</a:t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311700" y="2788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latin typeface="Caveat"/>
                <a:ea typeface="Caveat"/>
                <a:cs typeface="Caveat"/>
                <a:sym typeface="Caveat"/>
              </a:rPr>
              <a:t>      </a:t>
            </a:r>
            <a:r>
              <a:rPr b="1" lang="pt-BR" sz="360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Formato</a:t>
            </a:r>
            <a:endParaRPr b="1" sz="360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75" name="Shape 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950" y="368225"/>
            <a:ext cx="506000" cy="483275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Shape 76"/>
          <p:cNvSpPr txBox="1"/>
          <p:nvPr/>
        </p:nvSpPr>
        <p:spPr>
          <a:xfrm>
            <a:off x="436100" y="1061500"/>
            <a:ext cx="8350200" cy="38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latin typeface="Comfortaa"/>
                <a:ea typeface="Comfortaa"/>
                <a:cs typeface="Comfortaa"/>
                <a:sym typeface="Comfortaa"/>
              </a:rPr>
              <a:t>Gênero:</a:t>
            </a:r>
            <a:r>
              <a:rPr lang="pt-BR" sz="2400"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lang="pt-BR" sz="2400">
                <a:latin typeface="Comfortaa"/>
                <a:ea typeface="Comfortaa"/>
                <a:cs typeface="Comfortaa"/>
                <a:sym typeface="Comfortaa"/>
              </a:rPr>
              <a:t>Grande Reportagem / Documentário</a:t>
            </a:r>
            <a:endParaRPr sz="24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latin typeface="Comfortaa"/>
                <a:ea typeface="Comfortaa"/>
                <a:cs typeface="Comfortaa"/>
                <a:sym typeface="Comfortaa"/>
              </a:rPr>
              <a:t>Subgênero: </a:t>
            </a:r>
            <a:r>
              <a:rPr lang="pt-BR" sz="2400">
                <a:latin typeface="Comfortaa"/>
                <a:ea typeface="Comfortaa"/>
                <a:cs typeface="Comfortaa"/>
                <a:sym typeface="Comfortaa"/>
              </a:rPr>
              <a:t>Documentário Televisivo</a:t>
            </a:r>
            <a:endParaRPr sz="24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latin typeface="Comfortaa"/>
                <a:ea typeface="Comfortaa"/>
                <a:cs typeface="Comfortaa"/>
                <a:sym typeface="Comfortaa"/>
              </a:rPr>
              <a:t>Hibridismo: </a:t>
            </a:r>
            <a:r>
              <a:rPr lang="pt-BR" sz="2400">
                <a:latin typeface="Comfortaa"/>
                <a:ea typeface="Comfortaa"/>
                <a:cs typeface="Comfortaa"/>
                <a:sym typeface="Comfortaa"/>
              </a:rPr>
              <a:t>dominante no Documentário Televisivo</a:t>
            </a:r>
            <a:endParaRPr sz="24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311700" y="2788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latin typeface="Caveat"/>
                <a:ea typeface="Caveat"/>
                <a:cs typeface="Caveat"/>
                <a:sym typeface="Caveat"/>
              </a:rPr>
              <a:t>      </a:t>
            </a:r>
            <a:r>
              <a:rPr b="1" lang="pt-BR" sz="360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Narrativa</a:t>
            </a:r>
            <a:endParaRPr b="1" sz="360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950" y="368225"/>
            <a:ext cx="506000" cy="483275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Shape 83"/>
          <p:cNvSpPr txBox="1"/>
          <p:nvPr/>
        </p:nvSpPr>
        <p:spPr>
          <a:xfrm>
            <a:off x="436100" y="1061500"/>
            <a:ext cx="8350200" cy="38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Comfortaa"/>
                <a:ea typeface="Comfortaa"/>
                <a:cs typeface="Comfortaa"/>
                <a:sym typeface="Comfortaa"/>
              </a:rPr>
              <a:t> </a:t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latin typeface="Comfortaa"/>
                <a:ea typeface="Comfortaa"/>
                <a:cs typeface="Comfortaa"/>
                <a:sym typeface="Comfortaa"/>
              </a:rPr>
              <a:t>Hibridismo: </a:t>
            </a:r>
            <a:r>
              <a:rPr lang="pt-BR" sz="2400">
                <a:latin typeface="Comfortaa"/>
                <a:ea typeface="Comfortaa"/>
                <a:cs typeface="Comfortaa"/>
                <a:sym typeface="Comfortaa"/>
              </a:rPr>
              <a:t>dominante no Documentário Televisivo</a:t>
            </a:r>
            <a:endParaRPr sz="24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Caveat"/>
                <a:ea typeface="Caveat"/>
                <a:cs typeface="Caveat"/>
                <a:sym typeface="Caveat"/>
              </a:rPr>
              <a:t> </a:t>
            </a:r>
            <a:endParaRPr sz="1800"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Comfortaa"/>
                <a:ea typeface="Comfortaa"/>
                <a:cs typeface="Comfortaa"/>
                <a:sym typeface="Comfortaa"/>
              </a:rPr>
              <a:t>                                                                             </a:t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Comfortaa"/>
                <a:ea typeface="Comfortaa"/>
                <a:cs typeface="Comfortaa"/>
                <a:sym typeface="Comfortaa"/>
              </a:rPr>
              <a:t>                                                           </a:t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4" name="Shape 84"/>
          <p:cNvSpPr txBox="1"/>
          <p:nvPr/>
        </p:nvSpPr>
        <p:spPr>
          <a:xfrm>
            <a:off x="990950" y="2111750"/>
            <a:ext cx="3288600" cy="20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Comfortaa"/>
                <a:ea typeface="Comfortaa"/>
                <a:cs typeface="Comfortaa"/>
                <a:sym typeface="Comfortaa"/>
              </a:rPr>
              <a:t>Agroecologia na cidade  </a:t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Comfortaa"/>
                <a:ea typeface="Comfortaa"/>
                <a:cs typeface="Comfortaa"/>
                <a:sym typeface="Comfortaa"/>
              </a:rPr>
              <a:t>+Documentário                                      </a:t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 txBox="1"/>
          <p:nvPr/>
        </p:nvSpPr>
        <p:spPr>
          <a:xfrm>
            <a:off x="4920175" y="2111750"/>
            <a:ext cx="3288600" cy="20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Comfortaa"/>
                <a:ea typeface="Comfortaa"/>
                <a:cs typeface="Comfortaa"/>
                <a:sym typeface="Comfortaa"/>
              </a:rPr>
              <a:t>Agroecologia no Campo  </a:t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Comfortaa"/>
                <a:ea typeface="Comfortaa"/>
                <a:cs typeface="Comfortaa"/>
                <a:sym typeface="Comfortaa"/>
              </a:rPr>
              <a:t>+Grande Reportagem</a:t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Comfortaa"/>
                <a:ea typeface="Comfortaa"/>
                <a:cs typeface="Comfortaa"/>
                <a:sym typeface="Comfortaa"/>
              </a:rPr>
              <a:t>em Vídeo                                      </a:t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311700" y="2788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latin typeface="Caveat"/>
                <a:ea typeface="Caveat"/>
                <a:cs typeface="Caveat"/>
                <a:sym typeface="Caveat"/>
              </a:rPr>
              <a:t>      </a:t>
            </a:r>
            <a:r>
              <a:rPr b="1" lang="pt-BR" sz="360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Produção</a:t>
            </a:r>
            <a:endParaRPr b="1" sz="360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91" name="Shape 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950" y="368225"/>
            <a:ext cx="506000" cy="483275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Shape 92"/>
          <p:cNvSpPr txBox="1"/>
          <p:nvPr/>
        </p:nvSpPr>
        <p:spPr>
          <a:xfrm>
            <a:off x="436100" y="1061500"/>
            <a:ext cx="8350200" cy="38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latin typeface="Comfortaa"/>
                <a:ea typeface="Comfortaa"/>
                <a:cs typeface="Comfortaa"/>
                <a:sym typeface="Comfortaa"/>
              </a:rPr>
              <a:t>Apuração: </a:t>
            </a:r>
            <a:endParaRPr sz="2400"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Char char="-"/>
            </a:pPr>
            <a:r>
              <a:rPr lang="pt-BR" sz="1800">
                <a:latin typeface="Comfortaa"/>
                <a:ea typeface="Comfortaa"/>
                <a:cs typeface="Comfortaa"/>
                <a:sym typeface="Comfortaa"/>
              </a:rPr>
              <a:t>Leituras </a:t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Char char="-"/>
            </a:pPr>
            <a:r>
              <a:rPr lang="pt-BR" sz="1800">
                <a:latin typeface="Comfortaa"/>
                <a:ea typeface="Comfortaa"/>
                <a:cs typeface="Comfortaa"/>
                <a:sym typeface="Comfortaa"/>
              </a:rPr>
              <a:t>Entrevistas</a:t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latin typeface="Comfortaa"/>
                <a:ea typeface="Comfortaa"/>
                <a:cs typeface="Comfortaa"/>
                <a:sym typeface="Comfortaa"/>
              </a:rPr>
              <a:t>Gravações:</a:t>
            </a:r>
            <a:r>
              <a:rPr b="1" lang="pt-BR" sz="1800"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b="1" lang="pt-BR" sz="1800">
                <a:latin typeface="Comfortaa"/>
                <a:ea typeface="Comfortaa"/>
                <a:cs typeface="Comfortaa"/>
                <a:sym typeface="Comfortaa"/>
              </a:rPr>
              <a:t> </a:t>
            </a:r>
            <a:endParaRPr b="1" sz="1800"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Char char="-"/>
            </a:pPr>
            <a:r>
              <a:rPr lang="pt-BR" sz="1800">
                <a:latin typeface="Comfortaa"/>
                <a:ea typeface="Comfortaa"/>
                <a:cs typeface="Comfortaa"/>
                <a:sym typeface="Comfortaa"/>
              </a:rPr>
              <a:t>Florianópolis </a:t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Char char="-"/>
            </a:pPr>
            <a:r>
              <a:rPr lang="pt-BR" sz="1800">
                <a:latin typeface="Comfortaa"/>
                <a:ea typeface="Comfortaa"/>
                <a:cs typeface="Comfortaa"/>
                <a:sym typeface="Comfortaa"/>
              </a:rPr>
              <a:t>Santo Amaro da Imperatriz </a:t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Char char="-"/>
            </a:pPr>
            <a:r>
              <a:rPr lang="pt-BR" sz="1800">
                <a:latin typeface="Comfortaa"/>
                <a:ea typeface="Comfortaa"/>
                <a:cs typeface="Comfortaa"/>
                <a:sym typeface="Comfortaa"/>
              </a:rPr>
              <a:t>São João do Sul</a:t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latin typeface="Comfortaa"/>
                <a:ea typeface="Comfortaa"/>
                <a:cs typeface="Comfortaa"/>
                <a:sym typeface="Comfortaa"/>
              </a:rPr>
              <a:t>Recursos:</a:t>
            </a:r>
            <a:r>
              <a:rPr b="1" lang="pt-BR" sz="1800">
                <a:latin typeface="Comfortaa"/>
                <a:ea typeface="Comfortaa"/>
                <a:cs typeface="Comfortaa"/>
                <a:sym typeface="Comfortaa"/>
              </a:rPr>
              <a:t> </a:t>
            </a:r>
            <a:endParaRPr b="1" sz="1800"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Char char="-"/>
            </a:pPr>
            <a:r>
              <a:rPr lang="pt-BR" sz="1800">
                <a:latin typeface="Comfortaa"/>
                <a:ea typeface="Comfortaa"/>
                <a:cs typeface="Comfortaa"/>
                <a:sym typeface="Comfortaa"/>
              </a:rPr>
              <a:t>Equipamentos: </a:t>
            </a:r>
            <a:r>
              <a:rPr b="1" lang="pt-BR" sz="1800">
                <a:latin typeface="Comfortaa"/>
                <a:ea typeface="Comfortaa"/>
                <a:cs typeface="Comfortaa"/>
                <a:sym typeface="Comfortaa"/>
              </a:rPr>
              <a:t>R$ 16.870,00 </a:t>
            </a:r>
            <a:endParaRPr b="1" sz="1800"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Char char="-"/>
            </a:pPr>
            <a:r>
              <a:rPr lang="pt-BR" sz="1800">
                <a:latin typeface="Comfortaa"/>
                <a:ea typeface="Comfortaa"/>
                <a:cs typeface="Comfortaa"/>
                <a:sym typeface="Comfortaa"/>
              </a:rPr>
              <a:t>Transportes/Produção/Artes/Edição/Pós-produção: </a:t>
            </a:r>
            <a:r>
              <a:rPr b="1" lang="pt-BR" sz="1800">
                <a:latin typeface="Comfortaa"/>
                <a:ea typeface="Comfortaa"/>
                <a:cs typeface="Comfortaa"/>
                <a:sym typeface="Comfortaa"/>
              </a:rPr>
              <a:t>R$ 18.300,00</a:t>
            </a:r>
            <a:endParaRPr b="1" sz="1800"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mfortaa"/>
              <a:buChar char="-"/>
            </a:pPr>
            <a:r>
              <a:rPr lang="pt-BR" sz="1800">
                <a:latin typeface="Comfortaa"/>
                <a:ea typeface="Comfortaa"/>
                <a:cs typeface="Comfortaa"/>
                <a:sym typeface="Comfortaa"/>
              </a:rPr>
              <a:t>Total: </a:t>
            </a:r>
            <a:r>
              <a:rPr b="1" lang="pt-BR" sz="1800">
                <a:latin typeface="Comfortaa"/>
                <a:ea typeface="Comfortaa"/>
                <a:cs typeface="Comfortaa"/>
                <a:sym typeface="Comfortaa"/>
              </a:rPr>
              <a:t>R$ 35.170,00</a:t>
            </a:r>
            <a:endParaRPr b="1"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Comfortaa"/>
                <a:ea typeface="Comfortaa"/>
                <a:cs typeface="Comfortaa"/>
                <a:sym typeface="Comfortaa"/>
              </a:rPr>
              <a:t>              </a:t>
            </a:r>
            <a:endParaRPr sz="1800">
              <a:latin typeface="Comfortaa"/>
              <a:ea typeface="Comfortaa"/>
              <a:cs typeface="Comfortaa"/>
              <a:sym typeface="Comforta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311700" y="2788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latin typeface="Caveat"/>
                <a:ea typeface="Caveat"/>
                <a:cs typeface="Caveat"/>
                <a:sym typeface="Caveat"/>
              </a:rPr>
              <a:t>      </a:t>
            </a:r>
            <a:r>
              <a:rPr b="1" lang="pt-BR" sz="3600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Fontes</a:t>
            </a:r>
            <a:endParaRPr b="1" sz="3600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950" y="368225"/>
            <a:ext cx="506000" cy="483275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1526275" y="2319825"/>
            <a:ext cx="33402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latin typeface="Caveat"/>
              <a:ea typeface="Caveat"/>
              <a:cs typeface="Caveat"/>
              <a:sym typeface="Caveat"/>
            </a:endParaRPr>
          </a:p>
        </p:txBody>
      </p:sp>
      <p:graphicFrame>
        <p:nvGraphicFramePr>
          <p:cNvPr id="100" name="Shape 100"/>
          <p:cNvGraphicFramePr/>
          <p:nvPr/>
        </p:nvGraphicFramePr>
        <p:xfrm>
          <a:off x="1289925" y="1022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{BF9A92EB-DD76-480D-84DD-93718511DF09}</a:tableStyleId>
              </a:tblPr>
              <a:tblGrid>
                <a:gridCol w="1553875"/>
                <a:gridCol w="1707825"/>
                <a:gridCol w="1653475"/>
                <a:gridCol w="1592300"/>
              </a:tblGrid>
              <a:tr h="931375"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877025"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890600"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822650"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101" name="Shape 10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89925" y="1022450"/>
            <a:ext cx="1553876" cy="931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Shape 102"/>
          <p:cNvPicPr preferRelativeResize="0"/>
          <p:nvPr/>
        </p:nvPicPr>
        <p:blipFill rotWithShape="1">
          <a:blip r:embed="rId5">
            <a:alphaModFix/>
          </a:blip>
          <a:srcRect b="5925" l="2922" r="0" t="5241"/>
          <a:stretch/>
        </p:blipFill>
        <p:spPr>
          <a:xfrm>
            <a:off x="4551625" y="1022450"/>
            <a:ext cx="1667674" cy="931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Shape 103"/>
          <p:cNvPicPr preferRelativeResize="0"/>
          <p:nvPr/>
        </p:nvPicPr>
        <p:blipFill rotWithShape="1">
          <a:blip r:embed="rId6">
            <a:alphaModFix/>
          </a:blip>
          <a:srcRect b="5729" l="1477" r="0" t="5033"/>
          <a:stretch/>
        </p:blipFill>
        <p:spPr>
          <a:xfrm>
            <a:off x="6205100" y="1022450"/>
            <a:ext cx="1592299" cy="931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Shape 104"/>
          <p:cNvPicPr preferRelativeResize="0"/>
          <p:nvPr/>
        </p:nvPicPr>
        <p:blipFill rotWithShape="1">
          <a:blip r:embed="rId7">
            <a:alphaModFix/>
          </a:blip>
          <a:srcRect b="6656" l="479" r="12282" t="4706"/>
          <a:stretch/>
        </p:blipFill>
        <p:spPr>
          <a:xfrm>
            <a:off x="1289925" y="1953825"/>
            <a:ext cx="1553875" cy="877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Shape 105"/>
          <p:cNvPicPr preferRelativeResize="0"/>
          <p:nvPr/>
        </p:nvPicPr>
        <p:blipFill rotWithShape="1">
          <a:blip r:embed="rId8">
            <a:alphaModFix/>
          </a:blip>
          <a:srcRect b="7512" l="0" r="0" t="6922"/>
          <a:stretch/>
        </p:blipFill>
        <p:spPr>
          <a:xfrm>
            <a:off x="2843800" y="1944500"/>
            <a:ext cx="1707826" cy="894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Shape 106"/>
          <p:cNvPicPr preferRelativeResize="0"/>
          <p:nvPr/>
        </p:nvPicPr>
        <p:blipFill rotWithShape="1">
          <a:blip r:embed="rId9">
            <a:alphaModFix/>
          </a:blip>
          <a:srcRect b="42870" l="16162" r="39387" t="17924"/>
          <a:stretch/>
        </p:blipFill>
        <p:spPr>
          <a:xfrm>
            <a:off x="4551625" y="1944500"/>
            <a:ext cx="1653475" cy="894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Shape 107"/>
          <p:cNvPicPr preferRelativeResize="0"/>
          <p:nvPr/>
        </p:nvPicPr>
        <p:blipFill rotWithShape="1">
          <a:blip r:embed="rId10">
            <a:alphaModFix/>
          </a:blip>
          <a:srcRect b="6009" l="0" r="0" t="5362"/>
          <a:stretch/>
        </p:blipFill>
        <p:spPr>
          <a:xfrm>
            <a:off x="6205100" y="1944500"/>
            <a:ext cx="1592299" cy="894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Shape 108"/>
          <p:cNvPicPr preferRelativeResize="0"/>
          <p:nvPr/>
        </p:nvPicPr>
        <p:blipFill rotWithShape="1">
          <a:blip r:embed="rId11">
            <a:alphaModFix/>
          </a:blip>
          <a:srcRect b="7244" l="0" r="0" t="0"/>
          <a:stretch/>
        </p:blipFill>
        <p:spPr>
          <a:xfrm>
            <a:off x="1289925" y="2830850"/>
            <a:ext cx="1553875" cy="894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Shape 109"/>
          <p:cNvPicPr preferRelativeResize="0"/>
          <p:nvPr/>
        </p:nvPicPr>
        <p:blipFill rotWithShape="1">
          <a:blip r:embed="rId12">
            <a:alphaModFix/>
          </a:blip>
          <a:srcRect b="38857" l="16805" r="40431" t="18943"/>
          <a:stretch/>
        </p:blipFill>
        <p:spPr>
          <a:xfrm>
            <a:off x="2843800" y="2827300"/>
            <a:ext cx="1717949" cy="894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Shape 110"/>
          <p:cNvPicPr preferRelativeResize="0"/>
          <p:nvPr/>
        </p:nvPicPr>
        <p:blipFill rotWithShape="1">
          <a:blip r:embed="rId13">
            <a:alphaModFix/>
          </a:blip>
          <a:srcRect b="37715" l="16092" r="39708" t="18054"/>
          <a:stretch/>
        </p:blipFill>
        <p:spPr>
          <a:xfrm>
            <a:off x="4544525" y="2827300"/>
            <a:ext cx="1667674" cy="894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Shape 111"/>
          <p:cNvPicPr preferRelativeResize="0"/>
          <p:nvPr/>
        </p:nvPicPr>
        <p:blipFill rotWithShape="1">
          <a:blip r:embed="rId14">
            <a:alphaModFix/>
          </a:blip>
          <a:srcRect b="41376" l="16268" r="40897" t="18126"/>
          <a:stretch/>
        </p:blipFill>
        <p:spPr>
          <a:xfrm>
            <a:off x="6205100" y="2844425"/>
            <a:ext cx="1592299" cy="877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Shape 112"/>
          <p:cNvPicPr preferRelativeResize="0"/>
          <p:nvPr/>
        </p:nvPicPr>
        <p:blipFill rotWithShape="1">
          <a:blip r:embed="rId15">
            <a:alphaModFix/>
          </a:blip>
          <a:srcRect b="11211" l="918" r="4420" t="5434"/>
          <a:stretch/>
        </p:blipFill>
        <p:spPr>
          <a:xfrm>
            <a:off x="1289925" y="3725000"/>
            <a:ext cx="1553875" cy="819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Shape 113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2843800" y="3725000"/>
            <a:ext cx="1717949" cy="819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/>
          <p:cNvPicPr preferRelativeResize="0"/>
          <p:nvPr/>
        </p:nvPicPr>
        <p:blipFill rotWithShape="1">
          <a:blip r:embed="rId17">
            <a:alphaModFix/>
          </a:blip>
          <a:srcRect b="6229" l="3409" r="0" t="4651"/>
          <a:stretch/>
        </p:blipFill>
        <p:spPr>
          <a:xfrm>
            <a:off x="4540000" y="3725000"/>
            <a:ext cx="1667674" cy="819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Shape 115"/>
          <p:cNvPicPr preferRelativeResize="0"/>
          <p:nvPr/>
        </p:nvPicPr>
        <p:blipFill rotWithShape="1">
          <a:blip r:embed="rId18">
            <a:alphaModFix/>
          </a:blip>
          <a:srcRect b="7153" l="3166" r="0" t="5715"/>
          <a:stretch/>
        </p:blipFill>
        <p:spPr>
          <a:xfrm>
            <a:off x="6205100" y="3717675"/>
            <a:ext cx="1592299" cy="819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/>
          <p:cNvPicPr preferRelativeResize="0"/>
          <p:nvPr/>
        </p:nvPicPr>
        <p:blipFill rotWithShape="1">
          <a:blip r:embed="rId19">
            <a:alphaModFix/>
          </a:blip>
          <a:srcRect b="5572" l="0" r="0" t="4109"/>
          <a:stretch/>
        </p:blipFill>
        <p:spPr>
          <a:xfrm>
            <a:off x="2838750" y="1022450"/>
            <a:ext cx="1717949" cy="931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Shape 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6575" y="-377050"/>
            <a:ext cx="6590851" cy="37073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Shape 122"/>
          <p:cNvSpPr txBox="1"/>
          <p:nvPr/>
        </p:nvSpPr>
        <p:spPr>
          <a:xfrm>
            <a:off x="587725" y="3049075"/>
            <a:ext cx="3539100" cy="66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rgbClr val="FFFFFF"/>
                </a:solidFill>
                <a:latin typeface="Caveat"/>
                <a:ea typeface="Caveat"/>
                <a:cs typeface="Caveat"/>
                <a:sym typeface="Caveat"/>
              </a:rPr>
              <a:t>Departamento de Jornalismo - UFSC</a:t>
            </a:r>
            <a:endParaRPr b="1">
              <a:solidFill>
                <a:srgbClr val="FFFFFF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123" name="Shape 123"/>
          <p:cNvSpPr txBox="1"/>
          <p:nvPr/>
        </p:nvSpPr>
        <p:spPr>
          <a:xfrm>
            <a:off x="4096225" y="2995250"/>
            <a:ext cx="5012400" cy="8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FFFFF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rgbClr val="00FF00"/>
                </a:solidFill>
                <a:latin typeface="Caveat"/>
                <a:ea typeface="Caveat"/>
                <a:cs typeface="Caveat"/>
                <a:sym typeface="Caveat"/>
              </a:rPr>
              <a:t>Imagens:</a:t>
            </a:r>
            <a:r>
              <a:rPr b="1" lang="pt-BR">
                <a:solidFill>
                  <a:srgbClr val="FFFFFF"/>
                </a:solidFill>
                <a:latin typeface="Caveat"/>
                <a:ea typeface="Caveat"/>
                <a:cs typeface="Caveat"/>
                <a:sym typeface="Caveat"/>
              </a:rPr>
              <a:t> </a:t>
            </a:r>
            <a:r>
              <a:rPr lang="pt-BR">
                <a:solidFill>
                  <a:srgbClr val="FFFFFF"/>
                </a:solidFill>
                <a:latin typeface="Caveat"/>
                <a:ea typeface="Caveat"/>
                <a:cs typeface="Caveat"/>
                <a:sym typeface="Caveat"/>
              </a:rPr>
              <a:t> Carlos Pontalti, </a:t>
            </a:r>
            <a:r>
              <a:rPr lang="pt-BR">
                <a:solidFill>
                  <a:srgbClr val="FFFFFF"/>
                </a:solidFill>
                <a:latin typeface="Caveat"/>
                <a:ea typeface="Caveat"/>
                <a:cs typeface="Caveat"/>
                <a:sym typeface="Caveat"/>
              </a:rPr>
              <a:t>Maicon</a:t>
            </a:r>
            <a:r>
              <a:rPr lang="pt-BR">
                <a:solidFill>
                  <a:srgbClr val="FFFFFF"/>
                </a:solidFill>
                <a:latin typeface="Caveat"/>
                <a:ea typeface="Caveat"/>
                <a:cs typeface="Caveat"/>
                <a:sym typeface="Caveat"/>
              </a:rPr>
              <a:t> Rios, Nando Lisbôa e Pedro Cureau</a:t>
            </a:r>
            <a:endParaRPr>
              <a:solidFill>
                <a:srgbClr val="FFFFFF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124" name="Shape 124"/>
          <p:cNvSpPr txBox="1"/>
          <p:nvPr/>
        </p:nvSpPr>
        <p:spPr>
          <a:xfrm>
            <a:off x="587725" y="2764175"/>
            <a:ext cx="3256200" cy="234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Estudantes: </a:t>
            </a:r>
            <a:r>
              <a:rPr b="1" lang="pt-BR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Maicon Steffen Rios e Nando Lisboa</a:t>
            </a:r>
            <a:endParaRPr b="1">
              <a:solidFill>
                <a:schemeClr val="dk1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125" name="Shape 125"/>
          <p:cNvSpPr txBox="1"/>
          <p:nvPr/>
        </p:nvSpPr>
        <p:spPr>
          <a:xfrm>
            <a:off x="640800" y="2952325"/>
            <a:ext cx="3282900" cy="250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Orientação: Fernando Crocomo</a:t>
            </a:r>
            <a:endParaRPr b="1">
              <a:solidFill>
                <a:schemeClr val="dk1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126" name="Shape 126"/>
          <p:cNvSpPr txBox="1"/>
          <p:nvPr/>
        </p:nvSpPr>
        <p:spPr>
          <a:xfrm>
            <a:off x="587725" y="3478075"/>
            <a:ext cx="3123600" cy="198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Banca: Marcos Franzoni e Valentina Nunes</a:t>
            </a:r>
            <a:endParaRPr b="1">
              <a:solidFill>
                <a:schemeClr val="dk1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127" name="Shape 127"/>
          <p:cNvSpPr txBox="1"/>
          <p:nvPr/>
        </p:nvSpPr>
        <p:spPr>
          <a:xfrm>
            <a:off x="587725" y="3786175"/>
            <a:ext cx="3000000" cy="168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Florianópolis - Fevereiro 2018</a:t>
            </a:r>
            <a:endParaRPr b="1"/>
          </a:p>
        </p:txBody>
      </p:sp>
      <p:sp>
        <p:nvSpPr>
          <p:cNvPr id="128" name="Shape 128"/>
          <p:cNvSpPr txBox="1"/>
          <p:nvPr/>
        </p:nvSpPr>
        <p:spPr>
          <a:xfrm>
            <a:off x="4096225" y="3096275"/>
            <a:ext cx="3645900" cy="168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rgbClr val="00FF00"/>
                </a:solidFill>
                <a:latin typeface="Caveat"/>
                <a:ea typeface="Caveat"/>
                <a:cs typeface="Caveat"/>
                <a:sym typeface="Caveat"/>
              </a:rPr>
              <a:t>Reportagem: </a:t>
            </a:r>
            <a:r>
              <a:rPr lang="pt-BR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Maicon Steffen Rios e Nando Lisbôa</a:t>
            </a:r>
            <a:endParaRPr>
              <a:solidFill>
                <a:schemeClr val="dk1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Shape 129"/>
          <p:cNvSpPr txBox="1"/>
          <p:nvPr/>
        </p:nvSpPr>
        <p:spPr>
          <a:xfrm>
            <a:off x="4096225" y="3717775"/>
            <a:ext cx="3063300" cy="97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rgbClr val="00FF00"/>
                </a:solidFill>
                <a:latin typeface="Caveat"/>
                <a:ea typeface="Caveat"/>
                <a:cs typeface="Caveat"/>
                <a:sym typeface="Caveat"/>
              </a:rPr>
              <a:t>Edição: </a:t>
            </a:r>
            <a:r>
              <a:rPr lang="pt-BR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Maicon Steffen Rios </a:t>
            </a:r>
            <a:endParaRPr>
              <a:solidFill>
                <a:schemeClr val="dk1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Shape 130"/>
          <p:cNvSpPr txBox="1"/>
          <p:nvPr/>
        </p:nvSpPr>
        <p:spPr>
          <a:xfrm>
            <a:off x="4096225" y="3787700"/>
            <a:ext cx="2787300" cy="14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rgbClr val="00FF00"/>
                </a:solidFill>
                <a:latin typeface="Caveat"/>
                <a:ea typeface="Caveat"/>
                <a:cs typeface="Caveat"/>
                <a:sym typeface="Caveat"/>
              </a:rPr>
              <a:t>Produção: </a:t>
            </a:r>
            <a:r>
              <a:rPr lang="pt-BR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Nando Lisboa</a:t>
            </a:r>
            <a:endParaRPr>
              <a:solidFill>
                <a:schemeClr val="dk1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Shape 131"/>
          <p:cNvSpPr txBox="1"/>
          <p:nvPr/>
        </p:nvSpPr>
        <p:spPr>
          <a:xfrm>
            <a:off x="4096225" y="3948375"/>
            <a:ext cx="2913300" cy="14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rgbClr val="00FF00"/>
                </a:solidFill>
                <a:latin typeface="Caveat"/>
                <a:ea typeface="Caveat"/>
                <a:cs typeface="Caveat"/>
                <a:sym typeface="Caveat"/>
              </a:rPr>
              <a:t>Co-produção:</a:t>
            </a:r>
            <a:r>
              <a:rPr b="1" lang="pt-BR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 </a:t>
            </a:r>
            <a:r>
              <a:rPr lang="pt-BR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João Oscar do Espírito Santo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4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