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14" r:id="rId2"/>
  </p:sldMasterIdLst>
  <p:notesMasterIdLst>
    <p:notesMasterId r:id="rId27"/>
  </p:notesMasterIdLst>
  <p:handoutMasterIdLst>
    <p:handoutMasterId r:id="rId28"/>
  </p:handoutMasterIdLst>
  <p:sldIdLst>
    <p:sldId id="256" r:id="rId3"/>
    <p:sldId id="257" r:id="rId4"/>
    <p:sldId id="259" r:id="rId5"/>
    <p:sldId id="264" r:id="rId6"/>
    <p:sldId id="266" r:id="rId7"/>
    <p:sldId id="260" r:id="rId8"/>
    <p:sldId id="281" r:id="rId9"/>
    <p:sldId id="270" r:id="rId10"/>
    <p:sldId id="271" r:id="rId11"/>
    <p:sldId id="282" r:id="rId12"/>
    <p:sldId id="261" r:id="rId13"/>
    <p:sldId id="273" r:id="rId14"/>
    <p:sldId id="274" r:id="rId15"/>
    <p:sldId id="275" r:id="rId16"/>
    <p:sldId id="272" r:id="rId17"/>
    <p:sldId id="276" r:id="rId18"/>
    <p:sldId id="267" r:id="rId19"/>
    <p:sldId id="283" r:id="rId20"/>
    <p:sldId id="277" r:id="rId21"/>
    <p:sldId id="278" r:id="rId22"/>
    <p:sldId id="279" r:id="rId23"/>
    <p:sldId id="263" r:id="rId24"/>
    <p:sldId id="280" r:id="rId25"/>
    <p:sldId id="258" r:id="rId26"/>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A014"/>
    <a:srgbClr val="7DA019"/>
    <a:srgbClr val="B0DE2E"/>
    <a:srgbClr val="4B6309"/>
    <a:srgbClr val="A6D521"/>
    <a:srgbClr val="96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39" autoAdjust="0"/>
    <p:restoredTop sz="94660"/>
  </p:normalViewPr>
  <p:slideViewPr>
    <p:cSldViewPr>
      <p:cViewPr>
        <p:scale>
          <a:sx n="66" d="100"/>
          <a:sy n="66" d="100"/>
        </p:scale>
        <p:origin x="-168" y="-4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16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C42FCBF-1779-4F6C-B63C-C54307BF5642}" type="datetimeFigureOut">
              <a:rPr lang="pt-BR"/>
              <a:pPr>
                <a:defRPr/>
              </a:pPr>
              <a:t>19/11/2012</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B361459-132D-43BF-9502-EAF260BA0510}" type="slidenum">
              <a:rPr lang="pt-BR"/>
              <a:pPr>
                <a:defRPr/>
              </a:pPr>
              <a:t>‹nº›</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48D425A-0812-4F39-8E47-C08BEE42A97D}" type="datetimeFigureOut">
              <a:rPr lang="pt-BR"/>
              <a:pPr>
                <a:defRPr/>
              </a:pPr>
              <a:t>19/11/2012</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BR" noProof="0"/>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noProof="0" smtClean="0"/>
              <a:t>Clique para editar os estilos do texto mestre</a:t>
            </a:r>
          </a:p>
          <a:p>
            <a:pPr lvl="1"/>
            <a:r>
              <a:rPr lang="pt-BR" noProof="0" smtClean="0"/>
              <a:t>Segundo nível</a:t>
            </a:r>
          </a:p>
          <a:p>
            <a:pPr lvl="2"/>
            <a:r>
              <a:rPr lang="pt-BR" noProof="0" smtClean="0"/>
              <a:t>Terceiro nível</a:t>
            </a:r>
          </a:p>
          <a:p>
            <a:pPr lvl="3"/>
            <a:r>
              <a:rPr lang="pt-BR" noProof="0" smtClean="0"/>
              <a:t>Quarto nível</a:t>
            </a:r>
          </a:p>
          <a:p>
            <a:pPr lvl="4"/>
            <a:r>
              <a:rPr lang="pt-BR" noProof="0" smtClean="0"/>
              <a:t>Quinto nível</a:t>
            </a:r>
            <a:endParaRPr lang="pt-BR" noProof="0"/>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088E2DE-7E34-4FD3-87A7-C2D93DBB2AC9}" type="slidenum">
              <a:rPr lang="pt-BR"/>
              <a:pPr>
                <a:defRPr/>
              </a:pPr>
              <a:t>‹nº›</a:t>
            </a:fld>
            <a:endParaRPr lang="pt-B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1267"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pt-BR" smtClean="0"/>
          </a:p>
        </p:txBody>
      </p:sp>
      <p:sp>
        <p:nvSpPr>
          <p:cNvPr id="11268" name="Espaço Reservado para Número de Slid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772D23-77F1-4662-BE1E-B45FC5E5E47D}" type="slidenum">
              <a:rPr lang="pt-BR"/>
              <a:pPr fontAlgn="base">
                <a:spcBef>
                  <a:spcPct val="0"/>
                </a:spcBef>
                <a:spcAft>
                  <a:spcPct val="0"/>
                </a:spcAft>
              </a:pPr>
              <a:t>1</a:t>
            </a:fld>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ço Reservado para Imagem de Slide 1"/>
          <p:cNvSpPr>
            <a:spLocks noGrp="1" noRot="1" noChangeAspect="1" noTextEdit="1"/>
          </p:cNvSpPr>
          <p:nvPr>
            <p:ph type="sldImg"/>
          </p:nvPr>
        </p:nvSpPr>
        <p:spPr bwMode="auto">
          <a:noFill/>
          <a:ln>
            <a:solidFill>
              <a:srgbClr val="000000"/>
            </a:solidFill>
            <a:miter lim="800000"/>
            <a:headEnd/>
            <a:tailEnd/>
          </a:ln>
        </p:spPr>
      </p:sp>
      <p:sp>
        <p:nvSpPr>
          <p:cNvPr id="12291" name="Espaço Reservado para Anotaçõ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pt-BR" smtClean="0"/>
          </a:p>
        </p:txBody>
      </p:sp>
      <p:sp>
        <p:nvSpPr>
          <p:cNvPr id="12292" name="Espaço Reservado para Número de Slid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A94A42-1807-4B17-A71A-7015A56A3C1C}" type="slidenum">
              <a:rPr lang="pt-BR"/>
              <a:pPr fontAlgn="base">
                <a:spcBef>
                  <a:spcPct val="0"/>
                </a:spcBef>
                <a:spcAft>
                  <a:spcPct val="0"/>
                </a:spcAft>
              </a:pPr>
              <a:t>2</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4" name="Triângulo retângulo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Forma livre 4"/>
          <p:cNvSpPr>
            <a:spLocks/>
          </p:cNvSpPr>
          <p:nvPr/>
        </p:nvSpPr>
        <p:spPr bwMode="auto">
          <a:xfrm flipH="1">
            <a:off x="0" y="4941888"/>
            <a:ext cx="9144000" cy="647700"/>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tx2">
              <a:lumMod val="40000"/>
              <a:lumOff val="60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u="sng">
              <a:latin typeface="+mn-lt"/>
              <a:cs typeface="+mn-cs"/>
            </a:endParaRPr>
          </a:p>
        </p:txBody>
      </p:sp>
      <p:sp>
        <p:nvSpPr>
          <p:cNvPr id="6" name="Fluxograma: Entrada manual 5"/>
          <p:cNvSpPr/>
          <p:nvPr userDrawn="1"/>
        </p:nvSpPr>
        <p:spPr>
          <a:xfrm flipH="1">
            <a:off x="0" y="5300663"/>
            <a:ext cx="9144000" cy="1557337"/>
          </a:xfrm>
          <a:prstGeom prst="flowChartManualInput">
            <a:avLst/>
          </a:prstGeom>
          <a:gradFill>
            <a:gsLst>
              <a:gs pos="0">
                <a:srgbClr val="7DA019"/>
              </a:gs>
              <a:gs pos="50000">
                <a:srgbClr val="A6D521"/>
              </a:gs>
              <a:gs pos="100000">
                <a:srgbClr val="7DA01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7" name="Forma livre 6"/>
          <p:cNvSpPr>
            <a:spLocks/>
          </p:cNvSpPr>
          <p:nvPr userDrawn="1"/>
        </p:nvSpPr>
        <p:spPr bwMode="auto">
          <a:xfrm>
            <a:off x="34925" y="5308600"/>
            <a:ext cx="9109075" cy="78898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960000"/>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u="sng">
              <a:latin typeface="+mn-lt"/>
              <a:cs typeface="+mn-cs"/>
            </a:endParaRPr>
          </a:p>
        </p:txBody>
      </p:sp>
      <p:pic>
        <p:nvPicPr>
          <p:cNvPr id="8" name="Imagem 19" descr="TELESSAUDE-SC - Marca Nova_casinha.jpg"/>
          <p:cNvPicPr>
            <a:picLocks noChangeAspect="1"/>
          </p:cNvPicPr>
          <p:nvPr userDrawn="1"/>
        </p:nvPicPr>
        <p:blipFill>
          <a:blip r:embed="rId2" cstate="print"/>
          <a:srcRect/>
          <a:stretch>
            <a:fillRect/>
          </a:stretch>
        </p:blipFill>
        <p:spPr bwMode="auto">
          <a:xfrm>
            <a:off x="0" y="0"/>
            <a:ext cx="2284413" cy="2133600"/>
          </a:xfrm>
          <a:prstGeom prst="rect">
            <a:avLst/>
          </a:prstGeom>
          <a:noFill/>
          <a:ln w="9525">
            <a:noFill/>
            <a:miter lim="800000"/>
            <a:headEnd/>
            <a:tailEnd/>
          </a:ln>
        </p:spPr>
      </p:pic>
      <p:pic>
        <p:nvPicPr>
          <p:cNvPr id="10" name="Imagem 20" descr="TELESSAUDE-SC - Marca Nova.jpg"/>
          <p:cNvPicPr>
            <a:picLocks noChangeAspect="1"/>
          </p:cNvPicPr>
          <p:nvPr userDrawn="1"/>
        </p:nvPicPr>
        <p:blipFill>
          <a:blip r:embed="rId3" cstate="print"/>
          <a:srcRect/>
          <a:stretch>
            <a:fillRect/>
          </a:stretch>
        </p:blipFill>
        <p:spPr bwMode="auto">
          <a:xfrm>
            <a:off x="11268075" y="1268413"/>
            <a:ext cx="2700338" cy="2070100"/>
          </a:xfrm>
          <a:prstGeom prst="rect">
            <a:avLst/>
          </a:prstGeom>
          <a:noFill/>
          <a:ln w="9525">
            <a:noFill/>
            <a:miter lim="800000"/>
            <a:headEnd/>
            <a:tailEnd/>
          </a:ln>
        </p:spPr>
      </p:pic>
      <p:pic>
        <p:nvPicPr>
          <p:cNvPr id="11" name="Imagem 22" descr="TELESSAUDE-SC - Marca Nova_tipos.jpg"/>
          <p:cNvPicPr>
            <a:picLocks noChangeAspect="1"/>
          </p:cNvPicPr>
          <p:nvPr userDrawn="1"/>
        </p:nvPicPr>
        <p:blipFill>
          <a:blip r:embed="rId4" cstate="print"/>
          <a:srcRect/>
          <a:stretch>
            <a:fillRect/>
          </a:stretch>
        </p:blipFill>
        <p:spPr bwMode="auto">
          <a:xfrm>
            <a:off x="3178175" y="76200"/>
            <a:ext cx="3914775" cy="1120775"/>
          </a:xfrm>
          <a:prstGeom prst="rect">
            <a:avLst/>
          </a:prstGeom>
          <a:noFill/>
          <a:ln w="9525">
            <a:noFill/>
            <a:miter lim="800000"/>
            <a:headEnd/>
            <a:tailEnd/>
          </a:ln>
        </p:spPr>
      </p:pic>
      <p:sp>
        <p:nvSpPr>
          <p:cNvPr id="12" name="Subtítulo 16"/>
          <p:cNvSpPr txBox="1">
            <a:spLocks/>
          </p:cNvSpPr>
          <p:nvPr userDrawn="1"/>
        </p:nvSpPr>
        <p:spPr>
          <a:xfrm>
            <a:off x="4198938" y="1196975"/>
            <a:ext cx="1873250" cy="287338"/>
          </a:xfrm>
          <a:prstGeom prst="rect">
            <a:avLst/>
          </a:prstGeom>
        </p:spPr>
        <p:txBody>
          <a:bodyPr lIns="45720" rIns="45720">
            <a:normAutofit/>
          </a:bodyPr>
          <a:lstStyle/>
          <a:p>
            <a:pPr algn="ctr">
              <a:lnSpc>
                <a:spcPct val="80000"/>
              </a:lnSpc>
              <a:spcBef>
                <a:spcPts val="400"/>
              </a:spcBef>
              <a:buClr>
                <a:schemeClr val="accent1"/>
              </a:buClr>
              <a:buSzPct val="68000"/>
              <a:buFont typeface="Wingdings 3" pitchFamily="18" charset="2"/>
              <a:buNone/>
            </a:pPr>
            <a:r>
              <a:rPr lang="pt-BR" sz="1500">
                <a:solidFill>
                  <a:schemeClr val="tx2"/>
                </a:solidFill>
                <a:latin typeface="Lucida Sans Unicode" pitchFamily="34" charset="0"/>
              </a:rPr>
              <a:t>Apresentações</a:t>
            </a:r>
            <a:endParaRPr lang="en-US" sz="1500">
              <a:solidFill>
                <a:schemeClr val="tx2"/>
              </a:solidFill>
              <a:latin typeface="Lucida Sans Unicode" pitchFamily="34" charset="0"/>
            </a:endParaRPr>
          </a:p>
        </p:txBody>
      </p:sp>
      <p:sp>
        <p:nvSpPr>
          <p:cNvPr id="13" name="Forma livre 12"/>
          <p:cNvSpPr>
            <a:spLocks/>
          </p:cNvSpPr>
          <p:nvPr userDrawn="1"/>
        </p:nvSpPr>
        <p:spPr bwMode="auto">
          <a:xfrm>
            <a:off x="1619250" y="1700213"/>
            <a:ext cx="7524750" cy="576262"/>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tx2">
              <a:lumMod val="40000"/>
              <a:lumOff val="60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u="sng">
              <a:latin typeface="+mn-lt"/>
              <a:cs typeface="+mn-cs"/>
            </a:endParaRPr>
          </a:p>
        </p:txBody>
      </p:sp>
      <p:sp>
        <p:nvSpPr>
          <p:cNvPr id="14" name="Subtítulo 16"/>
          <p:cNvSpPr txBox="1">
            <a:spLocks/>
          </p:cNvSpPr>
          <p:nvPr userDrawn="1"/>
        </p:nvSpPr>
        <p:spPr>
          <a:xfrm>
            <a:off x="179388" y="5661025"/>
            <a:ext cx="5905500" cy="504825"/>
          </a:xfrm>
          <a:prstGeom prst="rect">
            <a:avLst/>
          </a:prstGeom>
        </p:spPr>
        <p:txBody>
          <a:bodyPr lIns="45720" rIns="45720"/>
          <a:lstStyle/>
          <a:p>
            <a:pPr>
              <a:spcBef>
                <a:spcPts val="400"/>
              </a:spcBef>
              <a:buClr>
                <a:schemeClr val="accent1"/>
              </a:buClr>
              <a:buSzPct val="68000"/>
              <a:buFont typeface="Wingdings 3" pitchFamily="18" charset="2"/>
              <a:buNone/>
            </a:pPr>
            <a:endParaRPr lang="pt-BR" sz="1500">
              <a:solidFill>
                <a:schemeClr val="bg1"/>
              </a:solidFill>
              <a:latin typeface="Lucida Sans Unicode" pitchFamily="34" charset="0"/>
            </a:endParaRPr>
          </a:p>
          <a:p>
            <a:pPr>
              <a:spcBef>
                <a:spcPts val="400"/>
              </a:spcBef>
              <a:buClr>
                <a:schemeClr val="accent1"/>
              </a:buClr>
              <a:buSzPct val="68000"/>
              <a:buFont typeface="Wingdings 3" pitchFamily="18" charset="2"/>
              <a:buNone/>
            </a:pPr>
            <a:r>
              <a:rPr lang="pt-BR" sz="1500">
                <a:solidFill>
                  <a:schemeClr val="bg1"/>
                </a:solidFill>
                <a:latin typeface="Lucida Sans Unicode" pitchFamily="34" charset="0"/>
              </a:rPr>
              <a:t>http://telessaude.sc.gov.br</a:t>
            </a:r>
          </a:p>
          <a:p>
            <a:pPr>
              <a:spcBef>
                <a:spcPts val="400"/>
              </a:spcBef>
              <a:buClr>
                <a:schemeClr val="accent1"/>
              </a:buClr>
              <a:buSzPct val="68000"/>
              <a:buFont typeface="Wingdings 3" pitchFamily="18" charset="2"/>
              <a:buNone/>
            </a:pPr>
            <a:r>
              <a:rPr lang="pt-BR" sz="1500">
                <a:solidFill>
                  <a:schemeClr val="bg1"/>
                </a:solidFill>
                <a:latin typeface="Lucida Sans Unicode" pitchFamily="34" charset="0"/>
              </a:rPr>
              <a:t>telessaude@saude.sc.gov.br </a:t>
            </a:r>
          </a:p>
          <a:p>
            <a:pPr>
              <a:spcBef>
                <a:spcPts val="400"/>
              </a:spcBef>
              <a:buClr>
                <a:schemeClr val="accent1"/>
              </a:buClr>
              <a:buSzPct val="68000"/>
              <a:buFont typeface="Wingdings 3" pitchFamily="18" charset="2"/>
              <a:buNone/>
            </a:pPr>
            <a:r>
              <a:rPr lang="pt-BR" sz="1500">
                <a:solidFill>
                  <a:schemeClr val="bg1"/>
                </a:solidFill>
                <a:latin typeface="Lucida Sans Unicode" pitchFamily="34" charset="0"/>
              </a:rPr>
              <a:t>+55 (48) 3212-3505</a:t>
            </a:r>
            <a:endParaRPr lang="en-US" sz="1500">
              <a:solidFill>
                <a:schemeClr val="bg1"/>
              </a:solidFill>
              <a:latin typeface="Lucida Sans Unicode" pitchFamily="34" charset="0"/>
            </a:endParaRPr>
          </a:p>
        </p:txBody>
      </p:sp>
      <p:sp>
        <p:nvSpPr>
          <p:cNvPr id="9" name="Título 8"/>
          <p:cNvSpPr>
            <a:spLocks noGrp="1"/>
          </p:cNvSpPr>
          <p:nvPr>
            <p:ph type="ctrTitle"/>
          </p:nvPr>
        </p:nvSpPr>
        <p:spPr>
          <a:xfrm>
            <a:off x="395536" y="2857749"/>
            <a:ext cx="8352928" cy="787275"/>
          </a:xfrm>
        </p:spPr>
        <p:txBody>
          <a:bodyPr anchor="b"/>
          <a:lstStyle>
            <a:lvl1pPr algn="l">
              <a:defRPr sz="4000" b="1" baseline="0">
                <a:solidFill>
                  <a:srgbClr val="960000"/>
                </a:solidFill>
                <a:effectLst>
                  <a:outerShdw blurRad="31750" dist="25400" dir="5400000" algn="tl" rotWithShape="0">
                    <a:srgbClr val="000000">
                      <a:alpha val="25000"/>
                    </a:srgbClr>
                  </a:outerShdw>
                </a:effectLst>
              </a:defRPr>
            </a:lvl1pPr>
            <a:extLst/>
          </a:lstStyle>
          <a:p>
            <a:r>
              <a:rPr lang="pt-BR" smtClean="0"/>
              <a:t>Clique para editar o estilo do título mestre</a:t>
            </a:r>
            <a:endParaRPr lang="en-US" dirty="0"/>
          </a:p>
        </p:txBody>
      </p:sp>
      <p:sp>
        <p:nvSpPr>
          <p:cNvPr id="17" name="Subtítulo 16"/>
          <p:cNvSpPr>
            <a:spLocks noGrp="1"/>
          </p:cNvSpPr>
          <p:nvPr>
            <p:ph type="subTitle" idx="1"/>
          </p:nvPr>
        </p:nvSpPr>
        <p:spPr>
          <a:xfrm>
            <a:off x="1475656" y="3933056"/>
            <a:ext cx="5904656" cy="504056"/>
          </a:xfrm>
        </p:spPr>
        <p:txBody>
          <a:bodyPr lIns="45720" rIns="45720">
            <a:normAutofit/>
          </a:bodyPr>
          <a:lstStyle>
            <a:lvl1pPr marL="0" marR="64008" indent="0" algn="r">
              <a:buNone/>
              <a:defRPr sz="2000" baseline="0">
                <a:solidFill>
                  <a:srgbClr val="4B6309"/>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pt-BR" smtClean="0"/>
              <a:t>Clique para editar o estilo do subtítulo mestre</a:t>
            </a:r>
            <a:endParaRPr lang="en-US" dirty="0"/>
          </a:p>
        </p:txBody>
      </p:sp>
      <p:sp>
        <p:nvSpPr>
          <p:cNvPr id="15" name="Espaço Reservado para Data 29"/>
          <p:cNvSpPr>
            <a:spLocks noGrp="1"/>
          </p:cNvSpPr>
          <p:nvPr>
            <p:ph type="dt" sz="half" idx="10"/>
          </p:nvPr>
        </p:nvSpPr>
        <p:spPr/>
        <p:txBody>
          <a:bodyPr/>
          <a:lstStyle>
            <a:lvl1pPr>
              <a:defRPr smtClean="0">
                <a:solidFill>
                  <a:srgbClr val="FFFFFF"/>
                </a:solidFill>
              </a:defRPr>
            </a:lvl1pPr>
            <a:extLst/>
          </a:lstStyle>
          <a:p>
            <a:pPr>
              <a:defRPr/>
            </a:pPr>
            <a:fld id="{8F711AF2-157A-4602-AA87-0FDB73637C7E}" type="datetimeFigureOut">
              <a:rPr lang="pt-BR"/>
              <a:pPr>
                <a:defRPr/>
              </a:pPr>
              <a:t>19/11/2012</a:t>
            </a:fld>
            <a:endParaRPr lang="pt-BR"/>
          </a:p>
        </p:txBody>
      </p:sp>
      <p:sp>
        <p:nvSpPr>
          <p:cNvPr id="16" name="Espaço Reservado para Rodapé 18"/>
          <p:cNvSpPr>
            <a:spLocks noGrp="1"/>
          </p:cNvSpPr>
          <p:nvPr>
            <p:ph type="ftr" sz="quarter" idx="11"/>
          </p:nvPr>
        </p:nvSpPr>
        <p:spPr/>
        <p:txBody>
          <a:bodyPr/>
          <a:lstStyle>
            <a:lvl1pPr>
              <a:defRPr>
                <a:solidFill>
                  <a:schemeClr val="accent1">
                    <a:tint val="20000"/>
                  </a:schemeClr>
                </a:solidFill>
              </a:defRPr>
            </a:lvl1pPr>
            <a:extLst/>
          </a:lstStyle>
          <a:p>
            <a:pPr>
              <a:defRPr/>
            </a:pPr>
            <a:endParaRPr lang="pt-BR"/>
          </a:p>
        </p:txBody>
      </p:sp>
      <p:sp>
        <p:nvSpPr>
          <p:cNvPr id="18" name="Espaço Reservado para Número de Slide 26"/>
          <p:cNvSpPr>
            <a:spLocks noGrp="1"/>
          </p:cNvSpPr>
          <p:nvPr>
            <p:ph type="sldNum" sz="quarter" idx="12"/>
          </p:nvPr>
        </p:nvSpPr>
        <p:spPr/>
        <p:txBody>
          <a:bodyPr/>
          <a:lstStyle>
            <a:lvl1pPr>
              <a:defRPr smtClean="0">
                <a:solidFill>
                  <a:srgbClr val="FFFFFF"/>
                </a:solidFill>
              </a:defRPr>
            </a:lvl1pPr>
            <a:extLst/>
          </a:lstStyle>
          <a:p>
            <a:pPr>
              <a:defRPr/>
            </a:pPr>
            <a:fld id="{9CC94B1E-2BC2-497A-83F7-2788C55183F3}" type="slidenum">
              <a:rPr lang="pt-BR"/>
              <a:pPr>
                <a:defRPr/>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CB231C4E-A143-4F2F-A913-5D91D6E531E1}" type="datetimeFigureOut">
              <a:rPr lang="pt-BR"/>
              <a:pPr>
                <a:defRPr/>
              </a:pPr>
              <a:t>19/11/2012</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297DE11C-B1B6-4CDB-9576-82DECAEA5317}" type="slidenum">
              <a:rPr lang="pt-BR"/>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1D16DD6D-D494-4BF6-9348-50665FA1D618}" type="datetimeFigureOut">
              <a:rPr lang="pt-BR"/>
              <a:pPr>
                <a:defRPr/>
              </a:pPr>
              <a:t>19/11/2012</a:t>
            </a:fld>
            <a:endParaRPr lang="pt-BR"/>
          </a:p>
        </p:txBody>
      </p:sp>
      <p:sp>
        <p:nvSpPr>
          <p:cNvPr id="8" name="Espaço Reservado para Rodapé 4"/>
          <p:cNvSpPr>
            <a:spLocks noGrp="1"/>
          </p:cNvSpPr>
          <p:nvPr>
            <p:ph type="ftr" sz="quarter" idx="11"/>
          </p:nvPr>
        </p:nvSpPr>
        <p:spPr/>
        <p:txBody>
          <a:bodyPr/>
          <a:lstStyle>
            <a:lvl1pPr>
              <a:defRPr/>
            </a:lvl1pPr>
          </a:lstStyle>
          <a:p>
            <a:pPr>
              <a:defRPr/>
            </a:pPr>
            <a:endParaRPr lang="pt-BR"/>
          </a:p>
        </p:txBody>
      </p:sp>
      <p:sp>
        <p:nvSpPr>
          <p:cNvPr id="9" name="Espaço Reservado para Número de Slide 5"/>
          <p:cNvSpPr>
            <a:spLocks noGrp="1"/>
          </p:cNvSpPr>
          <p:nvPr>
            <p:ph type="sldNum" sz="quarter" idx="12"/>
          </p:nvPr>
        </p:nvSpPr>
        <p:spPr/>
        <p:txBody>
          <a:bodyPr/>
          <a:lstStyle>
            <a:lvl1pPr>
              <a:defRPr/>
            </a:lvl1pPr>
          </a:lstStyle>
          <a:p>
            <a:pPr>
              <a:defRPr/>
            </a:pPr>
            <a:fld id="{5BE799FE-95A6-4964-92E7-5E2C716C5727}" type="slidenum">
              <a:rPr lang="pt-BR"/>
              <a:pPr>
                <a:defRPr/>
              </a:pPr>
              <a:t>‹nº›</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B4459E1E-0BB0-4986-8984-1D08374FBB4C}" type="datetimeFigureOut">
              <a:rPr lang="pt-BR"/>
              <a:pPr>
                <a:defRPr/>
              </a:pPr>
              <a:t>19/11/2012</a:t>
            </a:fld>
            <a:endParaRPr lang="pt-BR"/>
          </a:p>
        </p:txBody>
      </p:sp>
      <p:sp>
        <p:nvSpPr>
          <p:cNvPr id="4" name="Espaço Reservado para Rodapé 4"/>
          <p:cNvSpPr>
            <a:spLocks noGrp="1"/>
          </p:cNvSpPr>
          <p:nvPr>
            <p:ph type="ftr" sz="quarter" idx="11"/>
          </p:nvPr>
        </p:nvSpPr>
        <p:spPr/>
        <p:txBody>
          <a:bodyPr/>
          <a:lstStyle>
            <a:lvl1pPr>
              <a:defRPr/>
            </a:lvl1pPr>
          </a:lstStyle>
          <a:p>
            <a:pPr>
              <a:defRPr/>
            </a:pPr>
            <a:endParaRPr lang="pt-BR"/>
          </a:p>
        </p:txBody>
      </p:sp>
      <p:sp>
        <p:nvSpPr>
          <p:cNvPr id="5" name="Espaço Reservado para Número de Slide 5"/>
          <p:cNvSpPr>
            <a:spLocks noGrp="1"/>
          </p:cNvSpPr>
          <p:nvPr>
            <p:ph type="sldNum" sz="quarter" idx="12"/>
          </p:nvPr>
        </p:nvSpPr>
        <p:spPr/>
        <p:txBody>
          <a:bodyPr/>
          <a:lstStyle>
            <a:lvl1pPr>
              <a:defRPr/>
            </a:lvl1pPr>
          </a:lstStyle>
          <a:p>
            <a:pPr>
              <a:defRPr/>
            </a:pPr>
            <a:fld id="{1EAA34F4-D501-4242-AC11-B2B3512FE9C1}" type="slidenum">
              <a:rPr lang="pt-BR"/>
              <a:pPr>
                <a:defRPr/>
              </a:pPr>
              <a:t>‹nº›</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7DC1B102-F148-4CE8-99FC-EDC09A4672BE}" type="datetimeFigureOut">
              <a:rPr lang="pt-BR"/>
              <a:pPr>
                <a:defRPr/>
              </a:pPr>
              <a:t>19/11/2012</a:t>
            </a:fld>
            <a:endParaRPr lang="pt-BR"/>
          </a:p>
        </p:txBody>
      </p:sp>
      <p:sp>
        <p:nvSpPr>
          <p:cNvPr id="3" name="Espaço Reservado para Rodapé 4"/>
          <p:cNvSpPr>
            <a:spLocks noGrp="1"/>
          </p:cNvSpPr>
          <p:nvPr>
            <p:ph type="ftr" sz="quarter" idx="11"/>
          </p:nvPr>
        </p:nvSpPr>
        <p:spPr/>
        <p:txBody>
          <a:bodyPr/>
          <a:lstStyle>
            <a:lvl1pPr>
              <a:defRPr/>
            </a:lvl1pPr>
          </a:lstStyle>
          <a:p>
            <a:pPr>
              <a:defRPr/>
            </a:pPr>
            <a:endParaRPr lang="pt-BR"/>
          </a:p>
        </p:txBody>
      </p:sp>
      <p:sp>
        <p:nvSpPr>
          <p:cNvPr id="4" name="Espaço Reservado para Número de Slide 5"/>
          <p:cNvSpPr>
            <a:spLocks noGrp="1"/>
          </p:cNvSpPr>
          <p:nvPr>
            <p:ph type="sldNum" sz="quarter" idx="12"/>
          </p:nvPr>
        </p:nvSpPr>
        <p:spPr/>
        <p:txBody>
          <a:bodyPr/>
          <a:lstStyle>
            <a:lvl1pPr>
              <a:defRPr/>
            </a:lvl1pPr>
          </a:lstStyle>
          <a:p>
            <a:pPr>
              <a:defRPr/>
            </a:pPr>
            <a:fld id="{EC96F4B2-5998-4943-935E-E2A0A9EB7E2B}" type="slidenum">
              <a:rPr lang="pt-BR"/>
              <a:pPr>
                <a:defRPr/>
              </a:pPr>
              <a:t>‹nº›</a:t>
            </a:fld>
            <a:endParaRPr lang="pt-B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AA158690-CA04-48CA-BC99-A543728F0F77}" type="datetimeFigureOut">
              <a:rPr lang="pt-BR"/>
              <a:pPr>
                <a:defRPr/>
              </a:pPr>
              <a:t>19/11/2012</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A61F24E0-FF4E-4440-96D5-0D9E8FF83F38}" type="slidenum">
              <a:rPr lang="pt-BR"/>
              <a:pPr>
                <a:defRPr/>
              </a:pPr>
              <a:t>‹nº›</a:t>
            </a:fld>
            <a:endParaRPr lang="pt-B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20B17522-1A8F-44BE-9E06-9B3831DA563A}" type="datetimeFigureOut">
              <a:rPr lang="pt-BR"/>
              <a:pPr>
                <a:defRPr/>
              </a:pPr>
              <a:t>19/11/2012</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21B34EB2-1181-4C66-A1C7-97EC1BDFCECA}" type="slidenum">
              <a:rPr lang="pt-BR"/>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51520" y="260648"/>
            <a:ext cx="7772400" cy="720080"/>
          </a:xfrm>
        </p:spPr>
        <p:txBody>
          <a:bodyPr anchor="b"/>
          <a:lstStyle>
            <a:lvl1pPr algn="l">
              <a:buNone/>
              <a:defRPr sz="3000" b="1" cap="none" baseline="0">
                <a:effectLst>
                  <a:outerShdw blurRad="31750" dist="25400" dir="5400000" algn="tl" rotWithShape="0">
                    <a:srgbClr val="000000">
                      <a:alpha val="25000"/>
                    </a:srgbClr>
                  </a:outerShdw>
                </a:effectLst>
              </a:defRPr>
            </a:lvl1pPr>
            <a:extLst/>
          </a:lstStyle>
          <a:p>
            <a:r>
              <a:rPr lang="pt-BR" smtClean="0"/>
              <a:t>Clique para editar o estilo do título mestre</a:t>
            </a:r>
            <a:endParaRPr lang="en-US" dirty="0"/>
          </a:p>
        </p:txBody>
      </p:sp>
      <p:sp>
        <p:nvSpPr>
          <p:cNvPr id="3" name="Espaço Reservado para Texto 2"/>
          <p:cNvSpPr>
            <a:spLocks noGrp="1"/>
          </p:cNvSpPr>
          <p:nvPr>
            <p:ph type="body" idx="1"/>
          </p:nvPr>
        </p:nvSpPr>
        <p:spPr>
          <a:xfrm>
            <a:off x="251520" y="1196752"/>
            <a:ext cx="3960440" cy="576064"/>
          </a:xfrm>
        </p:spPr>
        <p:txBody>
          <a:bodyPr/>
          <a:lstStyle>
            <a:lvl1pPr marL="0" indent="0" algn="l">
              <a:buNone/>
              <a:defRPr sz="23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pt-BR" smtClean="0"/>
              <a:t>Clique para editar os estilos do texto mestre</a:t>
            </a:r>
          </a:p>
        </p:txBody>
      </p:sp>
      <p:sp>
        <p:nvSpPr>
          <p:cNvPr id="9" name="Espaço Reservado para Conteúdo 5"/>
          <p:cNvSpPr>
            <a:spLocks noGrp="1"/>
          </p:cNvSpPr>
          <p:nvPr>
            <p:ph sz="quarter" idx="4"/>
          </p:nvPr>
        </p:nvSpPr>
        <p:spPr>
          <a:xfrm>
            <a:off x="4355976" y="1196752"/>
            <a:ext cx="4041775" cy="3941763"/>
          </a:xfrm>
          <a:ln>
            <a:noFill/>
            <a:prstDash val="sysDash"/>
            <a:miter lim="800000"/>
          </a:ln>
        </p:spPr>
        <p:txBody>
          <a:bodyPr/>
          <a:lstStyle>
            <a:lvl1pPr>
              <a:spcBef>
                <a:spcPts val="0"/>
              </a:spcBef>
              <a:buNone/>
              <a:defRPr sz="2400"/>
            </a:lvl1pPr>
            <a:lvl2pPr>
              <a:buNone/>
              <a:defRPr sz="2000"/>
            </a:lvl2pPr>
            <a:lvl3pPr>
              <a:defRPr sz="1800"/>
            </a:lvl3pPr>
            <a:lvl4pPr>
              <a:defRPr sz="1600"/>
            </a:lvl4pPr>
            <a:lvl5pPr>
              <a:defRPr sz="1600"/>
            </a:lvl5pPr>
            <a:extLst/>
          </a:lstStyle>
          <a:p>
            <a:pPr lvl="0"/>
            <a:endParaRPr lang="en-US" dirty="0"/>
          </a:p>
        </p:txBody>
      </p:sp>
      <p:sp>
        <p:nvSpPr>
          <p:cNvPr id="5" name="Espaço Reservado para Data 3"/>
          <p:cNvSpPr>
            <a:spLocks noGrp="1"/>
          </p:cNvSpPr>
          <p:nvPr>
            <p:ph type="dt" sz="half" idx="10"/>
          </p:nvPr>
        </p:nvSpPr>
        <p:spPr/>
        <p:txBody>
          <a:bodyPr/>
          <a:lstStyle>
            <a:lvl1pPr>
              <a:defRPr/>
            </a:lvl1pPr>
            <a:extLst/>
          </a:lstStyle>
          <a:p>
            <a:pPr>
              <a:defRPr/>
            </a:pPr>
            <a:fld id="{372B65D0-A3BA-487D-999F-A4FADF2A803C}" type="datetimeFigureOut">
              <a:rPr lang="pt-BR"/>
              <a:pPr>
                <a:defRPr/>
              </a:pPr>
              <a:t>19/11/2012</a:t>
            </a:fld>
            <a:endParaRPr lang="pt-BR"/>
          </a:p>
        </p:txBody>
      </p:sp>
      <p:sp>
        <p:nvSpPr>
          <p:cNvPr id="6" name="Espaço Reservado para Rodapé 4"/>
          <p:cNvSpPr>
            <a:spLocks noGrp="1"/>
          </p:cNvSpPr>
          <p:nvPr>
            <p:ph type="ftr" sz="quarter" idx="11"/>
          </p:nvPr>
        </p:nvSpPr>
        <p:spPr/>
        <p:txBody>
          <a:bodyPr/>
          <a:lstStyle>
            <a:lvl1pPr>
              <a:defRPr/>
            </a:lvl1pPr>
            <a:extLst/>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extLst/>
          </a:lstStyle>
          <a:p>
            <a:pPr>
              <a:defRPr/>
            </a:pPr>
            <a:fld id="{F844D4A3-822C-47AB-B3F2-A33D45FEC162}" type="slidenum">
              <a:rPr lang="pt-BR"/>
              <a:pPr>
                <a:defRPr/>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51520" y="260648"/>
            <a:ext cx="7772400" cy="720080"/>
          </a:xfrm>
        </p:spPr>
        <p:txBody>
          <a:bodyPr anchor="b"/>
          <a:lstStyle>
            <a:lvl1pPr algn="l">
              <a:buNone/>
              <a:defRPr sz="3000" b="1" cap="none" baseline="0">
                <a:effectLst>
                  <a:outerShdw blurRad="31750" dist="25400" dir="5400000" algn="tl" rotWithShape="0">
                    <a:srgbClr val="000000">
                      <a:alpha val="25000"/>
                    </a:srgbClr>
                  </a:outerShdw>
                </a:effectLst>
              </a:defRPr>
            </a:lvl1pPr>
            <a:extLst/>
          </a:lstStyle>
          <a:p>
            <a:r>
              <a:rPr lang="pt-BR" smtClean="0"/>
              <a:t>Clique para editar o estilo do título mestre</a:t>
            </a:r>
            <a:endParaRPr lang="en-US" dirty="0"/>
          </a:p>
        </p:txBody>
      </p:sp>
      <p:sp>
        <p:nvSpPr>
          <p:cNvPr id="3" name="Espaço Reservado para Texto 2"/>
          <p:cNvSpPr>
            <a:spLocks noGrp="1"/>
          </p:cNvSpPr>
          <p:nvPr>
            <p:ph type="body" idx="1"/>
          </p:nvPr>
        </p:nvSpPr>
        <p:spPr>
          <a:xfrm>
            <a:off x="251520" y="4221088"/>
            <a:ext cx="8424936" cy="1368152"/>
          </a:xfrm>
        </p:spPr>
        <p:txBody>
          <a:bodyPr/>
          <a:lstStyle>
            <a:lvl1pPr marL="0" indent="0" algn="l">
              <a:buNone/>
              <a:defRPr sz="23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pt-BR" smtClean="0"/>
              <a:t>Clique para editar os estilos do texto mestre</a:t>
            </a:r>
          </a:p>
        </p:txBody>
      </p:sp>
      <p:sp>
        <p:nvSpPr>
          <p:cNvPr id="9" name="Espaço Reservado para Conteúdo 5"/>
          <p:cNvSpPr>
            <a:spLocks noGrp="1"/>
          </p:cNvSpPr>
          <p:nvPr>
            <p:ph sz="quarter" idx="4"/>
          </p:nvPr>
        </p:nvSpPr>
        <p:spPr>
          <a:xfrm>
            <a:off x="251520" y="1052736"/>
            <a:ext cx="8424936" cy="3096343"/>
          </a:xfrm>
          <a:ln>
            <a:noFill/>
            <a:prstDash val="sysDash"/>
            <a:miter lim="800000"/>
          </a:ln>
        </p:spPr>
        <p:txBody>
          <a:bodyPr/>
          <a:lstStyle>
            <a:lvl1pPr>
              <a:spcBef>
                <a:spcPts val="0"/>
              </a:spcBef>
              <a:buNone/>
              <a:defRPr sz="2400"/>
            </a:lvl1pPr>
            <a:lvl2pPr>
              <a:buNone/>
              <a:defRPr sz="2000"/>
            </a:lvl2pPr>
            <a:lvl3pPr>
              <a:defRPr sz="1800"/>
            </a:lvl3pPr>
            <a:lvl4pPr>
              <a:defRPr sz="1600"/>
            </a:lvl4pPr>
            <a:lvl5pPr>
              <a:defRPr sz="1600"/>
            </a:lvl5pPr>
            <a:extLst/>
          </a:lstStyle>
          <a:p>
            <a:pPr lvl="0"/>
            <a:endParaRPr lang="en-US" dirty="0"/>
          </a:p>
        </p:txBody>
      </p:sp>
      <p:sp>
        <p:nvSpPr>
          <p:cNvPr id="5" name="Espaço Reservado para Data 3"/>
          <p:cNvSpPr>
            <a:spLocks noGrp="1"/>
          </p:cNvSpPr>
          <p:nvPr>
            <p:ph type="dt" sz="half" idx="10"/>
          </p:nvPr>
        </p:nvSpPr>
        <p:spPr/>
        <p:txBody>
          <a:bodyPr/>
          <a:lstStyle>
            <a:lvl1pPr>
              <a:defRPr/>
            </a:lvl1pPr>
            <a:extLst/>
          </a:lstStyle>
          <a:p>
            <a:pPr>
              <a:defRPr/>
            </a:pPr>
            <a:fld id="{42DA8DE8-ED16-4C54-92C5-8224A4C706DE}" type="datetimeFigureOut">
              <a:rPr lang="pt-BR"/>
              <a:pPr>
                <a:defRPr/>
              </a:pPr>
              <a:t>19/11/2012</a:t>
            </a:fld>
            <a:endParaRPr lang="pt-BR"/>
          </a:p>
        </p:txBody>
      </p:sp>
      <p:sp>
        <p:nvSpPr>
          <p:cNvPr id="6" name="Espaço Reservado para Rodapé 4"/>
          <p:cNvSpPr>
            <a:spLocks noGrp="1"/>
          </p:cNvSpPr>
          <p:nvPr>
            <p:ph type="ftr" sz="quarter" idx="11"/>
          </p:nvPr>
        </p:nvSpPr>
        <p:spPr/>
        <p:txBody>
          <a:bodyPr/>
          <a:lstStyle>
            <a:lvl1pPr>
              <a:defRPr/>
            </a:lvl1pPr>
            <a:extLst/>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extLst/>
          </a:lstStyle>
          <a:p>
            <a:pPr>
              <a:defRPr/>
            </a:pPr>
            <a:fld id="{8A514391-5F22-4068-AA44-6B89BE850D8C}" type="slidenum">
              <a:rPr lang="pt-BR"/>
              <a:pPr>
                <a:defRPr/>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lstStyle>
            <a:lvl1pPr>
              <a:defRPr/>
            </a:lvl1pPr>
            <a:extLst/>
          </a:lstStyle>
          <a:p>
            <a:r>
              <a:rPr lang="pt-BR" smtClean="0"/>
              <a:t>Clique para editar o estilo do título mestre</a:t>
            </a:r>
            <a:endParaRPr lang="en-US"/>
          </a:p>
        </p:txBody>
      </p:sp>
      <p:sp>
        <p:nvSpPr>
          <p:cNvPr id="3" name="Espaço Reservado para Texto 2"/>
          <p:cNvSpPr>
            <a:spLocks noGrp="1"/>
          </p:cNvSpPr>
          <p:nvPr>
            <p:ph type="body" idx="1"/>
          </p:nvPr>
        </p:nvSpPr>
        <p:spPr>
          <a:xfrm>
            <a:off x="457200" y="5410200"/>
            <a:ext cx="4040188" cy="762000"/>
          </a:xfrm>
          <a:solidFill>
            <a:srgbClr val="7DA019"/>
          </a:solidFill>
          <a:ln w="9652">
            <a:no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pt-BR" smtClean="0"/>
              <a:t>Clique para editar os estilos do texto mestre</a:t>
            </a:r>
          </a:p>
        </p:txBody>
      </p:sp>
      <p:sp>
        <p:nvSpPr>
          <p:cNvPr id="4" name="Espaço Reservado para Texto 3"/>
          <p:cNvSpPr>
            <a:spLocks noGrp="1"/>
          </p:cNvSpPr>
          <p:nvPr>
            <p:ph type="body" sz="half" idx="3"/>
          </p:nvPr>
        </p:nvSpPr>
        <p:spPr>
          <a:xfrm>
            <a:off x="4645026" y="5410200"/>
            <a:ext cx="4041775" cy="762000"/>
          </a:xfrm>
          <a:solidFill>
            <a:srgbClr val="7DA019"/>
          </a:solidFill>
          <a:ln w="9652">
            <a:no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pt-BR" smtClean="0"/>
              <a:t>Clique para editar os estilos do texto mestre</a:t>
            </a:r>
          </a:p>
        </p:txBody>
      </p:sp>
      <p:sp>
        <p:nvSpPr>
          <p:cNvPr id="5" name="Espaço Reservado para Conteúdo 4"/>
          <p:cNvSpPr>
            <a:spLocks noGrp="1"/>
          </p:cNvSpPr>
          <p:nvPr>
            <p:ph sz="quarter" idx="2"/>
          </p:nvPr>
        </p:nvSpPr>
        <p:spPr>
          <a:xfrm>
            <a:off x="457200" y="1444294"/>
            <a:ext cx="4040188" cy="3941763"/>
          </a:xfrm>
          <a:ln>
            <a:noFill/>
            <a:prstDash val="sysDash"/>
            <a:miter lim="800000"/>
          </a:ln>
        </p:spPr>
        <p:txBody>
          <a:bodyPr/>
          <a:lstStyle>
            <a:lvl1pPr>
              <a:buNone/>
              <a:defRPr sz="2400"/>
            </a:lvl1pPr>
            <a:lvl2pPr>
              <a:buNone/>
              <a:defRPr sz="2000"/>
            </a:lvl2pPr>
            <a:lvl3pPr>
              <a:defRPr sz="1800"/>
            </a:lvl3pPr>
            <a:lvl4pPr>
              <a:defRPr sz="1600"/>
            </a:lvl4pPr>
            <a:lvl5pPr>
              <a:defRPr sz="1600"/>
            </a:lvl5pPr>
            <a:extLst/>
          </a:lstStyle>
          <a:p>
            <a:pPr lvl="0"/>
            <a:r>
              <a:rPr lang="pt-BR" dirty="0" smtClean="0"/>
              <a:t>Clique para editar os estilos do texto mestre</a:t>
            </a:r>
          </a:p>
          <a:p>
            <a:pPr lvl="1"/>
            <a:r>
              <a:rPr lang="pt-BR" dirty="0" smtClean="0"/>
              <a:t>Segundo nível</a:t>
            </a:r>
          </a:p>
          <a:p>
            <a:pPr lvl="2"/>
            <a:r>
              <a:rPr lang="pt-BR" dirty="0" smtClean="0"/>
              <a:t>Terceiro nível</a:t>
            </a:r>
          </a:p>
          <a:p>
            <a:pPr lvl="3"/>
            <a:r>
              <a:rPr lang="pt-BR" dirty="0" smtClean="0"/>
              <a:t>Quarto nível</a:t>
            </a:r>
          </a:p>
          <a:p>
            <a:pPr lvl="4"/>
            <a:r>
              <a:rPr lang="pt-BR" dirty="0" smtClean="0"/>
              <a:t>Quinto nível</a:t>
            </a:r>
            <a:endParaRPr lang="en-US" dirty="0"/>
          </a:p>
        </p:txBody>
      </p:sp>
      <p:sp>
        <p:nvSpPr>
          <p:cNvPr id="6" name="Espaço Reservado para Conteúdo 5"/>
          <p:cNvSpPr>
            <a:spLocks noGrp="1"/>
          </p:cNvSpPr>
          <p:nvPr>
            <p:ph sz="quarter" idx="4"/>
          </p:nvPr>
        </p:nvSpPr>
        <p:spPr>
          <a:xfrm>
            <a:off x="4645025" y="1444294"/>
            <a:ext cx="4041775" cy="3941763"/>
          </a:xfrm>
          <a:ln>
            <a:noFill/>
            <a:prstDash val="sysDash"/>
            <a:miter lim="800000"/>
          </a:ln>
        </p:spPr>
        <p:txBody>
          <a:bodyPr/>
          <a:lstStyle>
            <a:lvl1pPr>
              <a:spcBef>
                <a:spcPts val="0"/>
              </a:spcBef>
              <a:buNone/>
              <a:defRPr sz="2400"/>
            </a:lvl1pPr>
            <a:lvl2pPr>
              <a:buNone/>
              <a:defRPr sz="2000"/>
            </a:lvl2pPr>
            <a:lvl3pPr>
              <a:defRPr sz="1800"/>
            </a:lvl3pPr>
            <a:lvl4pPr>
              <a:defRPr sz="1600"/>
            </a:lvl4pPr>
            <a:lvl5pPr>
              <a:defRPr sz="1600"/>
            </a:lvl5pPr>
            <a:extLst/>
          </a:lstStyle>
          <a:p>
            <a:pPr lvl="0"/>
            <a:r>
              <a:rPr lang="pt-BR" dirty="0" smtClean="0"/>
              <a:t>Clique para editar os estilos do texto mestre</a:t>
            </a:r>
          </a:p>
          <a:p>
            <a:pPr lvl="1"/>
            <a:r>
              <a:rPr lang="pt-BR" dirty="0" smtClean="0"/>
              <a:t>Segundo nível</a:t>
            </a:r>
          </a:p>
          <a:p>
            <a:pPr lvl="2"/>
            <a:r>
              <a:rPr lang="pt-BR" dirty="0" smtClean="0"/>
              <a:t>Terceiro nível</a:t>
            </a:r>
          </a:p>
          <a:p>
            <a:pPr lvl="3"/>
            <a:r>
              <a:rPr lang="pt-BR" dirty="0" smtClean="0"/>
              <a:t>Quarto nível</a:t>
            </a:r>
          </a:p>
          <a:p>
            <a:pPr lvl="4"/>
            <a:r>
              <a:rPr lang="pt-BR" dirty="0" smtClean="0"/>
              <a:t>Quinto nível</a:t>
            </a:r>
            <a:endParaRPr lang="en-US" dirty="0"/>
          </a:p>
        </p:txBody>
      </p:sp>
      <p:sp>
        <p:nvSpPr>
          <p:cNvPr id="7" name="Espaço Reservado para Data 6"/>
          <p:cNvSpPr>
            <a:spLocks noGrp="1"/>
          </p:cNvSpPr>
          <p:nvPr>
            <p:ph type="dt" sz="half" idx="10"/>
          </p:nvPr>
        </p:nvSpPr>
        <p:spPr/>
        <p:txBody>
          <a:bodyPr/>
          <a:lstStyle>
            <a:lvl1pPr>
              <a:defRPr/>
            </a:lvl1pPr>
            <a:extLst/>
          </a:lstStyle>
          <a:p>
            <a:pPr>
              <a:defRPr/>
            </a:pPr>
            <a:fld id="{89568D75-70A2-481C-851E-96215016EB4B}" type="datetimeFigureOut">
              <a:rPr lang="pt-BR"/>
              <a:pPr>
                <a:defRPr/>
              </a:pPr>
              <a:t>19/11/2012</a:t>
            </a:fld>
            <a:endParaRPr lang="pt-BR"/>
          </a:p>
        </p:txBody>
      </p:sp>
      <p:sp>
        <p:nvSpPr>
          <p:cNvPr id="8" name="Espaço Reservado para Rodapé 7"/>
          <p:cNvSpPr>
            <a:spLocks noGrp="1"/>
          </p:cNvSpPr>
          <p:nvPr>
            <p:ph type="ftr" sz="quarter" idx="11"/>
          </p:nvPr>
        </p:nvSpPr>
        <p:spPr/>
        <p:txBody>
          <a:bodyPr/>
          <a:lstStyle>
            <a:lvl1pPr>
              <a:defRPr/>
            </a:lvl1pPr>
            <a:extLst/>
          </a:lstStyle>
          <a:p>
            <a:pPr>
              <a:defRPr/>
            </a:pPr>
            <a:endParaRPr lang="pt-BR"/>
          </a:p>
        </p:txBody>
      </p:sp>
      <p:sp>
        <p:nvSpPr>
          <p:cNvPr id="9" name="Espaço Reservado para Número de Slide 8"/>
          <p:cNvSpPr>
            <a:spLocks noGrp="1"/>
          </p:cNvSpPr>
          <p:nvPr>
            <p:ph type="sldNum" sz="quarter" idx="12"/>
          </p:nvPr>
        </p:nvSpPr>
        <p:spPr/>
        <p:txBody>
          <a:bodyPr/>
          <a:lstStyle>
            <a:lvl1pPr>
              <a:defRPr/>
            </a:lvl1pPr>
            <a:extLst/>
          </a:lstStyle>
          <a:p>
            <a:pPr>
              <a:defRPr/>
            </a:pPr>
            <a:fld id="{40095AB0-B9CF-4EC6-913F-2B2F1D3D247A}" type="slidenum">
              <a:rPr lang="pt-BR"/>
              <a:pPr>
                <a:defRPr/>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9"/>
          <p:cNvSpPr>
            <a:spLocks noGrp="1"/>
          </p:cNvSpPr>
          <p:nvPr>
            <p:ph type="dt" sz="half" idx="10"/>
          </p:nvPr>
        </p:nvSpPr>
        <p:spPr/>
        <p:txBody>
          <a:bodyPr/>
          <a:lstStyle>
            <a:lvl1pPr>
              <a:defRPr/>
            </a:lvl1pPr>
          </a:lstStyle>
          <a:p>
            <a:pPr>
              <a:defRPr/>
            </a:pPr>
            <a:fld id="{8D35E41C-068A-46E1-9EBD-C4143F6F93E2}" type="datetimeFigureOut">
              <a:rPr lang="pt-BR"/>
              <a:pPr>
                <a:defRPr/>
              </a:pPr>
              <a:t>19/11/2012</a:t>
            </a:fld>
            <a:endParaRPr lang="pt-BR"/>
          </a:p>
        </p:txBody>
      </p:sp>
      <p:sp>
        <p:nvSpPr>
          <p:cNvPr id="3" name="Espaço Reservado para Rodapé 21"/>
          <p:cNvSpPr>
            <a:spLocks noGrp="1"/>
          </p:cNvSpPr>
          <p:nvPr>
            <p:ph type="ftr" sz="quarter" idx="11"/>
          </p:nvPr>
        </p:nvSpPr>
        <p:spPr/>
        <p:txBody>
          <a:bodyPr/>
          <a:lstStyle>
            <a:lvl1pPr>
              <a:defRPr/>
            </a:lvl1pPr>
          </a:lstStyle>
          <a:p>
            <a:pPr>
              <a:defRPr/>
            </a:pPr>
            <a:endParaRPr lang="pt-BR"/>
          </a:p>
        </p:txBody>
      </p:sp>
      <p:sp>
        <p:nvSpPr>
          <p:cNvPr id="4" name="Espaço Reservado para Número de Slide 17"/>
          <p:cNvSpPr>
            <a:spLocks noGrp="1"/>
          </p:cNvSpPr>
          <p:nvPr>
            <p:ph type="sldNum" sz="quarter" idx="12"/>
          </p:nvPr>
        </p:nvSpPr>
        <p:spPr/>
        <p:txBody>
          <a:bodyPr/>
          <a:lstStyle>
            <a:lvl1pPr>
              <a:defRPr/>
            </a:lvl1pPr>
          </a:lstStyle>
          <a:p>
            <a:pPr>
              <a:defRPr/>
            </a:pPr>
            <a:fld id="{D2BBB120-8C51-48AD-A590-0B645BD35B21}" type="slidenum">
              <a:rPr lang="pt-BR"/>
              <a:pPr>
                <a:defRP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9"/>
          <p:cNvSpPr>
            <a:spLocks noGrp="1"/>
          </p:cNvSpPr>
          <p:nvPr>
            <p:ph type="dt" sz="half" idx="10"/>
          </p:nvPr>
        </p:nvSpPr>
        <p:spPr/>
        <p:txBody>
          <a:bodyPr/>
          <a:lstStyle>
            <a:lvl1pPr>
              <a:defRPr/>
            </a:lvl1pPr>
          </a:lstStyle>
          <a:p>
            <a:pPr>
              <a:defRPr/>
            </a:pPr>
            <a:fld id="{29EC6ACB-FAE9-4DAB-9114-32D8E9535DDC}" type="datetimeFigureOut">
              <a:rPr lang="pt-BR"/>
              <a:pPr>
                <a:defRPr/>
              </a:pPr>
              <a:t>19/11/2012</a:t>
            </a:fld>
            <a:endParaRPr lang="pt-BR"/>
          </a:p>
        </p:txBody>
      </p:sp>
      <p:sp>
        <p:nvSpPr>
          <p:cNvPr id="4" name="Espaço Reservado para Rodapé 21"/>
          <p:cNvSpPr>
            <a:spLocks noGrp="1"/>
          </p:cNvSpPr>
          <p:nvPr>
            <p:ph type="ftr" sz="quarter" idx="11"/>
          </p:nvPr>
        </p:nvSpPr>
        <p:spPr/>
        <p:txBody>
          <a:bodyPr/>
          <a:lstStyle>
            <a:lvl1pPr>
              <a:defRPr/>
            </a:lvl1pPr>
          </a:lstStyle>
          <a:p>
            <a:pPr>
              <a:defRPr/>
            </a:pPr>
            <a:endParaRPr lang="pt-BR"/>
          </a:p>
        </p:txBody>
      </p:sp>
      <p:sp>
        <p:nvSpPr>
          <p:cNvPr id="5" name="Espaço Reservado para Número de Slide 17"/>
          <p:cNvSpPr>
            <a:spLocks noGrp="1"/>
          </p:cNvSpPr>
          <p:nvPr>
            <p:ph type="sldNum" sz="quarter" idx="12"/>
          </p:nvPr>
        </p:nvSpPr>
        <p:spPr/>
        <p:txBody>
          <a:bodyPr/>
          <a:lstStyle>
            <a:lvl1pPr>
              <a:defRPr/>
            </a:lvl1pPr>
          </a:lstStyle>
          <a:p>
            <a:pPr>
              <a:defRPr/>
            </a:pPr>
            <a:fld id="{C0538765-2BE6-4F69-AACB-47EE499EA80E}"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7CC0C3C6-E7A1-433A-A125-5581932B5010}" type="datetimeFigureOut">
              <a:rPr lang="pt-BR"/>
              <a:pPr>
                <a:defRPr/>
              </a:pPr>
              <a:t>19/11/2012</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BF486202-A398-41D2-8BB9-93774AC3AA49}" type="slidenum">
              <a:rPr lang="pt-BR"/>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a:xfrm>
            <a:off x="457200" y="1600200"/>
            <a:ext cx="8229600" cy="4525963"/>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15045C50-5BF3-4BE0-B267-0214604BA6EF}" type="datetimeFigureOut">
              <a:rPr lang="pt-BR"/>
              <a:pPr>
                <a:defRPr/>
              </a:pPr>
              <a:t>19/11/2012</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A2D967C6-77B1-47F0-959B-ABA2487E7F15}"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pPr>
              <a:defRPr/>
            </a:pPr>
            <a:fld id="{6EAF3FB7-6D74-4385-B8F1-025915CF9D67}" type="datetimeFigureOut">
              <a:rPr lang="pt-BR"/>
              <a:pPr>
                <a:defRPr/>
              </a:pPr>
              <a:t>19/11/2012</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DB540A0C-6EBA-4376-8E6E-4181284B4230}" type="slidenum">
              <a:rPr lang="pt-BR"/>
              <a:pPr>
                <a:defRP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Imagem 18" descr="TELESSAUDE-SC - Marca Nova_casinha.jpg"/>
          <p:cNvPicPr>
            <a:picLocks noChangeAspect="1"/>
          </p:cNvPicPr>
          <p:nvPr userDrawn="1"/>
        </p:nvPicPr>
        <p:blipFill>
          <a:blip r:embed="rId8" cstate="print">
            <a:lum bright="70000" contrast="-70000"/>
          </a:blip>
          <a:srcRect/>
          <a:stretch>
            <a:fillRect/>
          </a:stretch>
        </p:blipFill>
        <p:spPr bwMode="auto">
          <a:xfrm>
            <a:off x="1795463" y="0"/>
            <a:ext cx="7348537" cy="6858000"/>
          </a:xfrm>
          <a:prstGeom prst="rect">
            <a:avLst/>
          </a:prstGeom>
          <a:noFill/>
          <a:ln w="9525">
            <a:noFill/>
            <a:miter lim="800000"/>
            <a:headEnd/>
            <a:tailEnd/>
          </a:ln>
        </p:spPr>
      </p:pic>
      <p:sp>
        <p:nvSpPr>
          <p:cNvPr id="13" name="Forma livre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tx2">
              <a:lumMod val="40000"/>
              <a:lumOff val="60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orma livre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960000"/>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9" name="Espaço Reservado para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pt-BR" dirty="0" smtClean="0"/>
              <a:t>Clique para editar o estilo do título mestre</a:t>
            </a:r>
            <a:endParaRPr lang="en-US" dirty="0"/>
          </a:p>
        </p:txBody>
      </p:sp>
      <p:sp>
        <p:nvSpPr>
          <p:cNvPr id="1030" name="Espaço Reservado para Texto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smtClean="0"/>
          </a:p>
        </p:txBody>
      </p:sp>
      <p:sp>
        <p:nvSpPr>
          <p:cNvPr id="10" name="Espaço Reservado para Data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B856B4B0-0933-4251-8210-1FE4E324D8C9}" type="datetimeFigureOut">
              <a:rPr lang="pt-BR"/>
              <a:pPr>
                <a:defRPr/>
              </a:pPr>
              <a:t>19/11/2012</a:t>
            </a:fld>
            <a:endParaRPr lang="pt-BR"/>
          </a:p>
        </p:txBody>
      </p:sp>
      <p:sp>
        <p:nvSpPr>
          <p:cNvPr id="22" name="Espaço Reservado para Rodapé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pt-BR"/>
          </a:p>
        </p:txBody>
      </p:sp>
      <p:sp>
        <p:nvSpPr>
          <p:cNvPr id="18" name="Espaço Reservado para Número de Slide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0AC0464A-30C7-483A-AA75-1C2EDE840306}" type="slidenum">
              <a:rPr lang="pt-BR"/>
              <a:pPr>
                <a:defRPr/>
              </a:pPr>
              <a:t>‹nº›</a:t>
            </a:fld>
            <a:endParaRPr lang="pt-BR"/>
          </a:p>
        </p:txBody>
      </p:sp>
      <p:sp>
        <p:nvSpPr>
          <p:cNvPr id="17" name="Triângulo retângulo 16"/>
          <p:cNvSpPr/>
          <p:nvPr userDrawn="1"/>
        </p:nvSpPr>
        <p:spPr>
          <a:xfrm>
            <a:off x="0" y="5732463"/>
            <a:ext cx="3348038" cy="1125537"/>
          </a:xfrm>
          <a:prstGeom prst="rtTriangle">
            <a:avLst/>
          </a:prstGeom>
          <a:solidFill>
            <a:srgbClr val="7DA0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28" r:id="rId5"/>
    <p:sldLayoutId id="2147483829" r:id="rId6"/>
  </p:sldLayoutIdLst>
  <p:txStyles>
    <p:titleStyle>
      <a:lvl1pPr algn="l" rtl="0" fontAlgn="base">
        <a:spcBef>
          <a:spcPct val="0"/>
        </a:spcBef>
        <a:spcAft>
          <a:spcPct val="0"/>
        </a:spcAft>
        <a:defRPr sz="3000" b="1" kern="1200">
          <a:solidFill>
            <a:srgbClr val="960000"/>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3000" b="1">
          <a:solidFill>
            <a:srgbClr val="960000"/>
          </a:solidFill>
          <a:latin typeface="Lucida Sans Unicode" pitchFamily="34" charset="0"/>
        </a:defRPr>
      </a:lvl2pPr>
      <a:lvl3pPr algn="l" rtl="0" fontAlgn="base">
        <a:spcBef>
          <a:spcPct val="0"/>
        </a:spcBef>
        <a:spcAft>
          <a:spcPct val="0"/>
        </a:spcAft>
        <a:defRPr sz="3000" b="1">
          <a:solidFill>
            <a:srgbClr val="960000"/>
          </a:solidFill>
          <a:latin typeface="Lucida Sans Unicode" pitchFamily="34" charset="0"/>
        </a:defRPr>
      </a:lvl3pPr>
      <a:lvl4pPr algn="l" rtl="0" fontAlgn="base">
        <a:spcBef>
          <a:spcPct val="0"/>
        </a:spcBef>
        <a:spcAft>
          <a:spcPct val="0"/>
        </a:spcAft>
        <a:defRPr sz="3000" b="1">
          <a:solidFill>
            <a:srgbClr val="960000"/>
          </a:solidFill>
          <a:latin typeface="Lucida Sans Unicode" pitchFamily="34" charset="0"/>
        </a:defRPr>
      </a:lvl4pPr>
      <a:lvl5pPr algn="l" rtl="0" fontAlgn="base">
        <a:spcBef>
          <a:spcPct val="0"/>
        </a:spcBef>
        <a:spcAft>
          <a:spcPct val="0"/>
        </a:spcAft>
        <a:defRPr sz="3000" b="1">
          <a:solidFill>
            <a:srgbClr val="960000"/>
          </a:solidFill>
          <a:latin typeface="Lucida Sans Unicode" pitchFamily="34" charset="0"/>
        </a:defRPr>
      </a:lvl5pPr>
      <a:lvl6pPr marL="457200" algn="l" rtl="0" fontAlgn="base">
        <a:spcBef>
          <a:spcPct val="0"/>
        </a:spcBef>
        <a:spcAft>
          <a:spcPct val="0"/>
        </a:spcAft>
        <a:defRPr sz="3000" b="1">
          <a:solidFill>
            <a:srgbClr val="960000"/>
          </a:solidFill>
          <a:latin typeface="Lucida Sans Unicode" pitchFamily="34" charset="0"/>
        </a:defRPr>
      </a:lvl6pPr>
      <a:lvl7pPr marL="914400" algn="l" rtl="0" fontAlgn="base">
        <a:spcBef>
          <a:spcPct val="0"/>
        </a:spcBef>
        <a:spcAft>
          <a:spcPct val="0"/>
        </a:spcAft>
        <a:defRPr sz="3000" b="1">
          <a:solidFill>
            <a:srgbClr val="960000"/>
          </a:solidFill>
          <a:latin typeface="Lucida Sans Unicode" pitchFamily="34" charset="0"/>
        </a:defRPr>
      </a:lvl7pPr>
      <a:lvl8pPr marL="1371600" algn="l" rtl="0" fontAlgn="base">
        <a:spcBef>
          <a:spcPct val="0"/>
        </a:spcBef>
        <a:spcAft>
          <a:spcPct val="0"/>
        </a:spcAft>
        <a:defRPr sz="3000" b="1">
          <a:solidFill>
            <a:srgbClr val="960000"/>
          </a:solidFill>
          <a:latin typeface="Lucida Sans Unicode" pitchFamily="34" charset="0"/>
        </a:defRPr>
      </a:lvl8pPr>
      <a:lvl9pPr marL="1828800" algn="l" rtl="0" fontAlgn="base">
        <a:spcBef>
          <a:spcPct val="0"/>
        </a:spcBef>
        <a:spcAft>
          <a:spcPct val="0"/>
        </a:spcAft>
        <a:defRPr sz="3000" b="1">
          <a:solidFill>
            <a:srgbClr val="960000"/>
          </a:solidFill>
          <a:latin typeface="Lucida Sans Unicode" pitchFamily="34" charset="0"/>
        </a:defRPr>
      </a:lvl9pPr>
      <a:extLst/>
    </p:titleStyle>
    <p:bodyStyle>
      <a:lvl1pPr marL="365125" indent="-255588" algn="l" rtl="0" fontAlgn="base">
        <a:spcBef>
          <a:spcPts val="400"/>
        </a:spcBef>
        <a:spcAft>
          <a:spcPct val="0"/>
        </a:spcAft>
        <a:buClr>
          <a:srgbClr val="C00000"/>
        </a:buClr>
        <a:buSzPct val="68000"/>
        <a:buFont typeface="Wingdings 3" pitchFamily="18" charset="2"/>
        <a:buChar char=""/>
        <a:defRPr sz="2500" kern="1200">
          <a:solidFill>
            <a:schemeClr val="tx1"/>
          </a:solidFill>
          <a:latin typeface="+mn-lt"/>
          <a:ea typeface="+mn-ea"/>
          <a:cs typeface="+mn-cs"/>
        </a:defRPr>
      </a:lvl1pPr>
      <a:lvl2pPr marL="620713" indent="-228600" algn="l" rtl="0" fontAlgn="base">
        <a:spcBef>
          <a:spcPts val="325"/>
        </a:spcBef>
        <a:spcAft>
          <a:spcPct val="0"/>
        </a:spcAft>
        <a:buClr>
          <a:srgbClr val="C00000"/>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Espaço Reservado para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2051" name="Espaço Reservado para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1186948-D722-4E00-AF3E-ACD755297C2E}" type="datetimeFigureOut">
              <a:rPr lang="pt-BR"/>
              <a:pPr>
                <a:defRPr/>
              </a:pPr>
              <a:t>19/11/2012</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756FF52-1272-4BE1-9D5F-35DE9FB88A58}" type="slidenum">
              <a:rPr lang="pt-BR"/>
              <a:pPr>
                <a:defRPr/>
              </a:pPr>
              <a:t>‹nº›</a:t>
            </a:fld>
            <a:endParaRPr lang="pt-BR"/>
          </a:p>
        </p:txBody>
      </p:sp>
      <p:sp>
        <p:nvSpPr>
          <p:cNvPr id="7" name="Forma livre 6"/>
          <p:cNvSpPr>
            <a:spLocks/>
          </p:cNvSpPr>
          <p:nvPr userDrawn="1"/>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tx2">
              <a:lumMod val="40000"/>
              <a:lumOff val="60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orma livre 7"/>
          <p:cNvSpPr>
            <a:spLocks/>
          </p:cNvSpPr>
          <p:nvPr userDrawn="1"/>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960000"/>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9" name="Triângulo retângulo 8"/>
          <p:cNvSpPr/>
          <p:nvPr userDrawn="1"/>
        </p:nvSpPr>
        <p:spPr>
          <a:xfrm>
            <a:off x="0" y="5732463"/>
            <a:ext cx="3348038" cy="1125537"/>
          </a:xfrm>
          <a:prstGeom prst="rtTriangle">
            <a:avLst/>
          </a:prstGeom>
          <a:solidFill>
            <a:srgbClr val="7DA0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Lst>
  <p:txStyles>
    <p:titleStyle>
      <a:lvl1pPr algn="ctr" rtl="0" eaLnBrk="0" fontAlgn="base" hangingPunct="0">
        <a:spcBef>
          <a:spcPct val="0"/>
        </a:spcBef>
        <a:spcAft>
          <a:spcPct val="0"/>
        </a:spcAft>
        <a:defRPr sz="4400">
          <a:solidFill>
            <a:schemeClr val="tx2"/>
          </a:solidFill>
          <a:latin typeface="Arial" charset="0"/>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0" fontAlgn="base" hangingPunct="0">
        <a:spcBef>
          <a:spcPct val="20000"/>
        </a:spcBef>
        <a:spcAft>
          <a:spcPct val="0"/>
        </a:spcAft>
        <a:buChar char="»"/>
        <a:defRPr sz="2000">
          <a:solidFill>
            <a:schemeClr val="tx1"/>
          </a:solidFill>
          <a:latin typeface="Arial" charset="0"/>
        </a:defRPr>
      </a:lvl6pPr>
      <a:lvl7pPr marL="2971800" indent="-228600" algn="l" rtl="0" eaLnBrk="0" fontAlgn="base" hangingPunct="0">
        <a:spcBef>
          <a:spcPct val="20000"/>
        </a:spcBef>
        <a:spcAft>
          <a:spcPct val="0"/>
        </a:spcAft>
        <a:buChar char="»"/>
        <a:defRPr sz="2000">
          <a:solidFill>
            <a:schemeClr val="tx1"/>
          </a:solidFill>
          <a:latin typeface="Arial" charset="0"/>
        </a:defRPr>
      </a:lvl7pPr>
      <a:lvl8pPr marL="3429000" indent="-228600" algn="l" rtl="0" eaLnBrk="0" fontAlgn="base" hangingPunct="0">
        <a:spcBef>
          <a:spcPct val="20000"/>
        </a:spcBef>
        <a:spcAft>
          <a:spcPct val="0"/>
        </a:spcAft>
        <a:buChar char="»"/>
        <a:defRPr sz="2000">
          <a:solidFill>
            <a:schemeClr val="tx1"/>
          </a:solidFill>
          <a:latin typeface="Arial" charset="0"/>
        </a:defRPr>
      </a:lvl8pPr>
      <a:lvl9pPr marL="3886200" indent="-228600" algn="l" rtl="0" eaLnBrk="0" fontAlgn="base" hangingPunct="0">
        <a:spcBef>
          <a:spcPct val="20000"/>
        </a:spcBef>
        <a:spcAft>
          <a:spcPct val="0"/>
        </a:spcAft>
        <a:buChar char="»"/>
        <a:defRPr sz="2000">
          <a:solidFill>
            <a:schemeClr val="tx1"/>
          </a:solidFill>
          <a:latin typeface="Arial" charset="0"/>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fontAlgn="auto">
              <a:spcAft>
                <a:spcPts val="0"/>
              </a:spcAft>
              <a:defRPr/>
            </a:pPr>
            <a:r>
              <a:rPr lang="pt-BR" dirty="0" smtClean="0"/>
              <a:t>Estratégias da Saúde Preventiva</a:t>
            </a:r>
            <a:endParaRPr lang="pt-BR" dirty="0"/>
          </a:p>
        </p:txBody>
      </p:sp>
      <p:sp>
        <p:nvSpPr>
          <p:cNvPr id="7171" name="Subtítulo 2"/>
          <p:cNvSpPr>
            <a:spLocks noGrp="1"/>
          </p:cNvSpPr>
          <p:nvPr>
            <p:ph type="subTitle" idx="1"/>
          </p:nvPr>
        </p:nvSpPr>
        <p:spPr>
          <a:xfrm>
            <a:off x="1476375" y="3933825"/>
            <a:ext cx="5903913" cy="503238"/>
          </a:xfrm>
        </p:spPr>
        <p:txBody>
          <a:bodyPr/>
          <a:lstStyle/>
          <a:p>
            <a:pPr marR="0"/>
            <a:r>
              <a:rPr lang="pt-BR" dirty="0" smtClean="0"/>
              <a:t>Por Igor T Chaves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As limitações das pesquisas</a:t>
            </a:r>
            <a:endParaRPr lang="pt-BR" dirty="0"/>
          </a:p>
        </p:txBody>
      </p:sp>
      <p:sp>
        <p:nvSpPr>
          <p:cNvPr id="3" name="Espaço Reservado para Texto 2"/>
          <p:cNvSpPr>
            <a:spLocks noGrp="1"/>
          </p:cNvSpPr>
          <p:nvPr>
            <p:ph type="body" idx="1"/>
          </p:nvPr>
        </p:nvSpPr>
        <p:spPr>
          <a:xfrm>
            <a:off x="251520" y="1412776"/>
            <a:ext cx="8892480" cy="8064896"/>
          </a:xfrm>
        </p:spPr>
        <p:txBody>
          <a:bodyPr/>
          <a:lstStyle/>
          <a:p>
            <a:pPr>
              <a:spcBef>
                <a:spcPts val="600"/>
              </a:spcBef>
              <a:spcAft>
                <a:spcPts val="600"/>
              </a:spcAft>
              <a:buFont typeface="Arial" pitchFamily="34" charset="0"/>
              <a:buChar char="•"/>
            </a:pPr>
            <a:r>
              <a:rPr lang="pt-BR" sz="2800" dirty="0" smtClean="0">
                <a:latin typeface="Arial" pitchFamily="34" charset="0"/>
                <a:cs typeface="Arial" pitchFamily="34" charset="0"/>
              </a:rPr>
              <a:t> As pesquisas devem responder a seguinte pergunta:</a:t>
            </a:r>
          </a:p>
          <a:p>
            <a:pPr>
              <a:spcBef>
                <a:spcPts val="600"/>
              </a:spcBef>
              <a:spcAft>
                <a:spcPts val="600"/>
              </a:spcAft>
            </a:pPr>
            <a:r>
              <a:rPr lang="pt-BR" sz="2800" dirty="0" smtClean="0">
                <a:latin typeface="Arial" pitchFamily="34" charset="0"/>
                <a:cs typeface="Arial" pitchFamily="34" charset="0"/>
              </a:rPr>
              <a:t>Quão grande será o efeito desta intervenção?</a:t>
            </a:r>
          </a:p>
          <a:p>
            <a:pPr>
              <a:spcBef>
                <a:spcPts val="600"/>
              </a:spcBef>
              <a:spcAft>
                <a:spcPts val="600"/>
              </a:spcAft>
              <a:buFont typeface="Arial" pitchFamily="34" charset="0"/>
              <a:buChar char="•"/>
            </a:pPr>
            <a:r>
              <a:rPr lang="pt-BR" sz="2800" dirty="0" smtClean="0">
                <a:latin typeface="Arial" pitchFamily="34" charset="0"/>
                <a:cs typeface="Arial" pitchFamily="34" charset="0"/>
              </a:rPr>
              <a:t> Infelizmente, frequentemente temos que lidar com incertezas;</a:t>
            </a:r>
          </a:p>
          <a:p>
            <a:pPr>
              <a:spcBef>
                <a:spcPts val="600"/>
              </a:spcBef>
              <a:spcAft>
                <a:spcPts val="600"/>
              </a:spcAft>
              <a:buFont typeface="Arial" pitchFamily="34" charset="0"/>
              <a:buChar char="•"/>
            </a:pPr>
            <a:r>
              <a:rPr lang="pt-BR" sz="2800" dirty="0" smtClean="0">
                <a:latin typeface="Arial" pitchFamily="34" charset="0"/>
                <a:cs typeface="Arial" pitchFamily="34" charset="0"/>
              </a:rPr>
              <a:t> A associação causa-efeito também é difícil em grande parte das vezes;</a:t>
            </a:r>
          </a:p>
        </p:txBody>
      </p:sp>
      <p:pic>
        <p:nvPicPr>
          <p:cNvPr id="47106" name="Picture 2" descr="http://imguol.com/2012/11/02/2nov2012---milhares-de-fieis-participam-da-inauguracao-do-novo-templo-do-padre-marcelo-ross-na-manha-desta-sexta-feira-02-com-missa-de-dia-de-finados-em-sao-paulo-sp-o-local-consegue-abrigar-mais-1351858065548_956x500.jpg"/>
          <p:cNvPicPr>
            <a:picLocks noChangeAspect="1" noChangeArrowheads="1"/>
          </p:cNvPicPr>
          <p:nvPr/>
        </p:nvPicPr>
        <p:blipFill>
          <a:blip r:embed="rId2" cstate="print"/>
          <a:srcRect/>
          <a:stretch>
            <a:fillRect/>
          </a:stretch>
        </p:blipFill>
        <p:spPr bwMode="auto">
          <a:xfrm>
            <a:off x="0" y="4581128"/>
            <a:ext cx="9144000" cy="227687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85728"/>
            <a:ext cx="5392050" cy="695000"/>
          </a:xfrm>
        </p:spPr>
        <p:txBody>
          <a:bodyPr/>
          <a:lstStyle/>
          <a:p>
            <a:r>
              <a:rPr lang="pt-BR" dirty="0" smtClean="0"/>
              <a:t>As limitações das pesquisas</a:t>
            </a:r>
            <a:endParaRPr lang="pt-BR" dirty="0"/>
          </a:p>
        </p:txBody>
      </p:sp>
      <p:sp>
        <p:nvSpPr>
          <p:cNvPr id="3" name="Espaço Reservado para Texto 2"/>
          <p:cNvSpPr>
            <a:spLocks noGrp="1"/>
          </p:cNvSpPr>
          <p:nvPr>
            <p:ph type="body" idx="1"/>
          </p:nvPr>
        </p:nvSpPr>
        <p:spPr>
          <a:xfrm>
            <a:off x="251520" y="1071546"/>
            <a:ext cx="8892480" cy="8064896"/>
          </a:xfrm>
        </p:spPr>
        <p:txBody>
          <a:bodyPr/>
          <a:lstStyle/>
          <a:p>
            <a:pPr>
              <a:spcBef>
                <a:spcPts val="600"/>
              </a:spcBef>
              <a:spcAft>
                <a:spcPts val="600"/>
              </a:spcAft>
            </a:pPr>
            <a:r>
              <a:rPr lang="pt-BR" sz="2800" dirty="0" smtClean="0">
                <a:latin typeface="Arial" pitchFamily="34" charset="0"/>
                <a:cs typeface="Arial" pitchFamily="34" charset="0"/>
              </a:rPr>
              <a:t>As pesquisas podem não ter o tamanho e a força capazes de afirmar o momento em que eu preciso intervir, ou indicar quanto de benefício pode ser esperado ao reduzir a exposição a um fator de risco pequeno, mas amplamente disseminado.</a:t>
            </a:r>
            <a:endParaRPr lang="pt-BR" sz="2800" dirty="0">
              <a:latin typeface="Arial" pitchFamily="34" charset="0"/>
              <a:cs typeface="Arial" pitchFamily="34" charset="0"/>
            </a:endParaRPr>
          </a:p>
        </p:txBody>
      </p:sp>
      <p:pic>
        <p:nvPicPr>
          <p:cNvPr id="6146" name="Picture 2" descr="http://1.bp.blogspot.com/--GETRxYgGoo/TfQlDBv7eLI/AAAAAAAABXs/H_LETJ2wRo8/s1600/pesquisa-brasil-corrupto.png"/>
          <p:cNvPicPr>
            <a:picLocks noChangeAspect="1" noChangeArrowheads="1"/>
          </p:cNvPicPr>
          <p:nvPr/>
        </p:nvPicPr>
        <p:blipFill>
          <a:blip r:embed="rId2" cstate="print"/>
          <a:srcRect/>
          <a:stretch>
            <a:fillRect/>
          </a:stretch>
        </p:blipFill>
        <p:spPr bwMode="auto">
          <a:xfrm>
            <a:off x="4500562" y="3434755"/>
            <a:ext cx="4643438" cy="342324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5720" y="0"/>
            <a:ext cx="7772400" cy="720080"/>
          </a:xfrm>
        </p:spPr>
        <p:txBody>
          <a:bodyPr/>
          <a:lstStyle/>
          <a:p>
            <a:r>
              <a:rPr lang="pt-BR" dirty="0" smtClean="0"/>
              <a:t>Prevenção para os indivíduos</a:t>
            </a:r>
            <a:endParaRPr lang="pt-BR" dirty="0"/>
          </a:p>
        </p:txBody>
      </p:sp>
      <p:sp>
        <p:nvSpPr>
          <p:cNvPr id="3" name="Espaço Reservado para Texto 2"/>
          <p:cNvSpPr>
            <a:spLocks noGrp="1"/>
          </p:cNvSpPr>
          <p:nvPr>
            <p:ph type="body" idx="1"/>
          </p:nvPr>
        </p:nvSpPr>
        <p:spPr>
          <a:xfrm>
            <a:off x="285720" y="928670"/>
            <a:ext cx="5320612" cy="4158794"/>
          </a:xfrm>
        </p:spPr>
        <p:txBody>
          <a:bodyPr/>
          <a:lstStyle/>
          <a:p>
            <a:pPr>
              <a:spcBef>
                <a:spcPts val="1200"/>
              </a:spcBef>
              <a:spcAft>
                <a:spcPts val="1200"/>
              </a:spcAft>
              <a:buFont typeface="Arial" pitchFamily="34" charset="0"/>
              <a:buChar char="•"/>
            </a:pPr>
            <a:r>
              <a:rPr lang="pt-BR" sz="2800" dirty="0" smtClean="0">
                <a:latin typeface="Arial" pitchFamily="34" charset="0"/>
                <a:cs typeface="Arial" pitchFamily="34" charset="0"/>
              </a:rPr>
              <a:t> A consulta médica, do dentista ou de enfermagem são os momentos perfeitos para a prevenção, já que os pacientes estão propícios a modificarem seus hábitos;</a:t>
            </a:r>
          </a:p>
          <a:p>
            <a:pPr>
              <a:spcBef>
                <a:spcPts val="1200"/>
              </a:spcBef>
              <a:spcAft>
                <a:spcPts val="1200"/>
              </a:spcAft>
              <a:buFont typeface="Arial" pitchFamily="34" charset="0"/>
              <a:buChar char="•"/>
            </a:pPr>
            <a:r>
              <a:rPr lang="pt-BR" sz="2800" dirty="0" smtClean="0">
                <a:latin typeface="Arial" pitchFamily="34" charset="0"/>
                <a:cs typeface="Arial" pitchFamily="34" charset="0"/>
              </a:rPr>
              <a:t> </a:t>
            </a:r>
            <a:r>
              <a:rPr lang="pt-BR" sz="2800" u="sng" dirty="0" smtClean="0">
                <a:latin typeface="Arial" pitchFamily="34" charset="0"/>
                <a:cs typeface="Arial" pitchFamily="34" charset="0"/>
              </a:rPr>
              <a:t>Devemos</a:t>
            </a:r>
            <a:r>
              <a:rPr lang="pt-BR" sz="2800" dirty="0" smtClean="0">
                <a:latin typeface="Arial" pitchFamily="34" charset="0"/>
                <a:cs typeface="Arial" pitchFamily="34" charset="0"/>
              </a:rPr>
              <a:t> investir nas ações preventivas direcionadas aos indivíduos de alto risco, o que demanda uma prática de rastreio;</a:t>
            </a:r>
            <a:endParaRPr lang="pt-BR" sz="2800" dirty="0">
              <a:latin typeface="Arial" pitchFamily="34" charset="0"/>
              <a:cs typeface="Arial" pitchFamily="34" charset="0"/>
            </a:endParaRPr>
          </a:p>
        </p:txBody>
      </p:sp>
      <p:pic>
        <p:nvPicPr>
          <p:cNvPr id="5122" name="Picture 2" descr="http://www.canalkids.com.br/cidadania/transito/imagens/cinto_de_seguranca.gif"/>
          <p:cNvPicPr>
            <a:picLocks noChangeAspect="1" noChangeArrowheads="1"/>
          </p:cNvPicPr>
          <p:nvPr/>
        </p:nvPicPr>
        <p:blipFill>
          <a:blip r:embed="rId2" cstate="print"/>
          <a:srcRect/>
          <a:stretch>
            <a:fillRect/>
          </a:stretch>
        </p:blipFill>
        <p:spPr bwMode="auto">
          <a:xfrm>
            <a:off x="5653753" y="2786058"/>
            <a:ext cx="3490247" cy="370177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srcRect/>
          <a:stretch>
            <a:fillRect/>
          </a:stretch>
        </p:blipFill>
        <p:spPr bwMode="auto">
          <a:xfrm>
            <a:off x="-1" y="0"/>
            <a:ext cx="9180510" cy="6885383"/>
          </a:xfrm>
          <a:prstGeom prst="rect">
            <a:avLst/>
          </a:prstGeom>
          <a:noFill/>
          <a:ln w="9525">
            <a:noFill/>
            <a:miter lim="800000"/>
            <a:headEnd/>
            <a:tailEnd/>
          </a:ln>
        </p:spPr>
      </p:pic>
      <p:sp>
        <p:nvSpPr>
          <p:cNvPr id="2" name="Título 1"/>
          <p:cNvSpPr>
            <a:spLocks noGrp="1"/>
          </p:cNvSpPr>
          <p:nvPr>
            <p:ph type="title"/>
          </p:nvPr>
        </p:nvSpPr>
        <p:spPr>
          <a:xfrm>
            <a:off x="251520" y="-99392"/>
            <a:ext cx="7772400" cy="720080"/>
          </a:xfrm>
        </p:spPr>
        <p:txBody>
          <a:bodyPr/>
          <a:lstStyle/>
          <a:p>
            <a:r>
              <a:rPr lang="pt-BR" dirty="0" smtClean="0"/>
              <a:t>Fatores de risco a serem rastreados</a:t>
            </a:r>
            <a:endParaRPr lang="pt-B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Diretrizes para o rastreamento</a:t>
            </a:r>
            <a:endParaRPr lang="pt-BR" dirty="0"/>
          </a:p>
        </p:txBody>
      </p:sp>
      <p:sp>
        <p:nvSpPr>
          <p:cNvPr id="3" name="Espaço Reservado para Texto 2"/>
          <p:cNvSpPr>
            <a:spLocks noGrp="1"/>
          </p:cNvSpPr>
          <p:nvPr>
            <p:ph type="body" idx="1"/>
          </p:nvPr>
        </p:nvSpPr>
        <p:spPr>
          <a:xfrm>
            <a:off x="251520" y="1196752"/>
            <a:ext cx="8678198" cy="4968552"/>
          </a:xfrm>
        </p:spPr>
        <p:txBody>
          <a:bodyPr/>
          <a:lstStyle/>
          <a:p>
            <a:pPr>
              <a:spcBef>
                <a:spcPts val="1200"/>
              </a:spcBef>
              <a:spcAft>
                <a:spcPts val="1200"/>
              </a:spcAft>
              <a:buFont typeface="Arial" pitchFamily="34" charset="0"/>
              <a:buChar char="•"/>
            </a:pPr>
            <a:r>
              <a:rPr lang="pt-BR" sz="2800" dirty="0" smtClean="0">
                <a:latin typeface="Arial" pitchFamily="34" charset="0"/>
                <a:cs typeface="Arial" pitchFamily="34" charset="0"/>
              </a:rPr>
              <a:t> Indivíduos de risco estão mais motivados para a mudança; </a:t>
            </a:r>
          </a:p>
          <a:p>
            <a:pPr>
              <a:spcBef>
                <a:spcPts val="1200"/>
              </a:spcBef>
              <a:spcAft>
                <a:spcPts val="1200"/>
              </a:spcAft>
              <a:buFont typeface="Arial" pitchFamily="34" charset="0"/>
              <a:buChar char="•"/>
            </a:pPr>
            <a:r>
              <a:rPr lang="pt-BR" sz="2800" dirty="0" smtClean="0">
                <a:latin typeface="Arial" pitchFamily="34" charset="0"/>
                <a:cs typeface="Arial" pitchFamily="34" charset="0"/>
              </a:rPr>
              <a:t> Não deve haver rastreamento sem recursos adequados para o aconselhamento e tratamento;</a:t>
            </a:r>
          </a:p>
          <a:p>
            <a:pPr>
              <a:spcBef>
                <a:spcPts val="1200"/>
              </a:spcBef>
              <a:spcAft>
                <a:spcPts val="1200"/>
              </a:spcAft>
              <a:buFont typeface="Arial" pitchFamily="34" charset="0"/>
              <a:buChar char="•"/>
            </a:pPr>
            <a:r>
              <a:rPr lang="pt-BR" sz="2800" dirty="0" smtClean="0">
                <a:latin typeface="Arial" pitchFamily="34" charset="0"/>
                <a:cs typeface="Arial" pitchFamily="34" charset="0"/>
              </a:rPr>
              <a:t> O rastreamento e o cuidado seletivo têm maior custo-efetividade do que o rastreamento em massa.</a:t>
            </a:r>
          </a:p>
          <a:p>
            <a:pPr>
              <a:spcBef>
                <a:spcPts val="1200"/>
              </a:spcBef>
              <a:spcAft>
                <a:spcPts val="1200"/>
              </a:spcAft>
              <a:buFont typeface="Arial" pitchFamily="34" charset="0"/>
              <a:buChar char="•"/>
            </a:pPr>
            <a:r>
              <a:rPr lang="pt-BR" sz="2800" dirty="0" smtClean="0">
                <a:latin typeface="Arial" pitchFamily="34" charset="0"/>
                <a:cs typeface="Arial" pitchFamily="34" charset="0"/>
              </a:rPr>
              <a:t> O propósito é identificar o paciente que se beneficiará do rastreamento;</a:t>
            </a:r>
          </a:p>
          <a:p>
            <a:pPr>
              <a:spcBef>
                <a:spcPts val="1200"/>
              </a:spcBef>
              <a:spcAft>
                <a:spcPts val="1200"/>
              </a:spcAft>
              <a:buFont typeface="Arial" pitchFamily="34" charset="0"/>
              <a:buChar char="•"/>
            </a:pP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476672"/>
            <a:ext cx="7772400" cy="720080"/>
          </a:xfrm>
        </p:spPr>
        <p:txBody>
          <a:bodyPr>
            <a:normAutofit fontScale="90000"/>
          </a:bodyPr>
          <a:lstStyle/>
          <a:p>
            <a:r>
              <a:rPr lang="pt-BR" dirty="0" smtClean="0"/>
              <a:t>Pontos Fortes da Estratégia de prevenção apenas a indivíduos de Alto Risco</a:t>
            </a:r>
            <a:endParaRPr lang="pt-BR" dirty="0"/>
          </a:p>
        </p:txBody>
      </p:sp>
      <p:sp>
        <p:nvSpPr>
          <p:cNvPr id="3" name="Espaço Reservado para Texto 2"/>
          <p:cNvSpPr>
            <a:spLocks noGrp="1"/>
          </p:cNvSpPr>
          <p:nvPr>
            <p:ph type="body" idx="1"/>
          </p:nvPr>
        </p:nvSpPr>
        <p:spPr>
          <a:xfrm>
            <a:off x="251520" y="1628800"/>
            <a:ext cx="8892480" cy="4968552"/>
          </a:xfrm>
        </p:spPr>
        <p:txBody>
          <a:bodyPr/>
          <a:lstStyle/>
          <a:p>
            <a:pPr>
              <a:spcBef>
                <a:spcPts val="1200"/>
              </a:spcBef>
              <a:spcAft>
                <a:spcPts val="1200"/>
              </a:spcAft>
              <a:buFont typeface="Arial" pitchFamily="34" charset="0"/>
              <a:buChar char="•"/>
            </a:pPr>
            <a:r>
              <a:rPr lang="pt-BR" sz="2800" dirty="0" smtClean="0">
                <a:latin typeface="Arial" pitchFamily="34" charset="0"/>
                <a:cs typeface="Arial" pitchFamily="34" charset="0"/>
              </a:rPr>
              <a:t> A intervenção é adequada ao indivíduo;</a:t>
            </a:r>
          </a:p>
          <a:p>
            <a:pPr>
              <a:spcBef>
                <a:spcPts val="1200"/>
              </a:spcBef>
              <a:spcAft>
                <a:spcPts val="1200"/>
              </a:spcAft>
              <a:buFont typeface="Arial" pitchFamily="34" charset="0"/>
              <a:buChar char="•"/>
            </a:pPr>
            <a:r>
              <a:rPr lang="pt-BR" sz="2800" dirty="0" smtClean="0">
                <a:latin typeface="Arial" pitchFamily="34" charset="0"/>
                <a:cs typeface="Arial" pitchFamily="34" charset="0"/>
              </a:rPr>
              <a:t> Evita interferência na vida de pessoas de baixo risco;</a:t>
            </a:r>
          </a:p>
          <a:p>
            <a:pPr>
              <a:spcBef>
                <a:spcPts val="1200"/>
              </a:spcBef>
              <a:spcAft>
                <a:spcPts val="1200"/>
              </a:spcAft>
              <a:buFont typeface="Arial" pitchFamily="34" charset="0"/>
              <a:buChar char="•"/>
            </a:pPr>
            <a:r>
              <a:rPr lang="pt-BR" sz="2800" dirty="0" smtClean="0">
                <a:latin typeface="Arial" pitchFamily="34" charset="0"/>
                <a:cs typeface="Arial" pitchFamily="34" charset="0"/>
              </a:rPr>
              <a:t> É bem acomodada na rotina dos profissionais de saúde;</a:t>
            </a:r>
          </a:p>
          <a:p>
            <a:pPr>
              <a:spcBef>
                <a:spcPts val="1200"/>
              </a:spcBef>
              <a:spcAft>
                <a:spcPts val="1200"/>
              </a:spcAft>
              <a:buFont typeface="Arial" pitchFamily="34" charset="0"/>
              <a:buChar char="•"/>
            </a:pPr>
            <a:r>
              <a:rPr lang="pt-BR" sz="2800" dirty="0" smtClean="0">
                <a:latin typeface="Arial" pitchFamily="34" charset="0"/>
                <a:cs typeface="Arial" pitchFamily="34" charset="0"/>
              </a:rPr>
              <a:t> É </a:t>
            </a:r>
            <a:r>
              <a:rPr lang="pt-BR" sz="2800" dirty="0" err="1" smtClean="0">
                <a:latin typeface="Arial" pitchFamily="34" charset="0"/>
                <a:cs typeface="Arial" pitchFamily="34" charset="0"/>
              </a:rPr>
              <a:t>custo-efetiva</a:t>
            </a:r>
            <a:r>
              <a:rPr lang="pt-BR" sz="2800" dirty="0" smtClean="0">
                <a:latin typeface="Arial" pitchFamily="34" charset="0"/>
                <a:cs typeface="Arial" pitchFamily="34" charset="0"/>
              </a:rPr>
              <a:t>;</a:t>
            </a:r>
          </a:p>
          <a:p>
            <a:pPr>
              <a:spcBef>
                <a:spcPts val="1200"/>
              </a:spcBef>
              <a:spcAft>
                <a:spcPts val="1200"/>
              </a:spcAft>
              <a:buFont typeface="Arial" pitchFamily="34" charset="0"/>
              <a:buChar char="•"/>
            </a:pPr>
            <a:r>
              <a:rPr lang="pt-BR" sz="2800" dirty="0" smtClean="0">
                <a:latin typeface="Arial" pitchFamily="34" charset="0"/>
                <a:cs typeface="Arial" pitchFamily="34" charset="0"/>
              </a:rPr>
              <a:t> Envolve menor risco de dano ao paciente;</a:t>
            </a:r>
          </a:p>
          <a:p>
            <a:pPr>
              <a:spcBef>
                <a:spcPts val="1200"/>
              </a:spcBef>
              <a:spcAft>
                <a:spcPts val="1200"/>
              </a:spcAft>
              <a:buFont typeface="Arial" pitchFamily="34" charset="0"/>
              <a:buChar char="•"/>
            </a:pP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476672"/>
            <a:ext cx="7772400" cy="720080"/>
          </a:xfrm>
        </p:spPr>
        <p:txBody>
          <a:bodyPr>
            <a:normAutofit fontScale="90000"/>
          </a:bodyPr>
          <a:lstStyle/>
          <a:p>
            <a:r>
              <a:rPr lang="pt-BR" dirty="0" smtClean="0"/>
              <a:t>Pontos Fracos da Estratégia de prevenção apenas a indivíduos de Alto Risco</a:t>
            </a:r>
            <a:endParaRPr lang="pt-BR" dirty="0"/>
          </a:p>
        </p:txBody>
      </p:sp>
      <p:sp>
        <p:nvSpPr>
          <p:cNvPr id="3" name="Espaço Reservado para Texto 2"/>
          <p:cNvSpPr>
            <a:spLocks noGrp="1"/>
          </p:cNvSpPr>
          <p:nvPr>
            <p:ph type="body" idx="1"/>
          </p:nvPr>
        </p:nvSpPr>
        <p:spPr>
          <a:xfrm>
            <a:off x="251520" y="1285860"/>
            <a:ext cx="8892480" cy="4968552"/>
          </a:xfrm>
        </p:spPr>
        <p:txBody>
          <a:bodyPr/>
          <a:lstStyle/>
          <a:p>
            <a:pPr>
              <a:spcBef>
                <a:spcPts val="1200"/>
              </a:spcBef>
              <a:spcAft>
                <a:spcPts val="1200"/>
              </a:spcAft>
              <a:buFont typeface="Arial" pitchFamily="34" charset="0"/>
              <a:buChar char="•"/>
            </a:pPr>
            <a:r>
              <a:rPr lang="pt-BR" sz="2800" dirty="0" smtClean="0">
                <a:latin typeface="Arial" pitchFamily="34" charset="0"/>
                <a:cs typeface="Arial" pitchFamily="34" charset="0"/>
              </a:rPr>
              <a:t> A prevenção se torna </a:t>
            </a:r>
            <a:r>
              <a:rPr lang="pt-BR" sz="2800" dirty="0" err="1" smtClean="0">
                <a:latin typeface="Arial" pitchFamily="34" charset="0"/>
                <a:cs typeface="Arial" pitchFamily="34" charset="0"/>
              </a:rPr>
              <a:t>medicalizante</a:t>
            </a:r>
            <a:r>
              <a:rPr lang="pt-BR" sz="2800" dirty="0" smtClean="0">
                <a:latin typeface="Arial" pitchFamily="34" charset="0"/>
                <a:cs typeface="Arial" pitchFamily="34" charset="0"/>
              </a:rPr>
              <a:t>;</a:t>
            </a:r>
          </a:p>
          <a:p>
            <a:pPr>
              <a:spcBef>
                <a:spcPts val="1200"/>
              </a:spcBef>
              <a:spcAft>
                <a:spcPts val="1200"/>
              </a:spcAft>
              <a:buFont typeface="Arial" pitchFamily="34" charset="0"/>
              <a:buChar char="•"/>
            </a:pPr>
            <a:r>
              <a:rPr lang="pt-BR" sz="2800" dirty="0" smtClean="0">
                <a:latin typeface="Arial" pitchFamily="34" charset="0"/>
                <a:cs typeface="Arial" pitchFamily="34" charset="0"/>
              </a:rPr>
              <a:t> O sucesso é apenas paliativo e temporário;</a:t>
            </a:r>
          </a:p>
          <a:p>
            <a:pPr>
              <a:spcBef>
                <a:spcPts val="1200"/>
              </a:spcBef>
              <a:spcAft>
                <a:spcPts val="1200"/>
              </a:spcAft>
              <a:buFont typeface="Arial" pitchFamily="34" charset="0"/>
              <a:buChar char="•"/>
            </a:pPr>
            <a:r>
              <a:rPr lang="pt-BR" sz="2800" dirty="0" smtClean="0">
                <a:latin typeface="Arial" pitchFamily="34" charset="0"/>
                <a:cs typeface="Arial" pitchFamily="34" charset="0"/>
              </a:rPr>
              <a:t> Vai contra os aspectos comportamentais do grupo cultural ao qual pertence o indivíduo;</a:t>
            </a:r>
          </a:p>
          <a:p>
            <a:pPr>
              <a:spcBef>
                <a:spcPts val="1200"/>
              </a:spcBef>
              <a:spcAft>
                <a:spcPts val="1200"/>
              </a:spcAft>
              <a:buFont typeface="Arial" pitchFamily="34" charset="0"/>
              <a:buChar char="•"/>
            </a:pPr>
            <a:r>
              <a:rPr lang="pt-BR" sz="2800" dirty="0" smtClean="0">
                <a:latin typeface="Arial" pitchFamily="34" charset="0"/>
                <a:cs typeface="Arial" pitchFamily="34" charset="0"/>
              </a:rPr>
              <a:t> É limitada em predizer o futuro dos indivíduos;</a:t>
            </a:r>
          </a:p>
          <a:p>
            <a:pPr>
              <a:spcBef>
                <a:spcPts val="1200"/>
              </a:spcBef>
              <a:spcAft>
                <a:spcPts val="1200"/>
              </a:spcAft>
              <a:buFont typeface="Arial" pitchFamily="34" charset="0"/>
              <a:buChar char="•"/>
            </a:pPr>
            <a:r>
              <a:rPr lang="pt-BR" sz="2800" dirty="0" smtClean="0">
                <a:latin typeface="Arial" pitchFamily="34" charset="0"/>
                <a:cs typeface="Arial" pitchFamily="34" charset="0"/>
              </a:rPr>
              <a:t> Problemas de viabilidade e custos;</a:t>
            </a:r>
          </a:p>
          <a:p>
            <a:pPr>
              <a:spcBef>
                <a:spcPts val="1200"/>
              </a:spcBef>
              <a:spcAft>
                <a:spcPts val="1200"/>
              </a:spcAft>
              <a:buFont typeface="Arial" pitchFamily="34" charset="0"/>
              <a:buChar char="•"/>
            </a:pPr>
            <a:r>
              <a:rPr lang="pt-BR" sz="2800" dirty="0" smtClean="0">
                <a:latin typeface="Arial" pitchFamily="34" charset="0"/>
                <a:cs typeface="Arial" pitchFamily="34" charset="0"/>
              </a:rPr>
              <a:t> A contribuição para a saúde pública é pequena;</a:t>
            </a: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 </a:t>
            </a:r>
            <a:r>
              <a:rPr lang="pt-BR" dirty="0" smtClean="0"/>
              <a:t>estratégia </a:t>
            </a:r>
            <a:r>
              <a:rPr lang="pt-BR" dirty="0" smtClean="0"/>
              <a:t>populacional</a:t>
            </a:r>
            <a:endParaRPr lang="pt-BR" dirty="0"/>
          </a:p>
        </p:txBody>
      </p:sp>
      <p:sp>
        <p:nvSpPr>
          <p:cNvPr id="3" name="Espaço Reservado para Texto 2"/>
          <p:cNvSpPr>
            <a:spLocks noGrp="1"/>
          </p:cNvSpPr>
          <p:nvPr>
            <p:ph type="body" idx="1"/>
          </p:nvPr>
        </p:nvSpPr>
        <p:spPr>
          <a:xfrm>
            <a:off x="251520" y="1412776"/>
            <a:ext cx="8712968" cy="5256584"/>
          </a:xfrm>
        </p:spPr>
        <p:txBody>
          <a:bodyPr/>
          <a:lstStyle/>
          <a:p>
            <a:pPr>
              <a:spcBef>
                <a:spcPts val="1200"/>
              </a:spcBef>
              <a:spcAft>
                <a:spcPts val="1800"/>
              </a:spcAft>
              <a:buFont typeface="Arial" pitchFamily="34" charset="0"/>
              <a:buChar char="•"/>
            </a:pPr>
            <a:r>
              <a:rPr lang="pt-BR" sz="2800" dirty="0" smtClean="0">
                <a:latin typeface="Arial" pitchFamily="34" charset="0"/>
                <a:cs typeface="Arial" pitchFamily="34" charset="0"/>
              </a:rPr>
              <a:t> Deve-se reconhecer que a ocorrência das doenças são reflexo do comportamento e das circunstâncias da sociedade como um todo;</a:t>
            </a:r>
          </a:p>
          <a:p>
            <a:pPr>
              <a:spcBef>
                <a:spcPts val="1200"/>
              </a:spcBef>
              <a:spcAft>
                <a:spcPts val="1800"/>
              </a:spcAft>
              <a:buFont typeface="Arial" pitchFamily="34" charset="0"/>
              <a:buChar char="•"/>
            </a:pPr>
            <a:r>
              <a:rPr lang="pt-BR" sz="2800" dirty="0" smtClean="0">
                <a:latin typeface="Arial" pitchFamily="34" charset="0"/>
                <a:cs typeface="Arial" pitchFamily="34" charset="0"/>
              </a:rPr>
              <a:t> Os fatores de risco sociais podem mudar e, nesse caso, suas distribuições tendem a mudar como um todo;</a:t>
            </a:r>
          </a:p>
          <a:p>
            <a:pPr>
              <a:spcBef>
                <a:spcPts val="1200"/>
              </a:spcBef>
              <a:spcAft>
                <a:spcPts val="1800"/>
              </a:spcAft>
              <a:buFont typeface="Arial" pitchFamily="34" charset="0"/>
              <a:buChar char="•"/>
            </a:pPr>
            <a:r>
              <a:rPr lang="pt-BR" sz="2800" dirty="0" smtClean="0">
                <a:latin typeface="Arial" pitchFamily="34" charset="0"/>
                <a:cs typeface="Arial" pitchFamily="34" charset="0"/>
              </a:rPr>
              <a:t> Somos todos responsáveis por nossos desviantes, aqueles que saem da média de risco;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2.bp.blogspot.com/-usCwISqBH4Y/UFcZWH5_UAI/AAAAAAAAAkE/VADZopHnD94/s1600/ArtigoImg_136pequeno.jpg"/>
          <p:cNvPicPr>
            <a:picLocks noChangeAspect="1" noChangeArrowheads="1"/>
          </p:cNvPicPr>
          <p:nvPr/>
        </p:nvPicPr>
        <p:blipFill>
          <a:blip r:embed="rId2" cstate="print"/>
          <a:srcRect/>
          <a:stretch>
            <a:fillRect/>
          </a:stretch>
        </p:blipFill>
        <p:spPr bwMode="auto">
          <a:xfrm>
            <a:off x="6444208" y="4220640"/>
            <a:ext cx="2664743" cy="2664744"/>
          </a:xfrm>
          <a:prstGeom prst="rect">
            <a:avLst/>
          </a:prstGeom>
          <a:noFill/>
        </p:spPr>
      </p:pic>
      <p:sp>
        <p:nvSpPr>
          <p:cNvPr id="2" name="Título 1"/>
          <p:cNvSpPr>
            <a:spLocks noGrp="1"/>
          </p:cNvSpPr>
          <p:nvPr>
            <p:ph type="title"/>
          </p:nvPr>
        </p:nvSpPr>
        <p:spPr/>
        <p:txBody>
          <a:bodyPr/>
          <a:lstStyle/>
          <a:p>
            <a:r>
              <a:rPr lang="pt-BR" dirty="0" smtClean="0"/>
              <a:t>A </a:t>
            </a:r>
            <a:r>
              <a:rPr lang="pt-BR" dirty="0" smtClean="0"/>
              <a:t>estratégia </a:t>
            </a:r>
            <a:r>
              <a:rPr lang="pt-BR" dirty="0" smtClean="0"/>
              <a:t>populacional</a:t>
            </a:r>
            <a:endParaRPr lang="pt-BR" dirty="0"/>
          </a:p>
        </p:txBody>
      </p:sp>
      <p:sp>
        <p:nvSpPr>
          <p:cNvPr id="3" name="Espaço Reservado para Texto 2"/>
          <p:cNvSpPr>
            <a:spLocks noGrp="1"/>
          </p:cNvSpPr>
          <p:nvPr>
            <p:ph type="body" idx="1"/>
          </p:nvPr>
        </p:nvSpPr>
        <p:spPr>
          <a:xfrm>
            <a:off x="214282" y="1142984"/>
            <a:ext cx="8352928" cy="5256584"/>
          </a:xfrm>
        </p:spPr>
        <p:txBody>
          <a:bodyPr/>
          <a:lstStyle/>
          <a:p>
            <a:pPr>
              <a:spcBef>
                <a:spcPts val="1800"/>
              </a:spcBef>
              <a:spcAft>
                <a:spcPts val="1200"/>
              </a:spcAft>
              <a:buFont typeface="Arial" pitchFamily="34" charset="0"/>
              <a:buChar char="•"/>
            </a:pPr>
            <a:r>
              <a:rPr lang="pt-BR" sz="2800" dirty="0" smtClean="0">
                <a:latin typeface="Arial" pitchFamily="34" charset="0"/>
                <a:cs typeface="Arial" pitchFamily="34" charset="0"/>
              </a:rPr>
              <a:t> O objetivo da abordagem populacional é controlar os determinantes de base da saúde enferma e, desse modo, reduzir as taxas de incidência na população;</a:t>
            </a:r>
          </a:p>
          <a:p>
            <a:pPr>
              <a:spcBef>
                <a:spcPts val="1800"/>
              </a:spcBef>
              <a:spcAft>
                <a:spcPts val="1200"/>
              </a:spcAft>
              <a:buFont typeface="Arial" pitchFamily="34" charset="0"/>
              <a:buChar char="•"/>
            </a:pPr>
            <a:r>
              <a:rPr lang="pt-BR" sz="2800" dirty="0" smtClean="0">
                <a:latin typeface="Arial" pitchFamily="34" charset="0"/>
                <a:cs typeface="Arial" pitchFamily="34" charset="0"/>
              </a:rPr>
              <a:t> Uma pequena mudança na distribuição de um fator de risco pode ter um grande efeito no número de indivíduos que se encontram com alta vulnerabilidade do desvio;</a:t>
            </a: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 </a:t>
            </a:r>
            <a:r>
              <a:rPr lang="pt-BR" dirty="0" smtClean="0"/>
              <a:t>estratégia </a:t>
            </a:r>
            <a:r>
              <a:rPr lang="pt-BR" dirty="0" smtClean="0"/>
              <a:t>populacional</a:t>
            </a:r>
            <a:endParaRPr lang="pt-BR" dirty="0"/>
          </a:p>
        </p:txBody>
      </p:sp>
      <p:sp>
        <p:nvSpPr>
          <p:cNvPr id="3" name="Espaço Reservado para Texto 2"/>
          <p:cNvSpPr>
            <a:spLocks noGrp="1"/>
          </p:cNvSpPr>
          <p:nvPr>
            <p:ph type="body" idx="1"/>
          </p:nvPr>
        </p:nvSpPr>
        <p:spPr>
          <a:xfrm>
            <a:off x="214282" y="1142984"/>
            <a:ext cx="8352928" cy="5256584"/>
          </a:xfrm>
        </p:spPr>
        <p:txBody>
          <a:bodyPr/>
          <a:lstStyle/>
          <a:p>
            <a:pPr>
              <a:spcBef>
                <a:spcPts val="600"/>
              </a:spcBef>
              <a:spcAft>
                <a:spcPts val="600"/>
              </a:spcAft>
            </a:pPr>
            <a:r>
              <a:rPr lang="pt-BR" sz="2400" dirty="0" smtClean="0">
                <a:latin typeface="Arial" pitchFamily="34" charset="0"/>
                <a:cs typeface="Arial" pitchFamily="34" charset="0"/>
              </a:rPr>
              <a:t>“As decisões que mais afetam a saúde da nação não são aquelas tomadas nos departamentos de saúde do governo, mas nos departamentos de meio ambiente, de emprego, de educação, de previdência social e, especialmente, do Tesouro Nacional.” (Morris, 1980)</a:t>
            </a:r>
            <a:endParaRPr lang="pt-BR" sz="2400" dirty="0">
              <a:latin typeface="Arial" pitchFamily="34" charset="0"/>
              <a:cs typeface="Arial" pitchFamily="34" charset="0"/>
            </a:endParaRPr>
          </a:p>
        </p:txBody>
      </p:sp>
      <p:pic>
        <p:nvPicPr>
          <p:cNvPr id="35842" name="Picture 2" descr="http://4.bp.blogspot.com/-G9VQNULmXyA/Tz0u1Sgc1mI/AAAAAAAAAzw/gZEXD6gLHzo/s1600/riquezas.jpg"/>
          <p:cNvPicPr>
            <a:picLocks noChangeAspect="1" noChangeArrowheads="1"/>
          </p:cNvPicPr>
          <p:nvPr/>
        </p:nvPicPr>
        <p:blipFill>
          <a:blip r:embed="rId2" cstate="print"/>
          <a:srcRect/>
          <a:stretch>
            <a:fillRect/>
          </a:stretch>
        </p:blipFill>
        <p:spPr bwMode="auto">
          <a:xfrm>
            <a:off x="4167419" y="3429000"/>
            <a:ext cx="4885895" cy="33843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fontAlgn="auto">
              <a:spcAft>
                <a:spcPts val="0"/>
              </a:spcAft>
              <a:defRPr/>
            </a:pPr>
            <a:r>
              <a:rPr lang="pt-BR" dirty="0" smtClean="0"/>
              <a:t>Referencial teórico...</a:t>
            </a:r>
            <a:endParaRPr lang="pt-BR" dirty="0"/>
          </a:p>
        </p:txBody>
      </p:sp>
      <p:pic>
        <p:nvPicPr>
          <p:cNvPr id="4099" name="Picture 3"/>
          <p:cNvPicPr>
            <a:picLocks noChangeAspect="1" noChangeArrowheads="1"/>
          </p:cNvPicPr>
          <p:nvPr/>
        </p:nvPicPr>
        <p:blipFill>
          <a:blip r:embed="rId3" cstate="print"/>
          <a:srcRect/>
          <a:stretch>
            <a:fillRect/>
          </a:stretch>
        </p:blipFill>
        <p:spPr bwMode="auto">
          <a:xfrm>
            <a:off x="3419872" y="1297816"/>
            <a:ext cx="3550691" cy="52118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dirty="0" smtClean="0"/>
              <a:t>As Forças da Estratégia Populacional</a:t>
            </a:r>
            <a:endParaRPr lang="pt-BR" dirty="0"/>
          </a:p>
        </p:txBody>
      </p:sp>
      <p:sp>
        <p:nvSpPr>
          <p:cNvPr id="3" name="Espaço Reservado para Texto 2"/>
          <p:cNvSpPr>
            <a:spLocks noGrp="1"/>
          </p:cNvSpPr>
          <p:nvPr>
            <p:ph type="body" idx="1"/>
          </p:nvPr>
        </p:nvSpPr>
        <p:spPr>
          <a:xfrm>
            <a:off x="142844" y="1142984"/>
            <a:ext cx="5256584" cy="4968552"/>
          </a:xfrm>
        </p:spPr>
        <p:txBody>
          <a:bodyPr/>
          <a:lstStyle/>
          <a:p>
            <a:pPr>
              <a:spcBef>
                <a:spcPts val="1200"/>
              </a:spcBef>
              <a:spcAft>
                <a:spcPts val="1200"/>
              </a:spcAft>
              <a:buFont typeface="Arial" pitchFamily="34" charset="0"/>
              <a:buChar char="•"/>
            </a:pPr>
            <a:r>
              <a:rPr lang="pt-BR" sz="2800" dirty="0" smtClean="0">
                <a:latin typeface="Arial" pitchFamily="34" charset="0"/>
                <a:cs typeface="Arial" pitchFamily="34" charset="0"/>
              </a:rPr>
              <a:t> Deve agir na raiz do problema;</a:t>
            </a:r>
          </a:p>
          <a:p>
            <a:pPr>
              <a:spcBef>
                <a:spcPts val="1200"/>
              </a:spcBef>
              <a:spcAft>
                <a:spcPts val="1200"/>
              </a:spcAft>
              <a:buFont typeface="Arial" pitchFamily="34" charset="0"/>
              <a:buChar char="•"/>
            </a:pPr>
            <a:r>
              <a:rPr lang="pt-BR" sz="2800" dirty="0" smtClean="0">
                <a:latin typeface="Arial" pitchFamily="34" charset="0"/>
                <a:cs typeface="Arial" pitchFamily="34" charset="0"/>
              </a:rPr>
              <a:t> Deve ser poderosa sob o aspecto populacional;</a:t>
            </a:r>
          </a:p>
          <a:p>
            <a:pPr>
              <a:spcBef>
                <a:spcPts val="1200"/>
              </a:spcBef>
              <a:spcAft>
                <a:spcPts val="1200"/>
              </a:spcAft>
              <a:buFont typeface="Arial" pitchFamily="34" charset="0"/>
              <a:buChar char="•"/>
            </a:pPr>
            <a:r>
              <a:rPr lang="pt-BR" sz="2800" dirty="0" smtClean="0">
                <a:latin typeface="Arial" pitchFamily="34" charset="0"/>
                <a:cs typeface="Arial" pitchFamily="34" charset="0"/>
              </a:rPr>
              <a:t> Deve ser apropriada para resolver os problemas relevantes social e culturalmente que impactam na melhora da saúde da população;</a:t>
            </a:r>
            <a:endParaRPr lang="pt-BR" sz="2800" dirty="0">
              <a:latin typeface="Arial" pitchFamily="34" charset="0"/>
              <a:cs typeface="Arial" pitchFamily="34" charset="0"/>
            </a:endParaRPr>
          </a:p>
        </p:txBody>
      </p:sp>
      <p:pic>
        <p:nvPicPr>
          <p:cNvPr id="44034" name="Picture 2" descr="http://www.educablog.es/wp-content/uploads/2011/10/raiz_eduso.jpg"/>
          <p:cNvPicPr>
            <a:picLocks noChangeAspect="1" noChangeArrowheads="1"/>
          </p:cNvPicPr>
          <p:nvPr/>
        </p:nvPicPr>
        <p:blipFill>
          <a:blip r:embed="rId2" cstate="print"/>
          <a:srcRect/>
          <a:stretch>
            <a:fillRect/>
          </a:stretch>
        </p:blipFill>
        <p:spPr bwMode="auto">
          <a:xfrm>
            <a:off x="5334000" y="1916832"/>
            <a:ext cx="3810000" cy="494116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dirty="0" smtClean="0"/>
              <a:t>Limitações e Problemas</a:t>
            </a:r>
            <a:endParaRPr lang="pt-BR" dirty="0"/>
          </a:p>
        </p:txBody>
      </p:sp>
      <p:sp>
        <p:nvSpPr>
          <p:cNvPr id="3" name="Espaço Reservado para Texto 2"/>
          <p:cNvSpPr>
            <a:spLocks noGrp="1"/>
          </p:cNvSpPr>
          <p:nvPr>
            <p:ph type="body" idx="1"/>
          </p:nvPr>
        </p:nvSpPr>
        <p:spPr>
          <a:xfrm>
            <a:off x="285720" y="1357298"/>
            <a:ext cx="5256584" cy="4968552"/>
          </a:xfrm>
        </p:spPr>
        <p:txBody>
          <a:bodyPr/>
          <a:lstStyle/>
          <a:p>
            <a:pPr>
              <a:spcBef>
                <a:spcPts val="1800"/>
              </a:spcBef>
              <a:spcAft>
                <a:spcPts val="1800"/>
              </a:spcAft>
              <a:buFont typeface="Arial" pitchFamily="34" charset="0"/>
              <a:buChar char="•"/>
            </a:pPr>
            <a:r>
              <a:rPr lang="pt-BR" sz="3200" dirty="0" smtClean="0">
                <a:latin typeface="Arial" pitchFamily="34" charset="0"/>
                <a:cs typeface="Arial" pitchFamily="34" charset="0"/>
              </a:rPr>
              <a:t> Aceitabilidade;</a:t>
            </a:r>
          </a:p>
          <a:p>
            <a:pPr>
              <a:spcBef>
                <a:spcPts val="1800"/>
              </a:spcBef>
              <a:spcAft>
                <a:spcPts val="1800"/>
              </a:spcAft>
              <a:buFont typeface="Arial" pitchFamily="34" charset="0"/>
              <a:buChar char="•"/>
            </a:pPr>
            <a:r>
              <a:rPr lang="pt-BR" sz="3200" dirty="0" smtClean="0">
                <a:latin typeface="Arial" pitchFamily="34" charset="0"/>
                <a:cs typeface="Arial" pitchFamily="34" charset="0"/>
              </a:rPr>
              <a:t> Pouco prática;</a:t>
            </a:r>
          </a:p>
          <a:p>
            <a:pPr>
              <a:spcBef>
                <a:spcPts val="1800"/>
              </a:spcBef>
              <a:spcAft>
                <a:spcPts val="1800"/>
              </a:spcAft>
              <a:buFont typeface="Arial" pitchFamily="34" charset="0"/>
              <a:buChar char="•"/>
            </a:pPr>
            <a:r>
              <a:rPr lang="pt-BR" sz="3200" dirty="0" smtClean="0">
                <a:latin typeface="Arial" pitchFamily="34" charset="0"/>
                <a:cs typeface="Arial" pitchFamily="34" charset="0"/>
              </a:rPr>
              <a:t> Custos altos;</a:t>
            </a:r>
          </a:p>
          <a:p>
            <a:pPr>
              <a:spcBef>
                <a:spcPts val="1800"/>
              </a:spcBef>
              <a:spcAft>
                <a:spcPts val="1800"/>
              </a:spcAft>
              <a:buFont typeface="Arial" pitchFamily="34" charset="0"/>
              <a:buChar char="•"/>
            </a:pPr>
            <a:r>
              <a:rPr lang="pt-BR" sz="3200" dirty="0" smtClean="0">
                <a:latin typeface="Arial" pitchFamily="34" charset="0"/>
                <a:cs typeface="Arial" pitchFamily="34" charset="0"/>
              </a:rPr>
              <a:t> Problemas de segurança;</a:t>
            </a:r>
            <a:endParaRPr lang="pt-BR" sz="3200" dirty="0">
              <a:latin typeface="Arial" pitchFamily="34" charset="0"/>
              <a:cs typeface="Arial" pitchFamily="34" charset="0"/>
            </a:endParaRPr>
          </a:p>
        </p:txBody>
      </p:sp>
      <p:pic>
        <p:nvPicPr>
          <p:cNvPr id="45058" name="Picture 2" descr="http://bichosaudavel.pemomo.com/bchsdvl888/wp-content/uploads/vacina1.jpg"/>
          <p:cNvPicPr>
            <a:picLocks noChangeAspect="1" noChangeArrowheads="1"/>
          </p:cNvPicPr>
          <p:nvPr/>
        </p:nvPicPr>
        <p:blipFill>
          <a:blip r:embed="rId2" cstate="print"/>
          <a:srcRect/>
          <a:stretch>
            <a:fillRect/>
          </a:stretch>
        </p:blipFill>
        <p:spPr bwMode="auto">
          <a:xfrm>
            <a:off x="5286380" y="1635772"/>
            <a:ext cx="3842365" cy="522222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1.bp.blogspot.com/-FYvtHSryg6g/TgDa9l_tVWI/AAAAAAAAAJY/qRiZn_tJpd0/s1600/%2540ValdeirAlvesVA.jpg"/>
          <p:cNvPicPr>
            <a:picLocks noChangeAspect="1" noChangeArrowheads="1"/>
          </p:cNvPicPr>
          <p:nvPr/>
        </p:nvPicPr>
        <p:blipFill>
          <a:blip r:embed="rId2" cstate="print"/>
          <a:srcRect/>
          <a:stretch>
            <a:fillRect/>
          </a:stretch>
        </p:blipFill>
        <p:spPr bwMode="auto">
          <a:xfrm>
            <a:off x="6053938" y="3071810"/>
            <a:ext cx="3090062" cy="3786190"/>
          </a:xfrm>
          <a:prstGeom prst="rect">
            <a:avLst/>
          </a:prstGeom>
          <a:noFill/>
        </p:spPr>
      </p:pic>
      <p:sp>
        <p:nvSpPr>
          <p:cNvPr id="2" name="Título 1"/>
          <p:cNvSpPr>
            <a:spLocks noGrp="1"/>
          </p:cNvSpPr>
          <p:nvPr>
            <p:ph type="title"/>
          </p:nvPr>
        </p:nvSpPr>
        <p:spPr/>
        <p:txBody>
          <a:bodyPr/>
          <a:lstStyle/>
          <a:p>
            <a:r>
              <a:rPr lang="pt-BR" dirty="0" smtClean="0"/>
              <a:t>Responsabilidade pela saúde</a:t>
            </a:r>
            <a:endParaRPr lang="pt-BR" dirty="0"/>
          </a:p>
        </p:txBody>
      </p:sp>
      <p:sp>
        <p:nvSpPr>
          <p:cNvPr id="3" name="Espaço Reservado para Texto 2"/>
          <p:cNvSpPr>
            <a:spLocks noGrp="1"/>
          </p:cNvSpPr>
          <p:nvPr>
            <p:ph type="body" idx="1"/>
          </p:nvPr>
        </p:nvSpPr>
        <p:spPr>
          <a:xfrm>
            <a:off x="251520" y="1196752"/>
            <a:ext cx="6192688" cy="3816424"/>
          </a:xfrm>
        </p:spPr>
        <p:txBody>
          <a:bodyPr/>
          <a:lstStyle/>
          <a:p>
            <a:pPr>
              <a:spcBef>
                <a:spcPts val="1800"/>
              </a:spcBef>
              <a:spcAft>
                <a:spcPts val="1200"/>
              </a:spcAft>
              <a:buFont typeface="Arial" pitchFamily="34" charset="0"/>
              <a:buChar char="•"/>
            </a:pPr>
            <a:r>
              <a:rPr lang="pt-BR" sz="2800" dirty="0" smtClean="0">
                <a:latin typeface="Arial" pitchFamily="34" charset="0"/>
                <a:cs typeface="Arial" pitchFamily="34" charset="0"/>
              </a:rPr>
              <a:t> A remoção de algumas liberdades é o preço que se paga para aprimorar outras e melhorar a saúde da população como um todo;</a:t>
            </a:r>
          </a:p>
          <a:p>
            <a:pPr>
              <a:spcBef>
                <a:spcPts val="1800"/>
              </a:spcBef>
              <a:spcAft>
                <a:spcPts val="1200"/>
              </a:spcAft>
              <a:buFont typeface="Arial" pitchFamily="34" charset="0"/>
              <a:buChar char="•"/>
            </a:pPr>
            <a:r>
              <a:rPr lang="pt-BR" sz="2800" dirty="0" smtClean="0">
                <a:latin typeface="Arial" pitchFamily="34" charset="0"/>
                <a:cs typeface="Arial" pitchFamily="34" charset="0"/>
              </a:rPr>
              <a:t> Os esforços políticos </a:t>
            </a:r>
            <a:r>
              <a:rPr lang="pt-BR" sz="2800" u="sng" dirty="0" smtClean="0">
                <a:latin typeface="Arial" pitchFamily="34" charset="0"/>
                <a:cs typeface="Arial" pitchFamily="34" charset="0"/>
              </a:rPr>
              <a:t>devem</a:t>
            </a:r>
            <a:r>
              <a:rPr lang="pt-BR" sz="2800" dirty="0" smtClean="0">
                <a:latin typeface="Arial" pitchFamily="34" charset="0"/>
                <a:cs typeface="Arial" pitchFamily="34" charset="0"/>
              </a:rPr>
              <a:t> estar focados nos componentes das exclusões: educação, habitação e desemprego, pois influenciam profundamente a saúde;</a:t>
            </a:r>
            <a:endParaRPr lang="pt-BR"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pt-BR" dirty="0" smtClean="0"/>
              <a:t>Tabela Resumo das Estratégias</a:t>
            </a:r>
            <a:endParaRPr lang="pt-BR" dirty="0"/>
          </a:p>
        </p:txBody>
      </p:sp>
      <p:pic>
        <p:nvPicPr>
          <p:cNvPr id="46082" name="Picture 2"/>
          <p:cNvPicPr>
            <a:picLocks noChangeAspect="1" noChangeArrowheads="1"/>
          </p:cNvPicPr>
          <p:nvPr/>
        </p:nvPicPr>
        <p:blipFill>
          <a:blip r:embed="rId2" cstate="print"/>
          <a:srcRect/>
          <a:stretch>
            <a:fillRect/>
          </a:stretch>
        </p:blipFill>
        <p:spPr bwMode="auto">
          <a:xfrm>
            <a:off x="0" y="971345"/>
            <a:ext cx="9180512" cy="58866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perlbal.hi-pi.com/blog-images/1889998/gd/134800673634/poesia-felicidade-Mario-Quintana.jpg"/>
          <p:cNvPicPr>
            <a:picLocks noChangeAspect="1" noChangeArrowheads="1"/>
          </p:cNvPicPr>
          <p:nvPr/>
        </p:nvPicPr>
        <p:blipFill>
          <a:blip r:embed="rId2" cstate="print"/>
          <a:srcRect/>
          <a:stretch>
            <a:fillRect/>
          </a:stretch>
        </p:blipFill>
        <p:spPr bwMode="auto">
          <a:xfrm>
            <a:off x="0" y="-459432"/>
            <a:ext cx="9144000" cy="7317432"/>
          </a:xfrm>
          <a:prstGeom prst="rect">
            <a:avLst/>
          </a:prstGeom>
          <a:noFill/>
        </p:spPr>
      </p:pic>
      <p:sp>
        <p:nvSpPr>
          <p:cNvPr id="9218" name="Título 4"/>
          <p:cNvSpPr>
            <a:spLocks noGrp="1"/>
          </p:cNvSpPr>
          <p:nvPr>
            <p:ph type="title"/>
          </p:nvPr>
        </p:nvSpPr>
        <p:spPr/>
        <p:txBody>
          <a:bodyPr/>
          <a:lstStyle/>
          <a:p>
            <a:pPr eaLnBrk="1" hangingPunct="1"/>
            <a:r>
              <a:rPr lang="pt-BR" sz="4000" b="1" dirty="0" smtClean="0">
                <a:solidFill>
                  <a:srgbClr val="C00000"/>
                </a:solidFill>
                <a:effectLst>
                  <a:outerShdw blurRad="38100" dist="38100" dir="2700000" algn="tl">
                    <a:srgbClr val="000000">
                      <a:alpha val="43137"/>
                    </a:srgbClr>
                  </a:outerShdw>
                </a:effectLst>
              </a:rPr>
              <a:t>Obrigado!</a:t>
            </a:r>
            <a:endParaRPr lang="pt-BR" sz="4000" b="1" dirty="0">
              <a:solidFill>
                <a:srgbClr val="C00000"/>
              </a:solidFill>
              <a:effectLst>
                <a:outerShdw blurRad="38100" dist="38100" dir="2700000" algn="tl">
                  <a:srgbClr val="000000">
                    <a:alpha val="43137"/>
                  </a:srgbClr>
                </a:outerShdw>
              </a:effectLst>
            </a:endParaRPr>
          </a:p>
        </p:txBody>
      </p:sp>
      <p:sp>
        <p:nvSpPr>
          <p:cNvPr id="9219" name="Espaço Reservado para Conteúdo 5"/>
          <p:cNvSpPr>
            <a:spLocks noGrp="1"/>
          </p:cNvSpPr>
          <p:nvPr>
            <p:ph idx="1"/>
          </p:nvPr>
        </p:nvSpPr>
        <p:spPr>
          <a:xfrm>
            <a:off x="285720" y="3571876"/>
            <a:ext cx="8640960" cy="2920127"/>
          </a:xfrm>
          <a:ln>
            <a:noFill/>
          </a:ln>
        </p:spPr>
        <p:txBody>
          <a:bodyPr/>
          <a:lstStyle/>
          <a:p>
            <a:pPr marL="0" indent="0" algn="ctr" eaLnBrk="1" hangingPunct="1">
              <a:lnSpc>
                <a:spcPct val="150000"/>
              </a:lnSpc>
              <a:spcBef>
                <a:spcPct val="0"/>
              </a:spcBef>
              <a:buNone/>
            </a:pPr>
            <a:r>
              <a:rPr lang="pt-BR" sz="2400" b="1" dirty="0" smtClean="0">
                <a:solidFill>
                  <a:schemeClr val="bg1"/>
                </a:solidFill>
                <a:latin typeface="Arial" pitchFamily="34" charset="0"/>
                <a:cs typeface="Arial" pitchFamily="34" charset="0"/>
              </a:rPr>
              <a:t>“Os determinantes primários das doenças são principalmente econômicos e sociais, </a:t>
            </a:r>
            <a:r>
              <a:rPr lang="pt-BR" sz="2400" b="1" dirty="0" err="1" smtClean="0">
                <a:solidFill>
                  <a:schemeClr val="bg1"/>
                </a:solidFill>
                <a:latin typeface="Arial" pitchFamily="34" charset="0"/>
                <a:cs typeface="Arial" pitchFamily="34" charset="0"/>
              </a:rPr>
              <a:t>consequentemente</a:t>
            </a:r>
            <a:r>
              <a:rPr lang="pt-BR" sz="2400" b="1" dirty="0" smtClean="0">
                <a:solidFill>
                  <a:schemeClr val="bg1"/>
                </a:solidFill>
                <a:latin typeface="Arial" pitchFamily="34" charset="0"/>
                <a:cs typeface="Arial" pitchFamily="34" charset="0"/>
              </a:rPr>
              <a:t>, seus remédios também devem ser econômicos e sociais. A medicina e a política não podem nem devem estar separadas uma da outra.”  Geoffrey Rose</a:t>
            </a:r>
          </a:p>
          <a:p>
            <a:pPr marL="0" indent="0" algn="ctr" eaLnBrk="1" hangingPunct="1">
              <a:lnSpc>
                <a:spcPct val="150000"/>
              </a:lnSpc>
              <a:spcBef>
                <a:spcPct val="0"/>
              </a:spcBef>
              <a:buFontTx/>
              <a:buNone/>
            </a:pPr>
            <a:endParaRPr lang="pt-BR" sz="2800" dirty="0">
              <a:solidFill>
                <a:schemeClr val="bg1"/>
              </a:solidFill>
              <a:latin typeface="AR ESSENCE" pitchFamily="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2.bp.blogspot.com/_jeh4FV2fi0A/TKJhUnhbevI/AAAAAAAAAwI/JlU1gN_LP7Q/s1600/pobreza+2.jpg"/>
          <p:cNvPicPr>
            <a:picLocks noChangeAspect="1" noChangeArrowheads="1"/>
          </p:cNvPicPr>
          <p:nvPr/>
        </p:nvPicPr>
        <p:blipFill>
          <a:blip r:embed="rId2" cstate="print"/>
          <a:srcRect/>
          <a:stretch>
            <a:fillRect/>
          </a:stretch>
        </p:blipFill>
        <p:spPr bwMode="auto">
          <a:xfrm>
            <a:off x="5541600" y="3929065"/>
            <a:ext cx="3602399" cy="2928935"/>
          </a:xfrm>
          <a:prstGeom prst="rect">
            <a:avLst/>
          </a:prstGeom>
          <a:noFill/>
        </p:spPr>
      </p:pic>
      <p:sp>
        <p:nvSpPr>
          <p:cNvPr id="2" name="Título 1"/>
          <p:cNvSpPr>
            <a:spLocks noGrp="1"/>
          </p:cNvSpPr>
          <p:nvPr>
            <p:ph type="title"/>
          </p:nvPr>
        </p:nvSpPr>
        <p:spPr/>
        <p:txBody>
          <a:bodyPr/>
          <a:lstStyle/>
          <a:p>
            <a:r>
              <a:rPr lang="pt-BR" dirty="0" smtClean="0"/>
              <a:t>Pressupostos da Saúde Preventiva</a:t>
            </a:r>
            <a:endParaRPr lang="pt-BR" dirty="0"/>
          </a:p>
        </p:txBody>
      </p:sp>
      <p:sp>
        <p:nvSpPr>
          <p:cNvPr id="3" name="Espaço Reservado para Texto 2"/>
          <p:cNvSpPr>
            <a:spLocks noGrp="1"/>
          </p:cNvSpPr>
          <p:nvPr>
            <p:ph type="body" idx="1"/>
          </p:nvPr>
        </p:nvSpPr>
        <p:spPr>
          <a:xfrm>
            <a:off x="285720" y="1000108"/>
            <a:ext cx="8572560" cy="4392488"/>
          </a:xfrm>
        </p:spPr>
        <p:txBody>
          <a:bodyPr/>
          <a:lstStyle/>
          <a:p>
            <a:pPr>
              <a:spcBef>
                <a:spcPts val="1200"/>
              </a:spcBef>
              <a:spcAft>
                <a:spcPts val="1200"/>
              </a:spcAft>
              <a:buFont typeface="Arial" pitchFamily="34" charset="0"/>
              <a:buChar char="•"/>
            </a:pPr>
            <a:r>
              <a:rPr lang="pt-BR" sz="2800" dirty="0" smtClean="0"/>
              <a:t> Poucas doenças são inevitáveis;</a:t>
            </a:r>
          </a:p>
          <a:p>
            <a:pPr>
              <a:spcBef>
                <a:spcPts val="1200"/>
              </a:spcBef>
              <a:spcAft>
                <a:spcPts val="1200"/>
              </a:spcAft>
              <a:buFont typeface="Arial" pitchFamily="34" charset="0"/>
              <a:buChar char="•"/>
            </a:pPr>
            <a:r>
              <a:rPr lang="pt-BR" sz="2800" dirty="0" smtClean="0"/>
              <a:t> Os problemas de saúde são diferentes nos diversos locais;</a:t>
            </a:r>
          </a:p>
          <a:p>
            <a:pPr>
              <a:spcBef>
                <a:spcPts val="1200"/>
              </a:spcBef>
              <a:spcAft>
                <a:spcPts val="1200"/>
              </a:spcAft>
              <a:buFont typeface="Arial" pitchFamily="34" charset="0"/>
              <a:buChar char="•"/>
            </a:pPr>
            <a:r>
              <a:rPr lang="pt-BR" sz="2800" dirty="0" smtClean="0"/>
              <a:t> As doenças refletem o modo como as pessoas vivem, suas condições econômicas e ambientais;</a:t>
            </a:r>
            <a:endParaRPr lang="pt-BR"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Saúde Preventiva é custo efetiva?</a:t>
            </a:r>
            <a:endParaRPr lang="pt-BR" dirty="0"/>
          </a:p>
        </p:txBody>
      </p:sp>
      <p:sp>
        <p:nvSpPr>
          <p:cNvPr id="3" name="Espaço Reservado para Texto 2"/>
          <p:cNvSpPr>
            <a:spLocks noGrp="1"/>
          </p:cNvSpPr>
          <p:nvPr>
            <p:ph type="body" idx="1"/>
          </p:nvPr>
        </p:nvSpPr>
        <p:spPr>
          <a:xfrm>
            <a:off x="214282" y="1357298"/>
            <a:ext cx="8640960" cy="4392488"/>
          </a:xfrm>
        </p:spPr>
        <p:txBody>
          <a:bodyPr/>
          <a:lstStyle/>
          <a:p>
            <a:pPr>
              <a:spcBef>
                <a:spcPts val="1800"/>
              </a:spcBef>
              <a:spcAft>
                <a:spcPts val="1800"/>
              </a:spcAft>
              <a:buFont typeface="Arial" pitchFamily="34" charset="0"/>
              <a:buChar char="•"/>
            </a:pPr>
            <a:r>
              <a:rPr lang="pt-BR" sz="2800" dirty="0" smtClean="0"/>
              <a:t> Prevenir é mais barato para a sociedade. Será?</a:t>
            </a:r>
          </a:p>
          <a:p>
            <a:pPr>
              <a:spcBef>
                <a:spcPts val="1800"/>
              </a:spcBef>
              <a:spcAft>
                <a:spcPts val="1800"/>
              </a:spcAft>
              <a:buFont typeface="Arial" pitchFamily="34" charset="0"/>
              <a:buChar char="•"/>
            </a:pPr>
            <a:r>
              <a:rPr lang="pt-BR" sz="2800" dirty="0" smtClean="0"/>
              <a:t> Na maioria das vezes, os custos com a saúde do indivíduo são postergados com a prevenção e não evitados;</a:t>
            </a:r>
          </a:p>
          <a:p>
            <a:pPr>
              <a:spcBef>
                <a:spcPts val="1800"/>
              </a:spcBef>
              <a:spcAft>
                <a:spcPts val="1800"/>
              </a:spcAft>
              <a:buFont typeface="Arial" pitchFamily="34" charset="0"/>
              <a:buChar char="•"/>
            </a:pPr>
            <a:r>
              <a:rPr lang="pt-BR" sz="2800" dirty="0" smtClean="0"/>
              <a:t> Os ganhos econômicos são reais quando levam ao fechamento de um serviço de tratamento ou ao aumento da idade produtiva;</a:t>
            </a:r>
            <a:endParaRPr lang="pt-BR"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Objetivo da Saúde Preventiva</a:t>
            </a:r>
            <a:endParaRPr lang="pt-BR" dirty="0"/>
          </a:p>
        </p:txBody>
      </p:sp>
      <p:sp>
        <p:nvSpPr>
          <p:cNvPr id="3" name="Espaço Reservado para Texto 2"/>
          <p:cNvSpPr>
            <a:spLocks noGrp="1"/>
          </p:cNvSpPr>
          <p:nvPr>
            <p:ph type="body" idx="1"/>
          </p:nvPr>
        </p:nvSpPr>
        <p:spPr>
          <a:xfrm>
            <a:off x="857224" y="1000108"/>
            <a:ext cx="7786742" cy="1785950"/>
          </a:xfrm>
        </p:spPr>
        <p:txBody>
          <a:bodyPr/>
          <a:lstStyle/>
          <a:p>
            <a:pPr>
              <a:spcBef>
                <a:spcPts val="1800"/>
              </a:spcBef>
              <a:spcAft>
                <a:spcPts val="1800"/>
              </a:spcAft>
              <a:buFont typeface="Arial" pitchFamily="34" charset="0"/>
              <a:buChar char="•"/>
            </a:pPr>
            <a:r>
              <a:rPr lang="pt-BR" sz="3200" dirty="0" smtClean="0">
                <a:latin typeface="Arial" pitchFamily="34" charset="0"/>
                <a:cs typeface="Arial" pitchFamily="34" charset="0"/>
              </a:rPr>
              <a:t> Tornar as pessoas felizes e saudáveis: Esta deve ser a meta da humanidade e seus serviços de saúde.</a:t>
            </a:r>
          </a:p>
        </p:txBody>
      </p:sp>
      <p:pic>
        <p:nvPicPr>
          <p:cNvPr id="30722" name="Picture 2" descr="http://3.bp.blogspot.com/_obS0fEZAONc/TSHknXXybHI/AAAAAAAAIMk/R58pANlOW8M/s1600/criancas-felicidade-grama.jpg"/>
          <p:cNvPicPr>
            <a:picLocks noChangeAspect="1" noChangeArrowheads="1"/>
          </p:cNvPicPr>
          <p:nvPr/>
        </p:nvPicPr>
        <p:blipFill>
          <a:blip r:embed="rId2" cstate="print"/>
          <a:srcRect/>
          <a:stretch>
            <a:fillRect/>
          </a:stretch>
        </p:blipFill>
        <p:spPr bwMode="auto">
          <a:xfrm>
            <a:off x="2428860" y="2786058"/>
            <a:ext cx="4505380" cy="407194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5214942" y="2354116"/>
            <a:ext cx="3889152" cy="4531267"/>
          </a:xfrm>
          <a:prstGeom prst="rect">
            <a:avLst/>
          </a:prstGeom>
          <a:noFill/>
          <a:ln w="9525">
            <a:noFill/>
            <a:miter lim="800000"/>
            <a:headEnd/>
            <a:tailEnd/>
          </a:ln>
        </p:spPr>
      </p:pic>
      <p:sp>
        <p:nvSpPr>
          <p:cNvPr id="2" name="Título 1"/>
          <p:cNvSpPr>
            <a:spLocks noGrp="1"/>
          </p:cNvSpPr>
          <p:nvPr>
            <p:ph type="title"/>
          </p:nvPr>
        </p:nvSpPr>
        <p:spPr/>
        <p:txBody>
          <a:bodyPr/>
          <a:lstStyle/>
          <a:p>
            <a:r>
              <a:rPr lang="pt-BR" dirty="0" smtClean="0"/>
              <a:t>Precisamos entender...</a:t>
            </a:r>
            <a:endParaRPr lang="pt-BR" dirty="0"/>
          </a:p>
        </p:txBody>
      </p:sp>
      <p:sp>
        <p:nvSpPr>
          <p:cNvPr id="3" name="Espaço Reservado para Texto 2"/>
          <p:cNvSpPr>
            <a:spLocks noGrp="1"/>
          </p:cNvSpPr>
          <p:nvPr>
            <p:ph type="body" idx="1"/>
          </p:nvPr>
        </p:nvSpPr>
        <p:spPr>
          <a:xfrm>
            <a:off x="285720" y="2643182"/>
            <a:ext cx="4607372" cy="2093932"/>
          </a:xfrm>
        </p:spPr>
        <p:txBody>
          <a:bodyPr/>
          <a:lstStyle/>
          <a:p>
            <a:pPr>
              <a:spcBef>
                <a:spcPts val="1800"/>
              </a:spcBef>
              <a:spcAft>
                <a:spcPts val="1200"/>
              </a:spcAft>
              <a:buFont typeface="Arial" pitchFamily="34" charset="0"/>
              <a:buChar char="•"/>
            </a:pPr>
            <a:r>
              <a:rPr lang="pt-BR" sz="2800" dirty="0" smtClean="0">
                <a:latin typeface="Arial" pitchFamily="34" charset="0"/>
                <a:cs typeface="Arial" pitchFamily="34" charset="0"/>
              </a:rPr>
              <a:t> A medida preventiva que traz grandes benefícios à comunidade oferece pouco para cada indivíduo participante: </a:t>
            </a:r>
            <a:r>
              <a:rPr lang="pt-BR" sz="2800" i="1" dirty="0" smtClean="0">
                <a:latin typeface="Arial" pitchFamily="34" charset="0"/>
                <a:cs typeface="Arial" pitchFamily="34" charset="0"/>
              </a:rPr>
              <a:t>Paradoxo da Prevenção;</a:t>
            </a:r>
          </a:p>
        </p:txBody>
      </p:sp>
      <p:sp>
        <p:nvSpPr>
          <p:cNvPr id="5" name="CaixaDeTexto 4"/>
          <p:cNvSpPr txBox="1"/>
          <p:nvPr/>
        </p:nvSpPr>
        <p:spPr>
          <a:xfrm>
            <a:off x="285720" y="1214422"/>
            <a:ext cx="8429684" cy="1231106"/>
          </a:xfrm>
          <a:prstGeom prst="rect">
            <a:avLst/>
          </a:prstGeom>
          <a:noFill/>
        </p:spPr>
        <p:txBody>
          <a:bodyPr wrap="square" rtlCol="0">
            <a:spAutoFit/>
          </a:bodyPr>
          <a:lstStyle/>
          <a:p>
            <a:pPr marL="342900" indent="-342900">
              <a:buClr>
                <a:schemeClr val="accent2"/>
              </a:buClr>
              <a:buFont typeface="Arial" pitchFamily="34" charset="0"/>
              <a:buChar char="•"/>
            </a:pPr>
            <a:r>
              <a:rPr lang="pt-BR" sz="2800" dirty="0" smtClean="0">
                <a:latin typeface="Arial" pitchFamily="34" charset="0"/>
                <a:cs typeface="Arial" pitchFamily="34" charset="0"/>
              </a:rPr>
              <a:t> A doença ou enfermidade é causada por um processo contínuo e cumulativo de causas;</a:t>
            </a:r>
          </a:p>
          <a:p>
            <a:endParaRPr lang="pt-B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 que deve ser prevenido?</a:t>
            </a:r>
            <a:endParaRPr lang="pt-BR" dirty="0"/>
          </a:p>
        </p:txBody>
      </p:sp>
      <p:sp>
        <p:nvSpPr>
          <p:cNvPr id="3" name="Espaço Reservado para Texto 2"/>
          <p:cNvSpPr>
            <a:spLocks noGrp="1"/>
          </p:cNvSpPr>
          <p:nvPr>
            <p:ph type="body" idx="1"/>
          </p:nvPr>
        </p:nvSpPr>
        <p:spPr>
          <a:xfrm>
            <a:off x="179512" y="1285860"/>
            <a:ext cx="4680520" cy="4663420"/>
          </a:xfrm>
        </p:spPr>
        <p:txBody>
          <a:bodyPr/>
          <a:lstStyle/>
          <a:p>
            <a:pPr>
              <a:spcBef>
                <a:spcPts val="1800"/>
              </a:spcBef>
              <a:spcAft>
                <a:spcPts val="1200"/>
              </a:spcAft>
              <a:buFont typeface="Arial" pitchFamily="34" charset="0"/>
              <a:buChar char="•"/>
            </a:pPr>
            <a:r>
              <a:rPr lang="pt-BR" sz="2800" dirty="0" smtClean="0">
                <a:latin typeface="Arial" pitchFamily="34" charset="0"/>
                <a:cs typeface="Arial" pitchFamily="34" charset="0"/>
              </a:rPr>
              <a:t> Devemos intervir individualmente em situações de alto risco para a pessoa;</a:t>
            </a:r>
          </a:p>
          <a:p>
            <a:pPr>
              <a:spcBef>
                <a:spcPts val="1800"/>
              </a:spcBef>
              <a:spcAft>
                <a:spcPts val="1200"/>
              </a:spcAft>
              <a:buFont typeface="Arial" pitchFamily="34" charset="0"/>
              <a:buChar char="•"/>
            </a:pPr>
            <a:r>
              <a:rPr lang="pt-BR" sz="2800" dirty="0" smtClean="0">
                <a:latin typeface="Arial" pitchFamily="34" charset="0"/>
                <a:cs typeface="Arial" pitchFamily="34" charset="0"/>
              </a:rPr>
              <a:t> Devemos intervir na população sempre que o risco estiver amplamente difundido.</a:t>
            </a:r>
            <a:endParaRPr lang="pt-BR" sz="2800"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4788024" y="1772816"/>
            <a:ext cx="4320480"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910" y="214290"/>
            <a:ext cx="7772400" cy="720080"/>
          </a:xfrm>
        </p:spPr>
        <p:txBody>
          <a:bodyPr/>
          <a:lstStyle/>
          <a:p>
            <a:r>
              <a:rPr lang="pt-BR" dirty="0" smtClean="0"/>
              <a:t>A relação do risco com a exposição</a:t>
            </a:r>
            <a:endParaRPr lang="pt-BR" dirty="0"/>
          </a:p>
        </p:txBody>
      </p:sp>
      <p:pic>
        <p:nvPicPr>
          <p:cNvPr id="33796" name="Picture 4"/>
          <p:cNvPicPr>
            <a:picLocks noChangeAspect="1" noChangeArrowheads="1"/>
          </p:cNvPicPr>
          <p:nvPr/>
        </p:nvPicPr>
        <p:blipFill>
          <a:blip r:embed="rId2" cstate="print"/>
          <a:srcRect/>
          <a:stretch>
            <a:fillRect/>
          </a:stretch>
        </p:blipFill>
        <p:spPr bwMode="auto">
          <a:xfrm>
            <a:off x="857224" y="1076655"/>
            <a:ext cx="7758385" cy="57813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1472" y="0"/>
            <a:ext cx="7772400" cy="720080"/>
          </a:xfrm>
        </p:spPr>
        <p:txBody>
          <a:bodyPr/>
          <a:lstStyle/>
          <a:p>
            <a:r>
              <a:rPr lang="pt-BR" dirty="0" smtClean="0"/>
              <a:t>A relação do risco com a exposição</a:t>
            </a:r>
            <a:endParaRPr lang="pt-BR" dirty="0"/>
          </a:p>
        </p:txBody>
      </p:sp>
      <p:pic>
        <p:nvPicPr>
          <p:cNvPr id="33797" name="Picture 5"/>
          <p:cNvPicPr>
            <a:picLocks noChangeAspect="1" noChangeArrowheads="1"/>
          </p:cNvPicPr>
          <p:nvPr/>
        </p:nvPicPr>
        <p:blipFill>
          <a:blip r:embed="rId2" cstate="print"/>
          <a:srcRect/>
          <a:stretch>
            <a:fillRect/>
          </a:stretch>
        </p:blipFill>
        <p:spPr bwMode="auto">
          <a:xfrm>
            <a:off x="1214414" y="905869"/>
            <a:ext cx="7112390" cy="59521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so">
  <a:themeElements>
    <a:clrScheme name="Concurso">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so">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so">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3254</TotalTime>
  <Words>894</Words>
  <Application>Microsoft Office PowerPoint</Application>
  <PresentationFormat>Apresentação na tela (4:3)</PresentationFormat>
  <Paragraphs>76</Paragraphs>
  <Slides>24</Slides>
  <Notes>2</Notes>
  <HiddenSlides>0</HiddenSlides>
  <MMClips>0</MMClips>
  <ScaleCrop>false</ScaleCrop>
  <HeadingPairs>
    <vt:vector size="4" baseType="variant">
      <vt:variant>
        <vt:lpstr>Tema</vt:lpstr>
      </vt:variant>
      <vt:variant>
        <vt:i4>2</vt:i4>
      </vt:variant>
      <vt:variant>
        <vt:lpstr>Títulos de slides</vt:lpstr>
      </vt:variant>
      <vt:variant>
        <vt:i4>24</vt:i4>
      </vt:variant>
    </vt:vector>
  </HeadingPairs>
  <TitlesOfParts>
    <vt:vector size="26" baseType="lpstr">
      <vt:lpstr>Concurso</vt:lpstr>
      <vt:lpstr>Tema do Office</vt:lpstr>
      <vt:lpstr>Estratégias da Saúde Preventiva</vt:lpstr>
      <vt:lpstr>Referencial teórico...</vt:lpstr>
      <vt:lpstr>Pressupostos da Saúde Preventiva</vt:lpstr>
      <vt:lpstr>Saúde Preventiva é custo efetiva?</vt:lpstr>
      <vt:lpstr>Objetivo da Saúde Preventiva</vt:lpstr>
      <vt:lpstr>Precisamos entender...</vt:lpstr>
      <vt:lpstr>O que deve ser prevenido?</vt:lpstr>
      <vt:lpstr>A relação do risco com a exposição</vt:lpstr>
      <vt:lpstr>A relação do risco com a exposição</vt:lpstr>
      <vt:lpstr>As limitações das pesquisas</vt:lpstr>
      <vt:lpstr>As limitações das pesquisas</vt:lpstr>
      <vt:lpstr>Prevenção para os indivíduos</vt:lpstr>
      <vt:lpstr>Fatores de risco a serem rastreados</vt:lpstr>
      <vt:lpstr>Diretrizes para o rastreamento</vt:lpstr>
      <vt:lpstr>Pontos Fortes da Estratégia de prevenção apenas a indivíduos de Alto Risco</vt:lpstr>
      <vt:lpstr>Pontos Fracos da Estratégia de prevenção apenas a indivíduos de Alto Risco</vt:lpstr>
      <vt:lpstr>A estratégia populacional</vt:lpstr>
      <vt:lpstr>A estratégia populacional</vt:lpstr>
      <vt:lpstr>A estratégia populacional</vt:lpstr>
      <vt:lpstr>As Forças da Estratégia Populacional</vt:lpstr>
      <vt:lpstr>Limitações e Problemas</vt:lpstr>
      <vt:lpstr>Responsabilidade pela saúde</vt:lpstr>
      <vt:lpstr>Tabela Resumo das Estratégias</vt:lpstr>
      <vt:lpstr>Obrigado!</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Victor</dc:creator>
  <cp:lastModifiedBy>jornalismo</cp:lastModifiedBy>
  <cp:revision>168</cp:revision>
  <dcterms:created xsi:type="dcterms:W3CDTF">2011-09-19T17:26:23Z</dcterms:created>
  <dcterms:modified xsi:type="dcterms:W3CDTF">2012-11-19T18:01:55Z</dcterms:modified>
</cp:coreProperties>
</file>