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1" roundtripDataSignature="AMtx7mges1NoKcP47qgMka714PI//v7M1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610067F-2538-4AEE-A010-E6A738942ED5}">
  <a:tblStyle styleId="{E610067F-2538-4AEE-A010-E6A738942ED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61" Type="http://customschemas.google.com/relationships/presentationmetadata" Target="meta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5" name="Google Shape;16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dfb5ee478c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3" name="Google Shape;173;g1dfb5ee478c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dfd5579771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1" name="Google Shape;181;g1dfd5579771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dfd557977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90" name="Google Shape;190;g1dfd557977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dfd5579771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0" name="Google Shape;200;g1dfd5579771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dfd5579771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8" name="Google Shape;208;g1dfd5579771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ddae17e572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6" name="Google Shape;216;g1ddae17e572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ddae17e572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27" name="Google Shape;227;g1ddae17e572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1dfd5579771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42" name="Google Shape;242;g1dfd5579771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1dfe69a7416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51" name="Google Shape;251;g1dfe69a7416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dfd5579771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60" name="Google Shape;260;g1dfd5579771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dfd5579771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71" name="Google Shape;271;g1dfd5579771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1dfe69a7416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79" name="Google Shape;279;g1dfe69a7416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4" name="Google Shape;29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dfd5579771_1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1dfd5579771_1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1dfe6a97e53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10" name="Google Shape;310;g1dfe6a97e53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1dfe6a97e53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19" name="Google Shape;319;g1dfe6a97e5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1dfd5579771_1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25" name="Google Shape;325;g1dfd5579771_1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dfd5579771_1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33" name="Google Shape;333;g1dfd5579771_1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1dfe6a97e53_1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48" name="Google Shape;348;g1dfe6a97e53_1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1dfd5579771_1_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54" name="Google Shape;354;g1dfd5579771_1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1dfd5579771_1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70" name="Google Shape;370;g1dfd5579771_1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1dfd5579771_1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0" name="Google Shape;380;g1dfd5579771_1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1dfd5579771_1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9" name="Google Shape;399;g1dfd5579771_1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1dfd5579771_1_2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17" name="Google Shape;417;g1dfd5579771_1_2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1dfd5579771_1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31" name="Google Shape;431;g1dfd5579771_1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1dfd5579771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42" name="Google Shape;442;g1dfd5579771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1dfd5579771_1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49" name="Google Shape;449;g1dfd5579771_1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1dfd5579771_1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67" name="Google Shape;467;g1dfd5579771_1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1dfd5579771_1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76" name="Google Shape;476;g1dfd5579771_1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dfb5ee478c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2" name="Google Shape;102;g1dfb5ee478c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1dfe6a97e53_1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7" name="Google Shape;487;g1dfe6a97e53_1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1dfe6a97e53_1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94" name="Google Shape;494;g1dfe6a97e53_1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1dfe6a97e53_1_1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01" name="Google Shape;501;g1dfe6a97e53_1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1dfe6a97e53_1_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10" name="Google Shape;510;g1dfe6a97e53_1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g1dfd5579771_1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17" name="Google Shape;517;g1dfd5579771_1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1dfe6a97e53_1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5" name="Google Shape;525;g1dfe6a97e53_1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1dfe6a97e53_1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33" name="Google Shape;533;g1dfe6a97e53_1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1dfe6a97e53_1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40" name="Google Shape;540;g1dfe6a97e53_1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1dfe6a97e53_1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48" name="Google Shape;548;g1dfe6a97e53_1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1dfe6a97e53_1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58" name="Google Shape;558;g1dfe6a97e53_1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dfb5ee478c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0" name="Google Shape;110;g1dfb5ee478c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1dfe6a97e53_1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6" name="Google Shape;566;g1dfe6a97e53_1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g1dfd5579771_1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74" name="Google Shape;574;g1dfd5579771_1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g1dfe6a97e53_1_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82" name="Google Shape;582;g1dfe6a97e53_1_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1dfe6a97e53_1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89" name="Google Shape;589;g1dfe6a97e53_1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96" name="Google Shape;59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>
                <a:solidFill>
                  <a:schemeClr val="dk1"/>
                </a:solidFill>
              </a:rPr>
              <a:t>Diabetes mellitus → diabetes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>
                <a:solidFill>
                  <a:schemeClr val="dk1"/>
                </a:solidFill>
              </a:rPr>
              <a:t>HAS → HA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19" name="Google Shape;11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dfb5ee478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7" name="Google Shape;127;g1dfb5ee478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dfb5ee478c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2" name="Google Shape;142;g1dfb5ee478c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dfb5ee478c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6" name="Google Shape;156;g1dfb5ee478c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4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3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3"/>
          <p:cNvSpPr txBox="1">
            <a:spLocks noGrp="1"/>
          </p:cNvSpPr>
          <p:nvPr>
            <p:ph type="body" idx="1"/>
          </p:nvPr>
        </p:nvSpPr>
        <p:spPr>
          <a:xfrm rot="5400000">
            <a:off x="3920335" y="-1256507"/>
            <a:ext cx="4351339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3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3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3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is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4"/>
          <p:cNvSpPr txBox="1">
            <a:spLocks noGrp="1"/>
          </p:cNvSpPr>
          <p:nvPr>
            <p:ph type="title"/>
          </p:nvPr>
        </p:nvSpPr>
        <p:spPr>
          <a:xfrm rot="5400000">
            <a:off x="7133433" y="1956599"/>
            <a:ext cx="5811839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4"/>
          <p:cNvSpPr txBox="1">
            <a:spLocks noGrp="1"/>
          </p:cNvSpPr>
          <p:nvPr>
            <p:ph type="body" idx="1"/>
          </p:nvPr>
        </p:nvSpPr>
        <p:spPr>
          <a:xfrm rot="5400000">
            <a:off x="1799435" y="-596106"/>
            <a:ext cx="5811839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4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4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4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6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6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6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>
            <a:spLocks noGrp="1"/>
          </p:cNvSpPr>
          <p:nvPr>
            <p:ph type="title"/>
          </p:nvPr>
        </p:nvSpPr>
        <p:spPr>
          <a:xfrm>
            <a:off x="831851" y="1709744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7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body" idx="2"/>
          </p:nvPr>
        </p:nvSpPr>
        <p:spPr>
          <a:xfrm>
            <a:off x="6172200" y="1825624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8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8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9"/>
          <p:cNvSpPr txBox="1"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body" idx="3"/>
          </p:nvPr>
        </p:nvSpPr>
        <p:spPr>
          <a:xfrm>
            <a:off x="6172209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body" idx="4"/>
          </p:nvPr>
        </p:nvSpPr>
        <p:spPr>
          <a:xfrm>
            <a:off x="6172209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9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0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0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1"/>
          <p:cNvSpPr txBox="1">
            <a:spLocks noGrp="1"/>
          </p:cNvSpPr>
          <p:nvPr>
            <p:ph type="body" idx="1"/>
          </p:nvPr>
        </p:nvSpPr>
        <p:spPr>
          <a:xfrm>
            <a:off x="5183188" y="987428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body" idx="2"/>
          </p:nvPr>
        </p:nvSpPr>
        <p:spPr>
          <a:xfrm>
            <a:off x="839788" y="2057402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1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1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2"/>
          <p:cNvSpPr>
            <a:spLocks noGrp="1"/>
          </p:cNvSpPr>
          <p:nvPr>
            <p:ph type="pic" idx="2"/>
          </p:nvPr>
        </p:nvSpPr>
        <p:spPr>
          <a:xfrm>
            <a:off x="5183188" y="987428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2"/>
          <p:cNvSpPr txBox="1">
            <a:spLocks noGrp="1"/>
          </p:cNvSpPr>
          <p:nvPr>
            <p:ph type="body" idx="1"/>
          </p:nvPr>
        </p:nvSpPr>
        <p:spPr>
          <a:xfrm>
            <a:off x="839788" y="2057402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2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2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3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3"/>
          <p:cNvSpPr txBox="1">
            <a:spLocks noGrp="1"/>
          </p:cNvSpPr>
          <p:nvPr>
            <p:ph type="dt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3"/>
          <p:cNvSpPr txBox="1">
            <a:spLocks noGrp="1"/>
          </p:cNvSpPr>
          <p:nvPr>
            <p:ph type="ft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3"/>
          <p:cNvSpPr txBox="1">
            <a:spLocks noGrp="1"/>
          </p:cNvSpPr>
          <p:nvPr>
            <p:ph type="sldNum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hyperlink" Target="https://diabetes.org.br/calculadoras/findrisc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6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hyperlink" Target="https://cursos.campusvirtual.fiocruz.br/course/view.php?id=972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6.png"/><Relationship Id="rId7" Type="http://schemas.openxmlformats.org/officeDocument/2006/relationships/hyperlink" Target="https://aps.saude.gov.br/biblioteca/visualizar/MjA5Nw==" TargetMode="External"/><Relationship Id="rId12" Type="http://schemas.openxmlformats.org/officeDocument/2006/relationships/hyperlink" Target="https://aps.saude.gov.br/biblioteca/visualizar/MjE2MA==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11" Type="http://schemas.openxmlformats.org/officeDocument/2006/relationships/hyperlink" Target="https://bvsms.saude.gov.br/bvs/publicacoes/fasciculo1_protocolos_alimentar_adultas_obesidade.pdf" TargetMode="External"/><Relationship Id="rId5" Type="http://schemas.openxmlformats.org/officeDocument/2006/relationships/image" Target="../media/image26.png"/><Relationship Id="rId10" Type="http://schemas.openxmlformats.org/officeDocument/2006/relationships/hyperlink" Target="https://aps.saude.gov.br/biblioteca/index/MQ==/Mg==" TargetMode="External"/><Relationship Id="rId4" Type="http://schemas.openxmlformats.org/officeDocument/2006/relationships/hyperlink" Target="http://189.28.128.100/dab/docs/portaldab/publicacoes/instrutivo_abordagem_coletiva.pdf" TargetMode="External"/><Relationship Id="rId9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egestorab.saude.gov.br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goole.com.br/" TargetMode="External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gestorab.saude.gov.br/" TargetMode="External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saude.sc.gov.br/index.php/informacoes-gerais-documentos/atencao-basica/linha-de-cuidado-ab-aps/linha-de-cuidado-saude-da-pessoa-idosa/15181-linha-de-cuidado-a-pessoas-com-diabetes-mellitus/file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gestorab.saude.gov.br/" TargetMode="External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sisab.saude.gov.br/index.xhtml" TargetMode="External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sisab.saude.gov.br/paginas/acessoRestrito/relatorio/federal/indicadores/indicadorPainel.xhtml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189.28.128.100/dab/docs/portaldab/documentos/nota_tecnica_12.pdf" TargetMode="External"/><Relationship Id="rId4" Type="http://schemas.openxmlformats.org/officeDocument/2006/relationships/image" Target="../media/image5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200.19.223.105/cgi-bin/tabnet?sim/def/sim96.def" TargetMode="External"/><Relationship Id="rId4" Type="http://schemas.openxmlformats.org/officeDocument/2006/relationships/image" Target="../media/image6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app.powerbi.com/view?r=eyJrIjoiMzVjYmZmZDQtYWJhYi00MTI4LTg4NTctOTJhMGMyYzVkYjgwIiwidCI6IjhkNjNlOThhLWM0MzktNDM5Yy1iYjAyLTEwOGM5ZWZiZTBjMyJ9&amp;utm_source=Monitoramento+da+APS+SC&amp;utm_medium=Diretoria+de+Aten%C3%A7%C3%A3o+Prim%C3%A1ria+SES+SC&amp;utm_campaign=maps" TargetMode="External"/><Relationship Id="rId4" Type="http://schemas.openxmlformats.org/officeDocument/2006/relationships/image" Target="../media/image6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6.png"/><Relationship Id="rId4" Type="http://schemas.openxmlformats.org/officeDocument/2006/relationships/hyperlink" Target="https://app.powerbi.com/view?r=eyJrIjoiMzVjYmZmZDQtYWJhYi00MTI4LTg4NTctOTJhMGMyYzVkYjgwIiwidCI6IjhkNjNlOThhLWM0MzktNDM5Yy1iYjAyLTEwOGM5ZWZiZTBjMyJ9&amp;utm_source=Monitoramento+da+APS+SC&amp;utm_medium=Diretoria+de+Aten%C3%A7%C3%A3o+Prim%C3%A1ria+SES+SC&amp;utm_campaign=maps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forumdcnts.org/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5044398" y="4467300"/>
            <a:ext cx="2244300" cy="3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apresentam</a:t>
            </a:r>
            <a:endParaRPr sz="2800" b="1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5" name="Google Shape;85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42095" y="2205039"/>
            <a:ext cx="2922587" cy="1509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82629" y="2438515"/>
            <a:ext cx="3712498" cy="1042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7"/>
          <p:cNvSpPr txBox="1"/>
          <p:nvPr/>
        </p:nvSpPr>
        <p:spPr>
          <a:xfrm>
            <a:off x="2392760" y="880841"/>
            <a:ext cx="7427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Diabetes e complicações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7"/>
          <p:cNvSpPr txBox="1"/>
          <p:nvPr/>
        </p:nvSpPr>
        <p:spPr>
          <a:xfrm>
            <a:off x="6161899" y="2086975"/>
            <a:ext cx="5636811" cy="18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Causas mortalidade prematura: </a:t>
            </a:r>
            <a:endParaRPr sz="2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1ª Hipertensão arterial - Estratificação da DCV - APS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2ª Tabagismo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3ª Glicemia elevada (Diabetes) </a:t>
            </a:r>
            <a:endParaRPr sz="2200" b="1" i="0" u="none" strike="noStrike" cap="none" dirty="0">
              <a:solidFill>
                <a:schemeClr val="lt1"/>
              </a:solidFill>
              <a:highlight>
                <a:srgbClr val="3C78D8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9" name="Google Shape;169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3541" y="2086964"/>
            <a:ext cx="5350375" cy="3752275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7"/>
          <p:cNvSpPr/>
          <p:nvPr/>
        </p:nvSpPr>
        <p:spPr>
          <a:xfrm>
            <a:off x="6745109" y="4459251"/>
            <a:ext cx="4470390" cy="1837188"/>
          </a:xfrm>
          <a:prstGeom prst="flowChartTerminator">
            <a:avLst/>
          </a:prstGeom>
          <a:solidFill>
            <a:srgbClr val="3C7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286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t-BR" sz="2200" b="1">
                <a:solidFill>
                  <a:schemeClr val="lt1"/>
                </a:solidFill>
                <a:highlight>
                  <a:srgbClr val="3C78D8"/>
                </a:highlight>
                <a:latin typeface="Calibri"/>
                <a:ea typeface="Calibri"/>
                <a:cs typeface="Calibri"/>
                <a:sym typeface="Calibri"/>
              </a:rPr>
              <a:t>Será que nós gestores e profissionais da saúde estamos cientes desses indicadores e do impacto da APS? </a:t>
            </a:r>
            <a:endParaRPr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dfb5ee478c_0_96"/>
          <p:cNvSpPr txBox="1"/>
          <p:nvPr/>
        </p:nvSpPr>
        <p:spPr>
          <a:xfrm>
            <a:off x="2179835" y="469948"/>
            <a:ext cx="7427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g1dfb5ee478c_0_96"/>
          <p:cNvSpPr txBox="1"/>
          <p:nvPr/>
        </p:nvSpPr>
        <p:spPr>
          <a:xfrm>
            <a:off x="3374925" y="543075"/>
            <a:ext cx="48894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O que priorizar no cenário atual e pós pandêmico? </a:t>
            </a:r>
            <a:endParaRPr sz="3000" b="1">
              <a:solidFill>
                <a:srgbClr val="96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g1dfb5ee478c_0_96"/>
          <p:cNvSpPr txBox="1"/>
          <p:nvPr/>
        </p:nvSpPr>
        <p:spPr>
          <a:xfrm>
            <a:off x="339213" y="1902838"/>
            <a:ext cx="7745737" cy="3901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746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Font typeface="Calibri"/>
              <a:buAutoNum type="arabicPeriod"/>
            </a:pPr>
            <a:r>
              <a:rPr lang="pt-BR" sz="2300" dirty="0">
                <a:latin typeface="Calibri"/>
                <a:ea typeface="Calibri"/>
                <a:cs typeface="Calibri"/>
                <a:sym typeface="Calibri"/>
              </a:rPr>
              <a:t>Implementação da Linha de cuidado (Regionais e municípios).</a:t>
            </a:r>
            <a:endParaRPr sz="23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746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Font typeface="Calibri"/>
              <a:buAutoNum type="arabicPeriod"/>
            </a:pPr>
            <a:r>
              <a:rPr lang="pt-BR" sz="2300" dirty="0">
                <a:latin typeface="Calibri"/>
                <a:ea typeface="Calibri"/>
                <a:cs typeface="Calibri"/>
                <a:sym typeface="Calibri"/>
              </a:rPr>
              <a:t>Ampliar e otimizar o rastreamento (Questionário FINDRISC e ações em saúde).</a:t>
            </a:r>
            <a:endParaRPr sz="23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746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Font typeface="Calibri"/>
              <a:buAutoNum type="arabicPeriod"/>
            </a:pPr>
            <a:r>
              <a:rPr lang="pt-BR" sz="2300" dirty="0">
                <a:latin typeface="Calibri"/>
                <a:ea typeface="Calibri"/>
                <a:cs typeface="Calibri"/>
                <a:sym typeface="Calibri"/>
              </a:rPr>
              <a:t>Implementar a estratificação de risco (Gestão da população com diagnóstico).</a:t>
            </a:r>
            <a:endParaRPr sz="23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746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Font typeface="Calibri"/>
              <a:buAutoNum type="arabicPeriod"/>
            </a:pPr>
            <a:r>
              <a:rPr lang="pt-BR" sz="2300" dirty="0">
                <a:latin typeface="Calibri"/>
                <a:ea typeface="Calibri"/>
                <a:cs typeface="Calibri"/>
                <a:sym typeface="Calibri"/>
              </a:rPr>
              <a:t>Ações de promoção da saúde e prevenção de agravos</a:t>
            </a:r>
            <a:endParaRPr sz="23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8" name="Google Shape;178;g1dfb5ee478c_0_9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87025" y="1651275"/>
            <a:ext cx="3487031" cy="490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dfd5579771_0_44"/>
          <p:cNvSpPr txBox="1"/>
          <p:nvPr/>
        </p:nvSpPr>
        <p:spPr>
          <a:xfrm>
            <a:off x="2179835" y="469948"/>
            <a:ext cx="7427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g1dfd5579771_0_44"/>
          <p:cNvSpPr txBox="1"/>
          <p:nvPr/>
        </p:nvSpPr>
        <p:spPr>
          <a:xfrm>
            <a:off x="4199850" y="469950"/>
            <a:ext cx="51219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19100" algn="ctr" rtl="0">
              <a:spcBef>
                <a:spcPts val="0"/>
              </a:spcBef>
              <a:spcAft>
                <a:spcPts val="0"/>
              </a:spcAft>
              <a:buClr>
                <a:srgbClr val="960000"/>
              </a:buClr>
              <a:buSzPts val="3000"/>
              <a:buFont typeface="Calibri"/>
              <a:buAutoNum type="arabicPeriod"/>
            </a:pPr>
            <a:r>
              <a:rPr lang="pt-BR" sz="3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Implementação da </a:t>
            </a:r>
            <a:endParaRPr sz="3000" b="1">
              <a:solidFill>
                <a:srgbClr val="96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Linha de Cuidado </a:t>
            </a:r>
            <a:endParaRPr sz="3000" b="1">
              <a:solidFill>
                <a:srgbClr val="96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g1dfd5579771_0_44"/>
          <p:cNvSpPr txBox="1"/>
          <p:nvPr/>
        </p:nvSpPr>
        <p:spPr>
          <a:xfrm>
            <a:off x="4302750" y="1813950"/>
            <a:ext cx="7427100" cy="3570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Font typeface="Calibri"/>
              <a:buChar char="➔"/>
            </a:pPr>
            <a:r>
              <a:rPr lang="pt-BR" sz="2200" dirty="0">
                <a:latin typeface="Calibri"/>
                <a:ea typeface="Calibri"/>
                <a:cs typeface="Calibri"/>
                <a:sym typeface="Calibri"/>
              </a:rPr>
              <a:t>Em implementação nas regionais Extremo Oeste, Oeste e Xanxerê.</a:t>
            </a:r>
            <a:endParaRPr sz="22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Font typeface="Calibri"/>
              <a:buChar char="➔"/>
            </a:pPr>
            <a:r>
              <a:rPr lang="pt-BR" sz="2200" b="1" dirty="0">
                <a:latin typeface="Calibri"/>
                <a:ea typeface="Calibri"/>
                <a:cs typeface="Calibri"/>
                <a:sym typeface="Calibri"/>
              </a:rPr>
              <a:t>Processo para a implementação: </a:t>
            </a:r>
            <a:endParaRPr sz="2200" b="1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lang="pt-BR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Realizar diagnóstico situacional das regiões de saúde (via sistema de dados);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lang="pt-BR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Deliberar em Comissão Intergestores Regional (CIR);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lang="pt-BR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Formar um Grupo Condutor Regional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lang="pt-BR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Construir um plano de ação regional; e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lang="pt-BR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Qualificar os profissional de saúde.</a:t>
            </a:r>
            <a:endParaRPr sz="22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6" name="Google Shape;186;g1dfd5579771_0_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8925" y="1327350"/>
            <a:ext cx="3487031" cy="4901925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g1dfd5579771_0_44"/>
          <p:cNvSpPr txBox="1"/>
          <p:nvPr/>
        </p:nvSpPr>
        <p:spPr>
          <a:xfrm>
            <a:off x="2250750" y="5892800"/>
            <a:ext cx="1765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b="1">
                <a:latin typeface="Calibri"/>
                <a:ea typeface="Calibri"/>
                <a:cs typeface="Calibri"/>
                <a:sym typeface="Calibri"/>
              </a:rPr>
              <a:t>Publicada em 2018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dfd5579771_0_2"/>
          <p:cNvSpPr txBox="1"/>
          <p:nvPr/>
        </p:nvSpPr>
        <p:spPr>
          <a:xfrm>
            <a:off x="2493510" y="598845"/>
            <a:ext cx="7427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2. Ampliar e otimizar o rastreamento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g1dfd5579771_0_2"/>
          <p:cNvSpPr txBox="1"/>
          <p:nvPr/>
        </p:nvSpPr>
        <p:spPr>
          <a:xfrm>
            <a:off x="7634755" y="6278419"/>
            <a:ext cx="3431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</a:t>
            </a:r>
            <a:r>
              <a:rPr lang="pt-B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Santa Catarina, 2018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g1dfd5579771_0_2"/>
          <p:cNvSpPr/>
          <p:nvPr/>
        </p:nvSpPr>
        <p:spPr>
          <a:xfrm>
            <a:off x="6813050" y="2048675"/>
            <a:ext cx="4578876" cy="1512756"/>
          </a:xfrm>
          <a:prstGeom prst="flowChartTerminator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 dirty="0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Quase 50% da população que tem diabetes ainda não sabe do diagnóstico. </a:t>
            </a:r>
            <a:endParaRPr sz="2400" b="1" dirty="0">
              <a:solidFill>
                <a:srgbClr val="96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g1dfd5579771_0_2"/>
          <p:cNvSpPr txBox="1"/>
          <p:nvPr/>
        </p:nvSpPr>
        <p:spPr>
          <a:xfrm>
            <a:off x="6120581" y="3840824"/>
            <a:ext cx="5781367" cy="2176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 b="1" dirty="0">
                <a:latin typeface="Calibri"/>
                <a:ea typeface="Calibri"/>
                <a:cs typeface="Calibri"/>
                <a:sym typeface="Calibri"/>
              </a:rPr>
              <a:t>Confirmação diagnóstica:</a:t>
            </a:r>
            <a:endParaRPr sz="2200" b="1" dirty="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194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/>
              <a:buChar char="●"/>
            </a:pPr>
            <a:r>
              <a:rPr lang="pt-BR" sz="2200" dirty="0">
                <a:latin typeface="Calibri"/>
                <a:ea typeface="Calibri"/>
                <a:cs typeface="Calibri"/>
                <a:sym typeface="Calibri"/>
              </a:rPr>
              <a:t>Exames laboratoriais:</a:t>
            </a:r>
            <a:endParaRPr sz="2200" dirty="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194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/>
              <a:buChar char="●"/>
            </a:pPr>
            <a:r>
              <a:rPr lang="pt-BR" sz="2200" dirty="0">
                <a:latin typeface="Calibri"/>
                <a:ea typeface="Calibri"/>
                <a:cs typeface="Calibri"/>
                <a:sym typeface="Calibri"/>
              </a:rPr>
              <a:t>Glicemia de jejum</a:t>
            </a:r>
            <a:endParaRPr sz="2200" dirty="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194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/>
              <a:buChar char="●"/>
            </a:pPr>
            <a:r>
              <a:rPr lang="pt-BR" sz="2200" dirty="0">
                <a:latin typeface="Calibri"/>
                <a:ea typeface="Calibri"/>
                <a:cs typeface="Calibri"/>
                <a:sym typeface="Calibri"/>
              </a:rPr>
              <a:t>Hemoglobina glicosilada</a:t>
            </a:r>
            <a:endParaRPr sz="2200" dirty="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194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/>
              <a:buChar char="●"/>
            </a:pPr>
            <a:r>
              <a:rPr lang="pt-BR" sz="2200" dirty="0">
                <a:latin typeface="Calibri"/>
                <a:ea typeface="Calibri"/>
                <a:cs typeface="Calibri"/>
                <a:sym typeface="Calibri"/>
              </a:rPr>
              <a:t>TTOG (Teste de tolerância oral à glicose)</a:t>
            </a:r>
            <a:endParaRPr sz="22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g1dfd5579771_0_2"/>
          <p:cNvSpPr/>
          <p:nvPr/>
        </p:nvSpPr>
        <p:spPr>
          <a:xfrm>
            <a:off x="6120581" y="4386525"/>
            <a:ext cx="854664" cy="65742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7" name="Google Shape;197;g1dfd5579771_0_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602" y="2173483"/>
            <a:ext cx="5290766" cy="35193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dfd5579771_0_74"/>
          <p:cNvSpPr txBox="1"/>
          <p:nvPr/>
        </p:nvSpPr>
        <p:spPr>
          <a:xfrm>
            <a:off x="7634755" y="6278419"/>
            <a:ext cx="3431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</a:t>
            </a:r>
            <a:r>
              <a:rPr lang="pt-B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Santa Catarina, 2018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g1dfd5579771_0_74"/>
          <p:cNvSpPr txBox="1"/>
          <p:nvPr/>
        </p:nvSpPr>
        <p:spPr>
          <a:xfrm>
            <a:off x="7404250" y="1847250"/>
            <a:ext cx="4472400" cy="41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➔"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Disponível na </a:t>
            </a:r>
            <a:r>
              <a:rPr lang="pt-BR" sz="2000" b="1">
                <a:latin typeface="Calibri"/>
                <a:ea typeface="Calibri"/>
                <a:cs typeface="Calibri"/>
                <a:sym typeface="Calibri"/>
              </a:rPr>
              <a:t>Linha de cuidado</a:t>
            </a: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 e no site da Sociedade Brasileira de Diabetes 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https://diabetes.org.br/calculadoras/findrisc/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➔"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 Pode ser aplicado durante a primeira avaliação na UBS ou por profissional capacitado; 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➔"/>
            </a:pPr>
            <a:r>
              <a:rPr lang="pt-BR" sz="2000">
                <a:latin typeface="Calibri"/>
                <a:ea typeface="Calibri"/>
                <a:cs typeface="Calibri"/>
                <a:sym typeface="Calibri"/>
              </a:rPr>
              <a:t>Requer avaliação da pontuação e orientações/ encaminhamentos conforme o risco  identificado.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4" name="Google Shape;204;g1dfd5579771_0_7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6950" y="1026325"/>
            <a:ext cx="7107300" cy="55599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g1dfd5579771_0_74"/>
          <p:cNvSpPr txBox="1"/>
          <p:nvPr/>
        </p:nvSpPr>
        <p:spPr>
          <a:xfrm>
            <a:off x="2861801" y="421050"/>
            <a:ext cx="6701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2. Ampliar e otimizar o rastreamento</a:t>
            </a:r>
            <a:endParaRPr sz="3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dfd5579771_0_84"/>
          <p:cNvSpPr txBox="1"/>
          <p:nvPr/>
        </p:nvSpPr>
        <p:spPr>
          <a:xfrm>
            <a:off x="8424755" y="6379269"/>
            <a:ext cx="3431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lang="pt-B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Santa Catarina, 2018; CONITEC, 2020 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g1dfd5579771_0_84"/>
          <p:cNvSpPr txBox="1"/>
          <p:nvPr/>
        </p:nvSpPr>
        <p:spPr>
          <a:xfrm>
            <a:off x="1396288" y="2201975"/>
            <a:ext cx="9113700" cy="44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>
                <a:latin typeface="Calibri"/>
                <a:ea typeface="Calibri"/>
                <a:cs typeface="Calibri"/>
                <a:sym typeface="Calibri"/>
              </a:rPr>
              <a:t>1. O rastreamento deve ser realizado em todos os indivíduos com sobrepeso (IMC ≥ 25 kg/m</a:t>
            </a:r>
            <a:r>
              <a:rPr lang="pt-BR" sz="1700" baseline="30000"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pt-BR" sz="1700">
                <a:latin typeface="Calibri"/>
                <a:ea typeface="Calibri"/>
                <a:cs typeface="Calibri"/>
                <a:sym typeface="Calibri"/>
              </a:rPr>
              <a:t>) e com fatores de risco adicionais: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Sedentarismo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Familiar em primeiro grau com DM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Mulheres com gestação prévia com feto com ≥ 4 kg ou com diagnóstico de DM gestacional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Hipertensão arterial sistêmica (≥ 140/90 mmHg ou uso de anti-hipertensivo)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Colesterol HDL ≤ 35 mg/dL e/ou triglicerídeos ≥ 250 mg/dL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Mulheres com síndrome dos ovários policísticos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Outras condições clínicas associadas à resistência insulínica (ex.: obesidade III, acantose nigricante)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História de doença cardiovascular.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>
                <a:latin typeface="Calibri"/>
                <a:ea typeface="Calibri"/>
                <a:cs typeface="Calibri"/>
                <a:sym typeface="Calibri"/>
              </a:rPr>
              <a:t>2. Na ausência dos critérios acima, o rastreamento do DM2 deve ser iniciado a partir dos 45 anos.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>
                <a:latin typeface="Calibri"/>
                <a:ea typeface="Calibri"/>
                <a:cs typeface="Calibri"/>
                <a:sym typeface="Calibri"/>
              </a:rPr>
              <a:t>3. Se os resultados forem normais, o rastreamento deve ser repetido a cada 3 anos, considerando maior frequência dependendo dos fatores de risco iniciais.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>
                <a:latin typeface="Calibri"/>
                <a:ea typeface="Calibri"/>
                <a:cs typeface="Calibri"/>
                <a:sym typeface="Calibri"/>
              </a:rPr>
              <a:t>4. Em pacientes com pré-diabete (HbA1c entre 5,7% e 6,5%, TDG ou GJA em exame prévio) os exames devem ser repetidos anualmente.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g1dfd5579771_0_84"/>
          <p:cNvSpPr/>
          <p:nvPr/>
        </p:nvSpPr>
        <p:spPr>
          <a:xfrm>
            <a:off x="859038" y="1286125"/>
            <a:ext cx="10225386" cy="915840"/>
          </a:xfrm>
          <a:prstGeom prst="flowChartTerminator">
            <a:avLst/>
          </a:prstGeom>
          <a:solidFill>
            <a:srgbClr val="6FA8D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  rastreamento em pessoas assintomáticas está indicado em todos os adultos a partir dos 45 anos ou naqueles com sobrepeso  (IMC ≥25 kg/m2) e mais um fator de risco para Diabetes tipo 2.</a:t>
            </a:r>
            <a:endParaRPr sz="17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g1dfd5579771_0_84"/>
          <p:cNvSpPr txBox="1"/>
          <p:nvPr/>
        </p:nvSpPr>
        <p:spPr>
          <a:xfrm>
            <a:off x="2861801" y="421050"/>
            <a:ext cx="6701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2. Ampliar e otimizar o rastreamento</a:t>
            </a:r>
            <a:endParaRPr sz="3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ddae17e572_0_32"/>
          <p:cNvSpPr txBox="1"/>
          <p:nvPr/>
        </p:nvSpPr>
        <p:spPr>
          <a:xfrm>
            <a:off x="2392760" y="1135424"/>
            <a:ext cx="7427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Diagnóstico 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g1ddae17e572_0_32"/>
          <p:cNvSpPr txBox="1"/>
          <p:nvPr/>
        </p:nvSpPr>
        <p:spPr>
          <a:xfrm>
            <a:off x="8285150" y="6374250"/>
            <a:ext cx="3431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lang="pt-BR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CONITEC, 2020</a:t>
            </a: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g1ddae17e572_0_32"/>
          <p:cNvSpPr txBox="1"/>
          <p:nvPr/>
        </p:nvSpPr>
        <p:spPr>
          <a:xfrm>
            <a:off x="10456250" y="2344500"/>
            <a:ext cx="252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1" name="Google Shape;221;g1ddae17e572_0_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62149" y="2150025"/>
            <a:ext cx="9619201" cy="225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g1ddae17e572_0_32"/>
          <p:cNvSpPr/>
          <p:nvPr/>
        </p:nvSpPr>
        <p:spPr>
          <a:xfrm>
            <a:off x="8908675" y="4269450"/>
            <a:ext cx="739500" cy="823500"/>
          </a:xfrm>
          <a:prstGeom prst="downArrow">
            <a:avLst>
              <a:gd name="adj1" fmla="val 50000"/>
              <a:gd name="adj2" fmla="val 50000"/>
            </a:avLst>
          </a:prstGeom>
          <a:noFill/>
          <a:ln w="38100" cap="flat" cmpd="sng">
            <a:solidFill>
              <a:srgbClr val="3D85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g1ddae17e572_0_32"/>
          <p:cNvSpPr/>
          <p:nvPr/>
        </p:nvSpPr>
        <p:spPr>
          <a:xfrm>
            <a:off x="7815475" y="5189000"/>
            <a:ext cx="2925900" cy="8403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Calibri"/>
                <a:ea typeface="Calibri"/>
                <a:cs typeface="Calibri"/>
                <a:sym typeface="Calibri"/>
              </a:rPr>
              <a:t>Adesão ao tratamento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g1ddae17e572_0_32"/>
          <p:cNvSpPr txBox="1"/>
          <p:nvPr/>
        </p:nvSpPr>
        <p:spPr>
          <a:xfrm>
            <a:off x="1032387" y="4996625"/>
            <a:ext cx="6032090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Calibri"/>
                <a:ea typeface="Calibri"/>
                <a:cs typeface="Calibri"/>
                <a:sym typeface="Calibri"/>
              </a:rPr>
              <a:t>O diagnóstico compreende três importantes grupos para respectivas recomendações de prevenção, monitoramento  ou tratamento. 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ddae17e572_0_70"/>
          <p:cNvSpPr txBox="1"/>
          <p:nvPr/>
        </p:nvSpPr>
        <p:spPr>
          <a:xfrm>
            <a:off x="2382450" y="849675"/>
            <a:ext cx="7427100" cy="6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Adesão ao tratamento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g1ddae17e572_0_70"/>
          <p:cNvSpPr txBox="1"/>
          <p:nvPr/>
        </p:nvSpPr>
        <p:spPr>
          <a:xfrm>
            <a:off x="414098" y="2278575"/>
            <a:ext cx="5015100" cy="140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g1ddae17e572_0_70"/>
          <p:cNvSpPr txBox="1"/>
          <p:nvPr/>
        </p:nvSpPr>
        <p:spPr>
          <a:xfrm>
            <a:off x="5882876" y="5151400"/>
            <a:ext cx="53697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lang="pt-BR" sz="24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T</a:t>
            </a:r>
            <a:r>
              <a:rPr lang="pt-BR" sz="2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https://cursos.campusvirtual.fiocruz.br/course/view.php?id=972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g1ddae17e572_0_70"/>
          <p:cNvSpPr txBox="1"/>
          <p:nvPr/>
        </p:nvSpPr>
        <p:spPr>
          <a:xfrm>
            <a:off x="10456250" y="2344500"/>
            <a:ext cx="252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3" name="Google Shape;233;g1ddae17e572_0_7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82875" y="2551875"/>
            <a:ext cx="5369700" cy="2416105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g1ddae17e572_0_70"/>
          <p:cNvSpPr/>
          <p:nvPr/>
        </p:nvSpPr>
        <p:spPr>
          <a:xfrm>
            <a:off x="1762675" y="2655800"/>
            <a:ext cx="2809200" cy="2017200"/>
          </a:xfrm>
          <a:prstGeom prst="ellipse">
            <a:avLst/>
          </a:prstGeom>
          <a:noFill/>
          <a:ln w="76200" cap="flat" cmpd="sng">
            <a:solidFill>
              <a:srgbClr val="3D85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5" name="Google Shape;235;g1ddae17e572_0_7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57625" y="1855813"/>
            <a:ext cx="2019300" cy="1377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g1ddae17e572_0_7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25850" y="3707412"/>
            <a:ext cx="2019300" cy="1332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g1ddae17e572_0_7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14100" y="3682875"/>
            <a:ext cx="2019300" cy="138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g1ddae17e572_0_70"/>
          <p:cNvSpPr txBox="1"/>
          <p:nvPr/>
        </p:nvSpPr>
        <p:spPr>
          <a:xfrm>
            <a:off x="6781375" y="1630725"/>
            <a:ext cx="44712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dirty="0">
                <a:latin typeface="Calibri"/>
                <a:ea typeface="Calibri"/>
                <a:cs typeface="Calibri"/>
                <a:sym typeface="Calibri"/>
              </a:rPr>
              <a:t>Indicação de curso para profissionais de saúde!!!</a:t>
            </a:r>
            <a:endParaRPr sz="2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g1ddae17e572_0_70"/>
          <p:cNvSpPr/>
          <p:nvPr/>
        </p:nvSpPr>
        <p:spPr>
          <a:xfrm>
            <a:off x="5882875" y="1815375"/>
            <a:ext cx="742500" cy="400200"/>
          </a:xfrm>
          <a:prstGeom prst="rightArrow">
            <a:avLst>
              <a:gd name="adj1" fmla="val 50000"/>
              <a:gd name="adj2" fmla="val 50000"/>
            </a:avLst>
          </a:prstGeom>
          <a:noFill/>
          <a:ln w="19050" cap="flat" cmpd="sng">
            <a:solidFill>
              <a:srgbClr val="3D85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1dfd5579771_0_52"/>
          <p:cNvSpPr txBox="1"/>
          <p:nvPr/>
        </p:nvSpPr>
        <p:spPr>
          <a:xfrm>
            <a:off x="3086100" y="511725"/>
            <a:ext cx="61467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3. Implementar a estratificação de risco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5" name="Google Shape;245;g1dfd5579771_0_52"/>
          <p:cNvPicPr preferRelativeResize="0"/>
          <p:nvPr/>
        </p:nvPicPr>
        <p:blipFill rotWithShape="1">
          <a:blip r:embed="rId4">
            <a:alphaModFix/>
          </a:blip>
          <a:srcRect r="12342" b="16219"/>
          <a:stretch/>
        </p:blipFill>
        <p:spPr>
          <a:xfrm>
            <a:off x="567000" y="1673725"/>
            <a:ext cx="8195899" cy="4295275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g1dfd5579771_0_52"/>
          <p:cNvSpPr txBox="1"/>
          <p:nvPr/>
        </p:nvSpPr>
        <p:spPr>
          <a:xfrm>
            <a:off x="8204200" y="2857500"/>
            <a:ext cx="3467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g1dfd5579771_0_52"/>
          <p:cNvSpPr txBox="1"/>
          <p:nvPr/>
        </p:nvSpPr>
        <p:spPr>
          <a:xfrm>
            <a:off x="9315300" y="4522050"/>
            <a:ext cx="1447800" cy="615600"/>
          </a:xfrm>
          <a:prstGeom prst="rect">
            <a:avLst/>
          </a:prstGeom>
          <a:solidFill>
            <a:srgbClr val="3C7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Gestão populacional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g1dfd5579771_0_52"/>
          <p:cNvSpPr/>
          <p:nvPr/>
        </p:nvSpPr>
        <p:spPr>
          <a:xfrm>
            <a:off x="9232800" y="2070850"/>
            <a:ext cx="1612800" cy="234960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rgbClr val="3C7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MACC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Organiza o fluxo de atendimento da pessoa com Condição Crônica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1dfe69a7416_0_20"/>
          <p:cNvSpPr txBox="1"/>
          <p:nvPr/>
        </p:nvSpPr>
        <p:spPr>
          <a:xfrm>
            <a:off x="3086100" y="511725"/>
            <a:ext cx="6146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3. Implementar a estratificação de risco</a:t>
            </a:r>
            <a:endParaRPr sz="27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g1dfe69a7416_0_20"/>
          <p:cNvSpPr txBox="1"/>
          <p:nvPr/>
        </p:nvSpPr>
        <p:spPr>
          <a:xfrm>
            <a:off x="8204200" y="2857500"/>
            <a:ext cx="3467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255" name="Google Shape;255;g1dfe69a7416_0_20"/>
          <p:cNvGraphicFramePr/>
          <p:nvPr/>
        </p:nvGraphicFramePr>
        <p:xfrm>
          <a:off x="323850" y="1127325"/>
          <a:ext cx="11252250" cy="4754730"/>
        </p:xfrm>
        <a:graphic>
          <a:graphicData uri="http://schemas.openxmlformats.org/drawingml/2006/table">
            <a:tbl>
              <a:tblPr>
                <a:noFill/>
                <a:tableStyleId>{E610067F-2538-4AEE-A010-E6A738942ED5}</a:tableStyleId>
              </a:tblPr>
              <a:tblGrid>
                <a:gridCol w="2250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0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0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50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50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45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NÍVEL 1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NÍVEL 2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NÍVEL 3 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NÍVEL 4 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NÍVEL 5 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33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Pessoa sem fator de risco relacionado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Pessoa com fatores de risco, sem CC diagnosticada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Pessoa com CC diagnosticada e compensada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Pessoa com CC descompensada ou alto risco para descompensar e/ou complicações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Pessoa com CC complexa, muito alto risco para internações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96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Sobrepeso, sedentarismo, má alimentação, tabagista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Uma ou mais CC compensada, sem complicações relacionadas -  pessoa com adesão ao tratamento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Uma ou mais CC descompensada, exames alterados e/ou complicações associadas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CC descompensadas Internações recentes nos últimos 12 meses </a:t>
                      </a:r>
                      <a:r>
                        <a:rPr lang="pt-BR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 alta probabilidade de internação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59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Ações de promoção da saúde e qualidade de vida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Prevenção das CC com ações voltadas a mudança de hábito, vigilância em saúde e oficinas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Ações de autocuidado apoiado somadas a atenção clínica na APS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Ações de autocuidado apoiado somadas a atenção clínica na APS</a:t>
                      </a:r>
                      <a:endParaRPr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Atenção especializada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Ações de autocuidado apoiado somadas a atenção clínica na APS +</a:t>
                      </a:r>
                      <a:endParaRPr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Atenção especializada </a:t>
                      </a: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 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Projeto Terapêutico Singular (PTS) 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98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Consulta anual </a:t>
                      </a:r>
                      <a:endParaRPr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Consulta semestral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2/ano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Consulta semestral 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2/ano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Consulta quadrimestral </a:t>
                      </a:r>
                      <a:endParaRPr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3/ano</a:t>
                      </a:r>
                      <a:endParaRPr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Consulta trimestral </a:t>
                      </a:r>
                      <a:endParaRPr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 / ano </a:t>
                      </a:r>
                      <a:endParaRPr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56" name="Google Shape;256;g1dfe69a7416_0_20"/>
          <p:cNvSpPr txBox="1"/>
          <p:nvPr/>
        </p:nvSpPr>
        <p:spPr>
          <a:xfrm>
            <a:off x="368300" y="5969000"/>
            <a:ext cx="11252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A sugestão de consulta aqui apresentada é um modelo, diverge entre os autores e serve para organização do processo de trabalho, devendo prevalecer os atributos da APS, em especial de acesso e longitudinalidade.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g1dfe69a7416_0_20"/>
          <p:cNvSpPr txBox="1"/>
          <p:nvPr/>
        </p:nvSpPr>
        <p:spPr>
          <a:xfrm>
            <a:off x="8145012" y="6424784"/>
            <a:ext cx="3431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lang="pt-B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Adaptado Santa Catarina, 2018.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/>
        </p:nvSpPr>
        <p:spPr>
          <a:xfrm>
            <a:off x="855406" y="2064676"/>
            <a:ext cx="10663084" cy="20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 b="1" dirty="0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DIABETES: Aperfeiçoamento no Registro dos Indicadores de Rastreamento e Diagnóstico</a:t>
            </a:r>
            <a:endParaRPr sz="1100" dirty="0">
              <a:solidFill>
                <a:srgbClr val="404040"/>
              </a:solidFill>
              <a:highlight>
                <a:srgbClr val="FFFFFF"/>
              </a:highlight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solidFill>
                <a:srgbClr val="404040"/>
              </a:solidFill>
            </a:endParaRPr>
          </a:p>
        </p:txBody>
      </p:sp>
      <p:sp>
        <p:nvSpPr>
          <p:cNvPr id="92" name="Google Shape;92;p2"/>
          <p:cNvSpPr txBox="1"/>
          <p:nvPr/>
        </p:nvSpPr>
        <p:spPr>
          <a:xfrm>
            <a:off x="2115159" y="4477468"/>
            <a:ext cx="8352900" cy="3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 dirty="0">
                <a:solidFill>
                  <a:srgbClr val="4B6230"/>
                </a:solidFill>
                <a:latin typeface="Calibri"/>
                <a:ea typeface="Calibri"/>
                <a:cs typeface="Calibri"/>
                <a:sym typeface="Calibri"/>
              </a:rPr>
              <a:t>Enf. Dra. Priscila </a:t>
            </a:r>
            <a:r>
              <a:rPr lang="pt-BR" sz="2400" b="1" dirty="0" err="1">
                <a:solidFill>
                  <a:srgbClr val="4B6230"/>
                </a:solidFill>
                <a:latin typeface="Calibri"/>
                <a:ea typeface="Calibri"/>
                <a:cs typeface="Calibri"/>
                <a:sym typeface="Calibri"/>
              </a:rPr>
              <a:t>Juceli</a:t>
            </a:r>
            <a:r>
              <a:rPr lang="pt-BR" sz="2400" b="1" dirty="0">
                <a:solidFill>
                  <a:srgbClr val="4B623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t-BR" sz="2400" b="1" dirty="0" err="1">
                <a:solidFill>
                  <a:srgbClr val="4B6230"/>
                </a:solidFill>
                <a:latin typeface="Calibri"/>
                <a:ea typeface="Calibri"/>
                <a:cs typeface="Calibri"/>
                <a:sym typeface="Calibri"/>
              </a:rPr>
              <a:t>Romanoski</a:t>
            </a:r>
            <a:endParaRPr sz="2400" b="1" dirty="0">
              <a:solidFill>
                <a:srgbClr val="4B62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 dirty="0" err="1">
                <a:solidFill>
                  <a:srgbClr val="4B6230"/>
                </a:solidFill>
                <a:latin typeface="Calibri"/>
                <a:ea typeface="Calibri"/>
                <a:cs typeface="Calibri"/>
                <a:sym typeface="Calibri"/>
              </a:rPr>
              <a:t>Nut</a:t>
            </a:r>
            <a:r>
              <a:rPr lang="pt-BR" sz="2400" b="1" dirty="0">
                <a:solidFill>
                  <a:srgbClr val="4B6230"/>
                </a:solidFill>
                <a:latin typeface="Calibri"/>
                <a:ea typeface="Calibri"/>
                <a:cs typeface="Calibri"/>
                <a:sym typeface="Calibri"/>
              </a:rPr>
              <a:t>. Me. </a:t>
            </a:r>
            <a:r>
              <a:rPr lang="pt-BR" sz="2400" b="1" dirty="0" err="1">
                <a:solidFill>
                  <a:srgbClr val="4B6230"/>
                </a:solidFill>
                <a:latin typeface="Calibri"/>
                <a:ea typeface="Calibri"/>
                <a:cs typeface="Calibri"/>
                <a:sym typeface="Calibri"/>
              </a:rPr>
              <a:t>Analaura</a:t>
            </a:r>
            <a:r>
              <a:rPr lang="pt-BR" sz="2400" b="1" dirty="0">
                <a:solidFill>
                  <a:srgbClr val="4B6230"/>
                </a:solidFill>
                <a:latin typeface="Calibri"/>
                <a:ea typeface="Calibri"/>
                <a:cs typeface="Calibri"/>
                <a:sym typeface="Calibri"/>
              </a:rPr>
              <a:t> Ribeiro Pereira</a:t>
            </a:r>
            <a:endParaRPr sz="2400" b="1" dirty="0">
              <a:solidFill>
                <a:srgbClr val="4B62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g1dfd5579771_0_9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84094" y="111159"/>
            <a:ext cx="6021900" cy="663570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g1dfd5579771_0_98"/>
          <p:cNvSpPr/>
          <p:nvPr/>
        </p:nvSpPr>
        <p:spPr>
          <a:xfrm>
            <a:off x="4420800" y="2659600"/>
            <a:ext cx="1563300" cy="7059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Nível 4: Gestão da condição de saúde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g1dfd5579771_0_98"/>
          <p:cNvSpPr/>
          <p:nvPr/>
        </p:nvSpPr>
        <p:spPr>
          <a:xfrm>
            <a:off x="4420800" y="4673975"/>
            <a:ext cx="1563300" cy="7059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Nível 5: Gestão de caso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g1dfd5579771_0_98"/>
          <p:cNvSpPr/>
          <p:nvPr/>
        </p:nvSpPr>
        <p:spPr>
          <a:xfrm>
            <a:off x="4420800" y="1720475"/>
            <a:ext cx="1563300" cy="7059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Nível 3: Gestão da condição de saúde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g1dfd5579771_0_98"/>
          <p:cNvSpPr/>
          <p:nvPr/>
        </p:nvSpPr>
        <p:spPr>
          <a:xfrm>
            <a:off x="4420900" y="1193800"/>
            <a:ext cx="1563300" cy="3570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Nível 2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g1dfd5579771_0_98"/>
          <p:cNvSpPr txBox="1"/>
          <p:nvPr/>
        </p:nvSpPr>
        <p:spPr>
          <a:xfrm>
            <a:off x="89000" y="2921675"/>
            <a:ext cx="3898800" cy="8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9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3. Implementar a estratificação de risco </a:t>
            </a:r>
            <a:endParaRPr sz="29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g1dfd5579771_0_98"/>
          <p:cNvSpPr/>
          <p:nvPr/>
        </p:nvSpPr>
        <p:spPr>
          <a:xfrm flipH="1">
            <a:off x="3854845" y="925725"/>
            <a:ext cx="698910" cy="5006568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rgbClr val="96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dfd5579771_0_93"/>
          <p:cNvSpPr txBox="1"/>
          <p:nvPr/>
        </p:nvSpPr>
        <p:spPr>
          <a:xfrm>
            <a:off x="1991549" y="1087325"/>
            <a:ext cx="84021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3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4. Ações de promoção da saúde e prevenção de agravos</a:t>
            </a:r>
            <a:endParaRPr sz="33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g1dfd5579771_0_93"/>
          <p:cNvSpPr txBox="1"/>
          <p:nvPr/>
        </p:nvSpPr>
        <p:spPr>
          <a:xfrm>
            <a:off x="368709" y="2102744"/>
            <a:ext cx="6769509" cy="4570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 b="1" dirty="0">
                <a:latin typeface="Calibri"/>
                <a:ea typeface="Calibri"/>
                <a:cs typeface="Calibri"/>
                <a:sym typeface="Calibri"/>
              </a:rPr>
              <a:t>Promoção da saúde </a:t>
            </a:r>
            <a:r>
              <a:rPr lang="pt-BR" sz="1900" dirty="0">
                <a:latin typeface="Calibri"/>
                <a:ea typeface="Calibri"/>
                <a:cs typeface="Calibri"/>
                <a:sym typeface="Calibri"/>
              </a:rPr>
              <a:t>→ Ações intersetoriais:  Devem acontecer no micro espaço social, como os de emprego e renda, habitação, segurança alimentar, saneamento, esporte e lazer, educação, assistência social, defesa social, meio ambiente, infraestrutura, cultura e outros.</a:t>
            </a:r>
            <a:endParaRPr sz="19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 b="1" dirty="0">
                <a:latin typeface="Calibri"/>
                <a:ea typeface="Calibri"/>
                <a:cs typeface="Calibri"/>
                <a:sym typeface="Calibri"/>
              </a:rPr>
              <a:t>Prevenção de agravos </a:t>
            </a:r>
            <a:r>
              <a:rPr lang="pt-BR" sz="1900" dirty="0">
                <a:latin typeface="Calibri"/>
                <a:ea typeface="Calibri"/>
                <a:cs typeface="Calibri"/>
                <a:sym typeface="Calibri"/>
              </a:rPr>
              <a:t>→  Comportamentos e estilos de vida são determinantes sociais importantes das condições crônicas. </a:t>
            </a:r>
            <a:endParaRPr sz="19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 dirty="0">
                <a:latin typeface="Calibri"/>
                <a:ea typeface="Calibri"/>
                <a:cs typeface="Calibri"/>
                <a:sym typeface="Calibri"/>
              </a:rPr>
              <a:t>Estudos apontam que esses fatores foram responsáveis por 40% das mortes ocorridas nos Estados Unidos. </a:t>
            </a:r>
            <a:endParaRPr sz="19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 dirty="0">
                <a:latin typeface="Calibri"/>
                <a:ea typeface="Calibri"/>
                <a:cs typeface="Calibri"/>
                <a:sym typeface="Calibri"/>
              </a:rPr>
              <a:t>Considerados as principais causas de morte por câncer em países de baixa e média rendas: o tabagismo por 18% das mortes; o baixo consumo de frutas, legumes e verduras por 6% das mortes; e o consumo excessivo de álcool por 5% das mortes</a:t>
            </a:r>
            <a:endParaRPr sz="19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5" name="Google Shape;275;g1dfd5579771_0_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24058" y="2272071"/>
            <a:ext cx="4114800" cy="335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g1dfd5579771_0_93"/>
          <p:cNvSpPr txBox="1"/>
          <p:nvPr/>
        </p:nvSpPr>
        <p:spPr>
          <a:xfrm>
            <a:off x="8145012" y="6424784"/>
            <a:ext cx="3431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lang="pt-B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MENDES, 2012.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dfe69a7416_0_37"/>
          <p:cNvSpPr txBox="1"/>
          <p:nvPr/>
        </p:nvSpPr>
        <p:spPr>
          <a:xfrm>
            <a:off x="8145012" y="6424784"/>
            <a:ext cx="3431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lang="pt-B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MENDES, 2012.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g1dfe69a7416_0_37"/>
          <p:cNvSpPr txBox="1"/>
          <p:nvPr/>
        </p:nvSpPr>
        <p:spPr>
          <a:xfrm>
            <a:off x="2677350" y="528525"/>
            <a:ext cx="6644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3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4. Ações de promoção da saúde e prevenção de agravos</a:t>
            </a:r>
            <a:endParaRPr sz="33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g1dfe69a7416_0_37"/>
          <p:cNvSpPr txBox="1"/>
          <p:nvPr/>
        </p:nvSpPr>
        <p:spPr>
          <a:xfrm>
            <a:off x="8107875" y="5168800"/>
            <a:ext cx="3000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u="sng">
                <a:solidFill>
                  <a:schemeClr val="hlink"/>
                </a:solidFill>
                <a:hlinkClick r:id="rId4"/>
              </a:rPr>
              <a:t>http://189.28.128.100/dab/docs/portaldab/publicacoes/instrutivo_abordagem_coletiva.pdf</a:t>
            </a:r>
            <a:endParaRPr/>
          </a:p>
        </p:txBody>
      </p:sp>
      <p:pic>
        <p:nvPicPr>
          <p:cNvPr id="284" name="Google Shape;284;g1dfe69a7416_0_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45000" y="1695600"/>
            <a:ext cx="2201732" cy="332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g1dfe69a7416_0_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400" y="1695525"/>
            <a:ext cx="2457450" cy="3295650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g1dfe69a7416_0_37"/>
          <p:cNvSpPr txBox="1"/>
          <p:nvPr/>
        </p:nvSpPr>
        <p:spPr>
          <a:xfrm>
            <a:off x="228600" y="5156200"/>
            <a:ext cx="2298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https://aps.saude.gov.br/biblioteca/visualizar/MjA5Nw==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7" name="Google Shape;287;g1dfe69a7416_0_3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762250" y="1695525"/>
            <a:ext cx="2483914" cy="329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g1dfe69a7416_0_3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398583" y="1695525"/>
            <a:ext cx="2438400" cy="3320716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g1dfe69a7416_0_37"/>
          <p:cNvSpPr txBox="1"/>
          <p:nvPr/>
        </p:nvSpPr>
        <p:spPr>
          <a:xfrm>
            <a:off x="4089500" y="6242400"/>
            <a:ext cx="4546500" cy="615600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lt1"/>
                </a:solidFill>
              </a:rPr>
              <a:t>Site geral com materiais diversos</a:t>
            </a: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u="sng">
                <a:solidFill>
                  <a:schemeClr val="lt1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https://aps.saude.gov.br/biblioteca/index/MQ==/Mg==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90" name="Google Shape;290;g1dfe69a7416_0_37"/>
          <p:cNvSpPr txBox="1"/>
          <p:nvPr/>
        </p:nvSpPr>
        <p:spPr>
          <a:xfrm>
            <a:off x="5398575" y="5154763"/>
            <a:ext cx="27093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1"/>
              </a:rPr>
              <a:t>https://bvsms.saude.gov.br/bvs/publicacoes/fasciculo1_protocolos_alimentar_adultas_obesidade.pdf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g1dfe69a7416_0_37"/>
          <p:cNvSpPr txBox="1"/>
          <p:nvPr/>
        </p:nvSpPr>
        <p:spPr>
          <a:xfrm>
            <a:off x="2819400" y="5219700"/>
            <a:ext cx="2438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2"/>
              </a:rPr>
              <a:t>https://aps.saude.gov.br/biblioteca/visualizar/MjE2MA==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0"/>
          <p:cNvSpPr txBox="1"/>
          <p:nvPr/>
        </p:nvSpPr>
        <p:spPr>
          <a:xfrm>
            <a:off x="2308700" y="1232249"/>
            <a:ext cx="7427100" cy="11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Gestão da pessoa com diabetes no contexto da APS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10"/>
          <p:cNvSpPr/>
          <p:nvPr/>
        </p:nvSpPr>
        <p:spPr>
          <a:xfrm>
            <a:off x="5156600" y="2813575"/>
            <a:ext cx="1731300" cy="1596600"/>
          </a:xfrm>
          <a:prstGeom prst="downArrow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10"/>
          <p:cNvSpPr txBox="1"/>
          <p:nvPr/>
        </p:nvSpPr>
        <p:spPr>
          <a:xfrm>
            <a:off x="2480150" y="4558301"/>
            <a:ext cx="7427100" cy="7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Registros e Indicadores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1dfd5579771_1_135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Sistemas de Informação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g1dfd5579771_1_135"/>
          <p:cNvSpPr txBox="1"/>
          <p:nvPr/>
        </p:nvSpPr>
        <p:spPr>
          <a:xfrm>
            <a:off x="3123277" y="3626376"/>
            <a:ext cx="8749173" cy="323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</a:t>
            </a:r>
            <a:r>
              <a:rPr lang="pt-BR" sz="1800" dirty="0">
                <a:solidFill>
                  <a:schemeClr val="dk1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e-Gestor AB</a:t>
            </a:r>
            <a:r>
              <a:rPr lang="pt-B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é uma plataforma que dá acesso aos vários sistemas de informação da Atenção Primária à Saúde(APS).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Gerenciamento de dados da APS pelos gestores e profissionais da saúde, permite o acesso a informações que podem auxiliar na organização e planejamento dos serviços de saúde.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Relatórios Públicos e Acesso Restrito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238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Char char="-"/>
            </a:pPr>
            <a:r>
              <a:rPr lang="pt-B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Financiamento: Credenciamento de Equipes, pagamento/suspensão de pagamento das Equipes que atuam na APS;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238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Char char="-"/>
            </a:pPr>
            <a:r>
              <a:rPr lang="pt-B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Histórico de Cobertura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238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Char char="-"/>
            </a:pPr>
            <a:r>
              <a:rPr lang="pt-B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Bolsa Família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g1dfd5579771_1_135"/>
          <p:cNvSpPr txBox="1"/>
          <p:nvPr/>
        </p:nvSpPr>
        <p:spPr>
          <a:xfrm>
            <a:off x="2495700" y="1814546"/>
            <a:ext cx="9696300" cy="1569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dirty="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O e-SUS Atenção Primária (e-SUS APS) é uma </a:t>
            </a:r>
            <a:r>
              <a:rPr lang="pt-BR" sz="1800" i="1" dirty="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estratégia</a:t>
            </a:r>
            <a:r>
              <a:rPr lang="pt-BR" sz="1800" dirty="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para reestruturar as informações da Atenção Primária em nível nacional. </a:t>
            </a:r>
            <a:endParaRPr sz="1800" dirty="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dirty="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Proposta de reestruturação dos Sistemas de Informação em Saúde do Ministério da Saúde, entendendo que a qualificação da gestão da informação é fundamental para ampliar a qualidade no atendimento à população.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6" name="Google Shape;306;g1dfd5579771_1_135"/>
          <p:cNvPicPr preferRelativeResize="0"/>
          <p:nvPr/>
        </p:nvPicPr>
        <p:blipFill rotWithShape="1">
          <a:blip r:embed="rId4">
            <a:alphaModFix/>
          </a:blip>
          <a:srcRect l="18907" t="36944" r="64452" b="51666"/>
          <a:stretch/>
        </p:blipFill>
        <p:spPr>
          <a:xfrm>
            <a:off x="314325" y="2012475"/>
            <a:ext cx="2028826" cy="781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g1dfd5579771_1_135"/>
          <p:cNvPicPr preferRelativeResize="0"/>
          <p:nvPr/>
        </p:nvPicPr>
        <p:blipFill rotWithShape="1">
          <a:blip r:embed="rId5">
            <a:alphaModFix/>
          </a:blip>
          <a:srcRect l="3281" t="11111" r="72891" b="81388"/>
          <a:stretch/>
        </p:blipFill>
        <p:spPr>
          <a:xfrm>
            <a:off x="133350" y="4552950"/>
            <a:ext cx="2847974" cy="504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1dfe6a97e53_1_7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Sistemas de Informação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3" name="Google Shape;313;g1dfe6a97e53_1_7"/>
          <p:cNvPicPr preferRelativeResize="0"/>
          <p:nvPr/>
        </p:nvPicPr>
        <p:blipFill rotWithShape="1">
          <a:blip r:embed="rId4">
            <a:alphaModFix/>
          </a:blip>
          <a:srcRect l="29052" t="43228" r="31431" b="35349"/>
          <a:stretch/>
        </p:blipFill>
        <p:spPr>
          <a:xfrm>
            <a:off x="2762250" y="4314825"/>
            <a:ext cx="7405950" cy="22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g1dfe6a97e53_1_7"/>
          <p:cNvPicPr preferRelativeResize="0"/>
          <p:nvPr/>
        </p:nvPicPr>
        <p:blipFill rotWithShape="1">
          <a:blip r:embed="rId4">
            <a:alphaModFix/>
          </a:blip>
          <a:srcRect l="39573" t="43228" r="31431" b="35349"/>
          <a:stretch/>
        </p:blipFill>
        <p:spPr>
          <a:xfrm>
            <a:off x="3543300" y="1781175"/>
            <a:ext cx="5434276" cy="2257425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g1dfe6a97e53_1_7"/>
          <p:cNvSpPr txBox="1"/>
          <p:nvPr/>
        </p:nvSpPr>
        <p:spPr>
          <a:xfrm>
            <a:off x="2143125" y="2609850"/>
            <a:ext cx="1219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28600" marR="0" lvl="0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e-SUS</a:t>
            </a:r>
            <a:endParaRPr sz="1400" b="1" i="0" u="none" strike="noStrike" cap="none">
              <a:solidFill>
                <a:srgbClr val="FF0000"/>
              </a:solidFill>
            </a:endParaRPr>
          </a:p>
        </p:txBody>
      </p:sp>
      <p:sp>
        <p:nvSpPr>
          <p:cNvPr id="316" name="Google Shape;316;g1dfe6a97e53_1_7"/>
          <p:cNvSpPr txBox="1"/>
          <p:nvPr/>
        </p:nvSpPr>
        <p:spPr>
          <a:xfrm>
            <a:off x="571500" y="5243450"/>
            <a:ext cx="1971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28600" marR="0" lvl="0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Sistema Próprio</a:t>
            </a:r>
            <a:endParaRPr sz="2000" b="1" i="0" u="none" strike="noStrike" cap="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dfe6a97e53_0_15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Sistemas de Informação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2" name="Google Shape;322;g1dfe6a97e53_0_15"/>
          <p:cNvPicPr preferRelativeResize="0"/>
          <p:nvPr/>
        </p:nvPicPr>
        <p:blipFill rotWithShape="1">
          <a:blip r:embed="rId4">
            <a:alphaModFix/>
          </a:blip>
          <a:srcRect t="9714" r="1136" b="8379"/>
          <a:stretch/>
        </p:blipFill>
        <p:spPr>
          <a:xfrm>
            <a:off x="981075" y="1609725"/>
            <a:ext cx="10668926" cy="497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1dfd5579771_1_122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e-Gestor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8" name="Google Shape;328;g1dfd5579771_1_122"/>
          <p:cNvPicPr preferRelativeResize="0"/>
          <p:nvPr/>
        </p:nvPicPr>
        <p:blipFill rotWithShape="1">
          <a:blip r:embed="rId4">
            <a:alphaModFix/>
          </a:blip>
          <a:srcRect t="8490" r="50000" b="20987"/>
          <a:stretch/>
        </p:blipFill>
        <p:spPr>
          <a:xfrm>
            <a:off x="3253775" y="1675725"/>
            <a:ext cx="5951851" cy="472210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g1dfd5579771_1_122"/>
          <p:cNvSpPr/>
          <p:nvPr/>
        </p:nvSpPr>
        <p:spPr>
          <a:xfrm>
            <a:off x="5423825" y="2899500"/>
            <a:ext cx="752100" cy="2283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g1dfd5579771_1_122"/>
          <p:cNvSpPr txBox="1"/>
          <p:nvPr/>
        </p:nvSpPr>
        <p:spPr>
          <a:xfrm>
            <a:off x="10309200" y="6519300"/>
            <a:ext cx="1882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https://www.goole.com.br/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1dfd5579771_1_63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e-Gestor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g1dfd5579771_1_63"/>
          <p:cNvSpPr/>
          <p:nvPr/>
        </p:nvSpPr>
        <p:spPr>
          <a:xfrm>
            <a:off x="2476500" y="4152900"/>
            <a:ext cx="9525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g1dfd5579771_1_63"/>
          <p:cNvSpPr/>
          <p:nvPr/>
        </p:nvSpPr>
        <p:spPr>
          <a:xfrm>
            <a:off x="2305050" y="4067100"/>
            <a:ext cx="9525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g1dfd5579771_1_63"/>
          <p:cNvSpPr/>
          <p:nvPr/>
        </p:nvSpPr>
        <p:spPr>
          <a:xfrm>
            <a:off x="3429000" y="4857750"/>
            <a:ext cx="5619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339" name="Google Shape;339;g1dfd5579771_1_63"/>
          <p:cNvSpPr/>
          <p:nvPr/>
        </p:nvSpPr>
        <p:spPr>
          <a:xfrm>
            <a:off x="3429000" y="4987350"/>
            <a:ext cx="5619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340" name="Google Shape;340;g1dfd5579771_1_63"/>
          <p:cNvSpPr/>
          <p:nvPr/>
        </p:nvSpPr>
        <p:spPr>
          <a:xfrm>
            <a:off x="2257425" y="4857750"/>
            <a:ext cx="1620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341" name="Google Shape;341;g1dfd5579771_1_63"/>
          <p:cNvSpPr/>
          <p:nvPr/>
        </p:nvSpPr>
        <p:spPr>
          <a:xfrm>
            <a:off x="2257425" y="4987350"/>
            <a:ext cx="1620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342" name="Google Shape;342;g1dfd5579771_1_63"/>
          <p:cNvSpPr/>
          <p:nvPr/>
        </p:nvSpPr>
        <p:spPr>
          <a:xfrm>
            <a:off x="4029075" y="5031150"/>
            <a:ext cx="3240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343" name="Google Shape;343;g1dfd5579771_1_63"/>
          <p:cNvSpPr/>
          <p:nvPr/>
        </p:nvSpPr>
        <p:spPr>
          <a:xfrm>
            <a:off x="4029075" y="4857750"/>
            <a:ext cx="3240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pic>
        <p:nvPicPr>
          <p:cNvPr id="344" name="Google Shape;344;g1dfd5579771_1_63"/>
          <p:cNvPicPr preferRelativeResize="0"/>
          <p:nvPr/>
        </p:nvPicPr>
        <p:blipFill rotWithShape="1">
          <a:blip r:embed="rId4">
            <a:alphaModFix/>
          </a:blip>
          <a:srcRect t="5924" b="4171"/>
          <a:stretch/>
        </p:blipFill>
        <p:spPr>
          <a:xfrm>
            <a:off x="2590950" y="1809750"/>
            <a:ext cx="7534123" cy="3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g1dfd5579771_1_63"/>
          <p:cNvSpPr txBox="1"/>
          <p:nvPr/>
        </p:nvSpPr>
        <p:spPr>
          <a:xfrm>
            <a:off x="10309200" y="6519300"/>
            <a:ext cx="1882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https://egestorab.saude.gov.br/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1dfe6a97e53_1_18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Sistemas de Informação - SISAB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1" name="Google Shape;351;g1dfe6a97e53_1_18"/>
          <p:cNvPicPr preferRelativeResize="0"/>
          <p:nvPr/>
        </p:nvPicPr>
        <p:blipFill rotWithShape="1">
          <a:blip r:embed="rId4">
            <a:alphaModFix/>
          </a:blip>
          <a:srcRect t="11388" r="1136" b="6911"/>
          <a:stretch/>
        </p:blipFill>
        <p:spPr>
          <a:xfrm>
            <a:off x="2233963" y="2057400"/>
            <a:ext cx="7991477" cy="3714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/>
          <p:nvPr/>
        </p:nvSpPr>
        <p:spPr>
          <a:xfrm>
            <a:off x="663677" y="1414100"/>
            <a:ext cx="10884309" cy="21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OBJETIVO: </a:t>
            </a:r>
            <a:r>
              <a:rPr lang="pt-BR" sz="2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Aperfeiçoar o </a:t>
            </a:r>
            <a:r>
              <a:rPr lang="pt-BR" sz="26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registro dos indicadores referente ao rastreamento e diagnóstico</a:t>
            </a:r>
            <a:r>
              <a:rPr lang="pt-BR" sz="2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 pessoa com Diabetes, através de ferramentas apropriadas que garantam a estratificação e acompanhamento dessa população.  </a:t>
            </a:r>
            <a:endParaRPr sz="2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3"/>
          <p:cNvSpPr txBox="1"/>
          <p:nvPr/>
        </p:nvSpPr>
        <p:spPr>
          <a:xfrm>
            <a:off x="634181" y="3569000"/>
            <a:ext cx="5860134" cy="28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Módulo 01: </a:t>
            </a:r>
            <a:endParaRPr sz="20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pt-BR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Epidemiologia e conceitos atuais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pt-BR" sz="2000" dirty="0">
                <a:solidFill>
                  <a:schemeClr val="dk1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Linha de Cuidado à pessoas com Diabetes Mellitus</a:t>
            </a:r>
            <a:r>
              <a:rPr lang="pt-BR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pt-BR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Rastreamento e Diagnóstico 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pt-BR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Estratificação de risco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pt-BR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Ações de promoção da saúde e prevenção de agravos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3"/>
          <p:cNvSpPr txBox="1"/>
          <p:nvPr/>
        </p:nvSpPr>
        <p:spPr>
          <a:xfrm>
            <a:off x="6523811" y="3664976"/>
            <a:ext cx="5279700" cy="21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Módulo 02: </a:t>
            </a:r>
            <a:endParaRPr sz="20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pt-BR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Sistema de Informação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pt-BR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Indicador de Desempenho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pt-BR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Impacto do Registro Profissional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pt-BR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Acompanhamento da Pessoa com Diabetes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1dfd5579771_1_180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e-Gestor - Acesso Restrito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Google Shape;357;g1dfd5579771_1_180"/>
          <p:cNvSpPr/>
          <p:nvPr/>
        </p:nvSpPr>
        <p:spPr>
          <a:xfrm>
            <a:off x="2476500" y="4152900"/>
            <a:ext cx="9525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g1dfd5579771_1_180"/>
          <p:cNvSpPr/>
          <p:nvPr/>
        </p:nvSpPr>
        <p:spPr>
          <a:xfrm>
            <a:off x="2305050" y="4067100"/>
            <a:ext cx="9525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g1dfd5579771_1_180"/>
          <p:cNvSpPr/>
          <p:nvPr/>
        </p:nvSpPr>
        <p:spPr>
          <a:xfrm>
            <a:off x="3429000" y="4857750"/>
            <a:ext cx="5619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360" name="Google Shape;360;g1dfd5579771_1_180"/>
          <p:cNvSpPr/>
          <p:nvPr/>
        </p:nvSpPr>
        <p:spPr>
          <a:xfrm>
            <a:off x="3429000" y="4987350"/>
            <a:ext cx="5619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361" name="Google Shape;361;g1dfd5579771_1_180"/>
          <p:cNvSpPr/>
          <p:nvPr/>
        </p:nvSpPr>
        <p:spPr>
          <a:xfrm>
            <a:off x="2257425" y="4857750"/>
            <a:ext cx="1620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362" name="Google Shape;362;g1dfd5579771_1_180"/>
          <p:cNvSpPr/>
          <p:nvPr/>
        </p:nvSpPr>
        <p:spPr>
          <a:xfrm>
            <a:off x="2257425" y="4987350"/>
            <a:ext cx="1620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363" name="Google Shape;363;g1dfd5579771_1_180"/>
          <p:cNvSpPr/>
          <p:nvPr/>
        </p:nvSpPr>
        <p:spPr>
          <a:xfrm>
            <a:off x="4029075" y="5031150"/>
            <a:ext cx="3240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364" name="Google Shape;364;g1dfd5579771_1_180"/>
          <p:cNvSpPr/>
          <p:nvPr/>
        </p:nvSpPr>
        <p:spPr>
          <a:xfrm>
            <a:off x="4029075" y="4857750"/>
            <a:ext cx="3240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pic>
        <p:nvPicPr>
          <p:cNvPr id="365" name="Google Shape;365;g1dfd5579771_1_180"/>
          <p:cNvPicPr preferRelativeResize="0"/>
          <p:nvPr/>
        </p:nvPicPr>
        <p:blipFill rotWithShape="1">
          <a:blip r:embed="rId4">
            <a:alphaModFix/>
          </a:blip>
          <a:srcRect t="5924" b="4171"/>
          <a:stretch/>
        </p:blipFill>
        <p:spPr>
          <a:xfrm>
            <a:off x="2590950" y="1809750"/>
            <a:ext cx="7534123" cy="3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g1dfd5579771_1_180"/>
          <p:cNvSpPr/>
          <p:nvPr/>
        </p:nvSpPr>
        <p:spPr>
          <a:xfrm>
            <a:off x="10052975" y="2442300"/>
            <a:ext cx="752100" cy="2283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g1dfd5579771_1_180"/>
          <p:cNvSpPr txBox="1"/>
          <p:nvPr/>
        </p:nvSpPr>
        <p:spPr>
          <a:xfrm>
            <a:off x="10309200" y="6519300"/>
            <a:ext cx="1882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https://egestorab.saude.gov.br/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1dfd5579771_1_113"/>
          <p:cNvSpPr txBox="1"/>
          <p:nvPr/>
        </p:nvSpPr>
        <p:spPr>
          <a:xfrm>
            <a:off x="10487650" y="2006275"/>
            <a:ext cx="17043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77500" lnSpcReduction="20000"/>
          </a:bodyPr>
          <a:lstStyle/>
          <a:p>
            <a:pPr marL="228600" marR="0" lvl="0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Acesso Restrito: </a:t>
            </a:r>
            <a:endParaRPr sz="20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Gestor do Programa Municipal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g1dfd5579771_1_113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SISAB - Lista de Diabéticos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4" name="Google Shape;374;g1dfd5579771_1_113"/>
          <p:cNvPicPr preferRelativeResize="0"/>
          <p:nvPr/>
        </p:nvPicPr>
        <p:blipFill rotWithShape="1">
          <a:blip r:embed="rId4">
            <a:alphaModFix/>
          </a:blip>
          <a:srcRect t="13158" b="9621"/>
          <a:stretch/>
        </p:blipFill>
        <p:spPr>
          <a:xfrm>
            <a:off x="1428900" y="1872125"/>
            <a:ext cx="9058749" cy="3932916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g1dfd5579771_1_113"/>
          <p:cNvSpPr/>
          <p:nvPr/>
        </p:nvSpPr>
        <p:spPr>
          <a:xfrm>
            <a:off x="9393725" y="2585175"/>
            <a:ext cx="945000" cy="164100"/>
          </a:xfrm>
          <a:prstGeom prst="rect">
            <a:avLst/>
          </a:prstGeom>
          <a:solidFill>
            <a:srgbClr val="3D85C6"/>
          </a:solidFill>
          <a:ln w="9525" cap="flat" cmpd="sng">
            <a:solidFill>
              <a:srgbClr val="3D85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g1dfd5579771_1_113"/>
          <p:cNvSpPr/>
          <p:nvPr/>
        </p:nvSpPr>
        <p:spPr>
          <a:xfrm>
            <a:off x="10338725" y="3118575"/>
            <a:ext cx="752100" cy="2283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g1dfd5579771_1_113"/>
          <p:cNvSpPr txBox="1"/>
          <p:nvPr/>
        </p:nvSpPr>
        <p:spPr>
          <a:xfrm>
            <a:off x="10001250" y="6505575"/>
            <a:ext cx="2181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https://sisab.saude.gov.br/index.xhtml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1dfd5579771_1_166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SISAB - Lista de Diabéticos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3" name="Google Shape;383;g1dfd5579771_1_166"/>
          <p:cNvPicPr preferRelativeResize="0"/>
          <p:nvPr/>
        </p:nvPicPr>
        <p:blipFill rotWithShape="1">
          <a:blip r:embed="rId4">
            <a:alphaModFix/>
          </a:blip>
          <a:srcRect t="14414" r="1409" b="11817"/>
          <a:stretch/>
        </p:blipFill>
        <p:spPr>
          <a:xfrm>
            <a:off x="1749338" y="1925900"/>
            <a:ext cx="8693326" cy="3656882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g1dfd5579771_1_166"/>
          <p:cNvSpPr/>
          <p:nvPr/>
        </p:nvSpPr>
        <p:spPr>
          <a:xfrm>
            <a:off x="2476500" y="4152900"/>
            <a:ext cx="9525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g1dfd5579771_1_166"/>
          <p:cNvSpPr/>
          <p:nvPr/>
        </p:nvSpPr>
        <p:spPr>
          <a:xfrm>
            <a:off x="2305050" y="4067100"/>
            <a:ext cx="9525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Google Shape;386;g1dfd5579771_1_166"/>
          <p:cNvSpPr/>
          <p:nvPr/>
        </p:nvSpPr>
        <p:spPr>
          <a:xfrm>
            <a:off x="3429000" y="4857750"/>
            <a:ext cx="5619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387" name="Google Shape;387;g1dfd5579771_1_166"/>
          <p:cNvSpPr/>
          <p:nvPr/>
        </p:nvSpPr>
        <p:spPr>
          <a:xfrm>
            <a:off x="3429000" y="4987350"/>
            <a:ext cx="5619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388" name="Google Shape;388;g1dfd5579771_1_166"/>
          <p:cNvSpPr/>
          <p:nvPr/>
        </p:nvSpPr>
        <p:spPr>
          <a:xfrm>
            <a:off x="2257425" y="4857750"/>
            <a:ext cx="1620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389" name="Google Shape;389;g1dfd5579771_1_166"/>
          <p:cNvSpPr/>
          <p:nvPr/>
        </p:nvSpPr>
        <p:spPr>
          <a:xfrm>
            <a:off x="2257425" y="4987350"/>
            <a:ext cx="1620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390" name="Google Shape;390;g1dfd5579771_1_166"/>
          <p:cNvSpPr/>
          <p:nvPr/>
        </p:nvSpPr>
        <p:spPr>
          <a:xfrm>
            <a:off x="4029075" y="5031150"/>
            <a:ext cx="3240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391" name="Google Shape;391;g1dfd5579771_1_166"/>
          <p:cNvSpPr/>
          <p:nvPr/>
        </p:nvSpPr>
        <p:spPr>
          <a:xfrm>
            <a:off x="4029075" y="4857750"/>
            <a:ext cx="3240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392" name="Google Shape;392;g1dfd5579771_1_166"/>
          <p:cNvSpPr/>
          <p:nvPr/>
        </p:nvSpPr>
        <p:spPr>
          <a:xfrm rot="10196184">
            <a:off x="1261519" y="2070207"/>
            <a:ext cx="751969" cy="228215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g1dfd5579771_1_166"/>
          <p:cNvSpPr txBox="1"/>
          <p:nvPr/>
        </p:nvSpPr>
        <p:spPr>
          <a:xfrm>
            <a:off x="123850" y="1930075"/>
            <a:ext cx="1199700" cy="5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28600" marR="0" lvl="0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5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Nota Técnica</a:t>
            </a:r>
            <a:endParaRPr sz="15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g1dfd5579771_1_166"/>
          <p:cNvSpPr/>
          <p:nvPr/>
        </p:nvSpPr>
        <p:spPr>
          <a:xfrm>
            <a:off x="2514600" y="2047875"/>
            <a:ext cx="2466900" cy="1296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g1dfd5579771_1_166"/>
          <p:cNvSpPr/>
          <p:nvPr/>
        </p:nvSpPr>
        <p:spPr>
          <a:xfrm>
            <a:off x="5032705" y="1998530"/>
            <a:ext cx="751800" cy="2283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g1dfd5579771_1_166"/>
          <p:cNvSpPr txBox="1"/>
          <p:nvPr/>
        </p:nvSpPr>
        <p:spPr>
          <a:xfrm>
            <a:off x="5759500" y="1788225"/>
            <a:ext cx="1536600" cy="5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70000" lnSpcReduction="10000"/>
          </a:bodyPr>
          <a:lstStyle/>
          <a:p>
            <a:pPr marL="228600" marR="0" lvl="0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5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Guias de Preenchimento no e-SUS ou Prontuário Privado/Próprio</a:t>
            </a:r>
            <a:endParaRPr sz="15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1dfd5579771_1_218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SISAB - Indicadores de Desempenho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2" name="Google Shape;402;g1dfd5579771_1_218"/>
          <p:cNvSpPr/>
          <p:nvPr/>
        </p:nvSpPr>
        <p:spPr>
          <a:xfrm>
            <a:off x="2476500" y="4152900"/>
            <a:ext cx="9525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g1dfd5579771_1_218"/>
          <p:cNvSpPr/>
          <p:nvPr/>
        </p:nvSpPr>
        <p:spPr>
          <a:xfrm>
            <a:off x="2305050" y="4067100"/>
            <a:ext cx="9525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g1dfd5579771_1_218"/>
          <p:cNvSpPr/>
          <p:nvPr/>
        </p:nvSpPr>
        <p:spPr>
          <a:xfrm>
            <a:off x="3429000" y="4857750"/>
            <a:ext cx="5619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05" name="Google Shape;405;g1dfd5579771_1_218"/>
          <p:cNvSpPr/>
          <p:nvPr/>
        </p:nvSpPr>
        <p:spPr>
          <a:xfrm>
            <a:off x="3429000" y="4987350"/>
            <a:ext cx="5619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06" name="Google Shape;406;g1dfd5579771_1_218"/>
          <p:cNvSpPr/>
          <p:nvPr/>
        </p:nvSpPr>
        <p:spPr>
          <a:xfrm>
            <a:off x="2257425" y="4857750"/>
            <a:ext cx="1620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07" name="Google Shape;407;g1dfd5579771_1_218"/>
          <p:cNvSpPr/>
          <p:nvPr/>
        </p:nvSpPr>
        <p:spPr>
          <a:xfrm>
            <a:off x="2257425" y="4987350"/>
            <a:ext cx="1620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08" name="Google Shape;408;g1dfd5579771_1_218"/>
          <p:cNvSpPr/>
          <p:nvPr/>
        </p:nvSpPr>
        <p:spPr>
          <a:xfrm>
            <a:off x="4029075" y="5031150"/>
            <a:ext cx="3240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09" name="Google Shape;409;g1dfd5579771_1_218"/>
          <p:cNvSpPr/>
          <p:nvPr/>
        </p:nvSpPr>
        <p:spPr>
          <a:xfrm>
            <a:off x="4029075" y="4857750"/>
            <a:ext cx="3240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pic>
        <p:nvPicPr>
          <p:cNvPr id="410" name="Google Shape;410;g1dfd5579771_1_218"/>
          <p:cNvPicPr preferRelativeResize="0"/>
          <p:nvPr/>
        </p:nvPicPr>
        <p:blipFill rotWithShape="1">
          <a:blip r:embed="rId4">
            <a:alphaModFix/>
          </a:blip>
          <a:srcRect l="23104" t="23235" r="25450" b="15762"/>
          <a:stretch/>
        </p:blipFill>
        <p:spPr>
          <a:xfrm>
            <a:off x="309717" y="2281198"/>
            <a:ext cx="4286460" cy="3116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g1dfd5579771_1_218"/>
          <p:cNvPicPr preferRelativeResize="0"/>
          <p:nvPr/>
        </p:nvPicPr>
        <p:blipFill rotWithShape="1">
          <a:blip r:embed="rId5">
            <a:alphaModFix/>
          </a:blip>
          <a:srcRect l="33951" t="23413" r="34756" b="5764"/>
          <a:stretch/>
        </p:blipFill>
        <p:spPr>
          <a:xfrm>
            <a:off x="4832150" y="2332350"/>
            <a:ext cx="2285226" cy="290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g1dfd5579771_1_218"/>
          <p:cNvPicPr preferRelativeResize="0"/>
          <p:nvPr/>
        </p:nvPicPr>
        <p:blipFill rotWithShape="1">
          <a:blip r:embed="rId6">
            <a:alphaModFix/>
          </a:blip>
          <a:srcRect l="34533" t="22892" r="34464" b="5592"/>
          <a:stretch/>
        </p:blipFill>
        <p:spPr>
          <a:xfrm>
            <a:off x="7398725" y="2318200"/>
            <a:ext cx="2264002" cy="293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g1dfd5579771_1_218"/>
          <p:cNvPicPr preferRelativeResize="0"/>
          <p:nvPr/>
        </p:nvPicPr>
        <p:blipFill rotWithShape="1">
          <a:blip r:embed="rId7">
            <a:alphaModFix/>
          </a:blip>
          <a:srcRect l="34241" t="23236" r="34756" b="5421"/>
          <a:stretch/>
        </p:blipFill>
        <p:spPr>
          <a:xfrm>
            <a:off x="9873050" y="2321738"/>
            <a:ext cx="2264002" cy="2929025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g1dfd5579771_1_218"/>
          <p:cNvSpPr txBox="1"/>
          <p:nvPr/>
        </p:nvSpPr>
        <p:spPr>
          <a:xfrm>
            <a:off x="6438900" y="6429375"/>
            <a:ext cx="5705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https://sisab.saude.gov.br/paginas/acessoRestrito/relatorio/federal/indicadores/indicadorPainel.xhtml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1dfd5579771_1_204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SISAB - Lista de Diabéticos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0" name="Google Shape;420;g1dfd5579771_1_204"/>
          <p:cNvPicPr preferRelativeResize="0"/>
          <p:nvPr/>
        </p:nvPicPr>
        <p:blipFill rotWithShape="1">
          <a:blip r:embed="rId4">
            <a:alphaModFix/>
          </a:blip>
          <a:srcRect t="14414" r="1409" b="11817"/>
          <a:stretch/>
        </p:blipFill>
        <p:spPr>
          <a:xfrm>
            <a:off x="1749338" y="1925900"/>
            <a:ext cx="8693326" cy="3656882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g1dfd5579771_1_204"/>
          <p:cNvSpPr/>
          <p:nvPr/>
        </p:nvSpPr>
        <p:spPr>
          <a:xfrm>
            <a:off x="2476500" y="4152900"/>
            <a:ext cx="9525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g1dfd5579771_1_204"/>
          <p:cNvSpPr/>
          <p:nvPr/>
        </p:nvSpPr>
        <p:spPr>
          <a:xfrm>
            <a:off x="2305050" y="4067100"/>
            <a:ext cx="9525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3" name="Google Shape;423;g1dfd5579771_1_204"/>
          <p:cNvSpPr/>
          <p:nvPr/>
        </p:nvSpPr>
        <p:spPr>
          <a:xfrm>
            <a:off x="3429000" y="4857750"/>
            <a:ext cx="5619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24" name="Google Shape;424;g1dfd5579771_1_204"/>
          <p:cNvSpPr/>
          <p:nvPr/>
        </p:nvSpPr>
        <p:spPr>
          <a:xfrm>
            <a:off x="3429000" y="4987350"/>
            <a:ext cx="5619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25" name="Google Shape;425;g1dfd5579771_1_204"/>
          <p:cNvSpPr/>
          <p:nvPr/>
        </p:nvSpPr>
        <p:spPr>
          <a:xfrm>
            <a:off x="2257425" y="4857750"/>
            <a:ext cx="1620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26" name="Google Shape;426;g1dfd5579771_1_204"/>
          <p:cNvSpPr/>
          <p:nvPr/>
        </p:nvSpPr>
        <p:spPr>
          <a:xfrm>
            <a:off x="2257425" y="4987350"/>
            <a:ext cx="162000" cy="12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27" name="Google Shape;427;g1dfd5579771_1_204"/>
          <p:cNvSpPr/>
          <p:nvPr/>
        </p:nvSpPr>
        <p:spPr>
          <a:xfrm>
            <a:off x="4029075" y="5031150"/>
            <a:ext cx="3240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28" name="Google Shape;428;g1dfd5579771_1_204"/>
          <p:cNvSpPr/>
          <p:nvPr/>
        </p:nvSpPr>
        <p:spPr>
          <a:xfrm>
            <a:off x="4029075" y="4857750"/>
            <a:ext cx="324000" cy="85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1dfd5579771_1_72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SISAB - Lista de Diabéticos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4" name="Google Shape;434;g1dfd5579771_1_72"/>
          <p:cNvPicPr preferRelativeResize="0"/>
          <p:nvPr/>
        </p:nvPicPr>
        <p:blipFill rotWithShape="1">
          <a:blip r:embed="rId4">
            <a:alphaModFix/>
          </a:blip>
          <a:srcRect t="30866" r="1107" b="31609"/>
          <a:stretch/>
        </p:blipFill>
        <p:spPr>
          <a:xfrm>
            <a:off x="347988" y="2006275"/>
            <a:ext cx="11496024" cy="2452600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g1dfd5579771_1_72"/>
          <p:cNvSpPr txBox="1"/>
          <p:nvPr/>
        </p:nvSpPr>
        <p:spPr>
          <a:xfrm>
            <a:off x="4457700" y="3533775"/>
            <a:ext cx="2228700" cy="2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47500" lnSpcReduction="20000"/>
          </a:bodyPr>
          <a:lstStyle/>
          <a:p>
            <a:pPr marL="228600" marR="0" lvl="0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Clicar em um único Quadrimestre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g1dfd5579771_1_72"/>
          <p:cNvSpPr txBox="1"/>
          <p:nvPr/>
        </p:nvSpPr>
        <p:spPr>
          <a:xfrm>
            <a:off x="1772275" y="3533775"/>
            <a:ext cx="2151900" cy="2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228600" marR="0" lvl="0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Clicar CNES + INE</a:t>
            </a:r>
            <a:endParaRPr sz="9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g1dfd5579771_1_72"/>
          <p:cNvSpPr/>
          <p:nvPr/>
        </p:nvSpPr>
        <p:spPr>
          <a:xfrm rot="5400000">
            <a:off x="670850" y="4440125"/>
            <a:ext cx="752100" cy="2283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8" name="Google Shape;438;g1dfd5579771_1_72"/>
          <p:cNvSpPr txBox="1"/>
          <p:nvPr/>
        </p:nvSpPr>
        <p:spPr>
          <a:xfrm>
            <a:off x="1161050" y="4726625"/>
            <a:ext cx="1077300" cy="2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/>
          </a:bodyPr>
          <a:lstStyle/>
          <a:p>
            <a:pPr marL="228600" marR="0" lvl="0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Clicar em Ver em tela</a:t>
            </a:r>
            <a:endParaRPr sz="9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g1dfd5579771_1_72"/>
          <p:cNvSpPr txBox="1"/>
          <p:nvPr/>
        </p:nvSpPr>
        <p:spPr>
          <a:xfrm>
            <a:off x="2328625" y="3816275"/>
            <a:ext cx="1824300" cy="59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28600" marR="0" lvl="0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Em </a:t>
            </a:r>
            <a:r>
              <a:rPr lang="pt-BR" sz="900" i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Download</a:t>
            </a:r>
            <a:r>
              <a:rPr lang="pt-BR" sz="9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é possível baixar o arquivo em formato excel</a:t>
            </a:r>
            <a:endParaRPr sz="9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1dfd5579771_1_78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SISAB - Lista de Diabéticos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5" name="Google Shape;445;g1dfd5579771_1_78"/>
          <p:cNvPicPr preferRelativeResize="0"/>
          <p:nvPr/>
        </p:nvPicPr>
        <p:blipFill rotWithShape="1">
          <a:blip r:embed="rId4">
            <a:alphaModFix/>
          </a:blip>
          <a:srcRect t="30866" r="1107" b="31609"/>
          <a:stretch/>
        </p:blipFill>
        <p:spPr>
          <a:xfrm>
            <a:off x="1079225" y="2233150"/>
            <a:ext cx="10090075" cy="2152650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g1dfd5579771_1_78"/>
          <p:cNvSpPr/>
          <p:nvPr/>
        </p:nvSpPr>
        <p:spPr>
          <a:xfrm rot="5400000">
            <a:off x="1347125" y="4440125"/>
            <a:ext cx="752100" cy="2283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1dfd5579771_1_83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SISAB - Lista de Diabéticos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2" name="Google Shape;452;g1dfd5579771_1_83"/>
          <p:cNvPicPr preferRelativeResize="0"/>
          <p:nvPr/>
        </p:nvPicPr>
        <p:blipFill rotWithShape="1">
          <a:blip r:embed="rId4">
            <a:alphaModFix/>
          </a:blip>
          <a:srcRect t="13899" r="1903" b="12283"/>
          <a:stretch/>
        </p:blipFill>
        <p:spPr>
          <a:xfrm>
            <a:off x="167800" y="1697927"/>
            <a:ext cx="10322199" cy="4366875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Google Shape;453;g1dfd5579771_1_83"/>
          <p:cNvSpPr/>
          <p:nvPr/>
        </p:nvSpPr>
        <p:spPr>
          <a:xfrm>
            <a:off x="3521750" y="5368450"/>
            <a:ext cx="636600" cy="152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54" name="Google Shape;454;g1dfd5579771_1_83"/>
          <p:cNvSpPr/>
          <p:nvPr/>
        </p:nvSpPr>
        <p:spPr>
          <a:xfrm>
            <a:off x="3521750" y="5572575"/>
            <a:ext cx="636600" cy="152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55" name="Google Shape;455;g1dfd5579771_1_83"/>
          <p:cNvSpPr/>
          <p:nvPr/>
        </p:nvSpPr>
        <p:spPr>
          <a:xfrm>
            <a:off x="4418925" y="5572575"/>
            <a:ext cx="515100" cy="152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56" name="Google Shape;456;g1dfd5579771_1_83"/>
          <p:cNvSpPr/>
          <p:nvPr/>
        </p:nvSpPr>
        <p:spPr>
          <a:xfrm>
            <a:off x="4418925" y="5368450"/>
            <a:ext cx="515100" cy="152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57" name="Google Shape;457;g1dfd5579771_1_83"/>
          <p:cNvSpPr/>
          <p:nvPr/>
        </p:nvSpPr>
        <p:spPr>
          <a:xfrm>
            <a:off x="1682900" y="4269225"/>
            <a:ext cx="515100" cy="152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58" name="Google Shape;458;g1dfd5579771_1_83"/>
          <p:cNvSpPr/>
          <p:nvPr/>
        </p:nvSpPr>
        <p:spPr>
          <a:xfrm>
            <a:off x="1786075" y="4369925"/>
            <a:ext cx="820500" cy="152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59" name="Google Shape;459;g1dfd5579771_1_83"/>
          <p:cNvSpPr/>
          <p:nvPr/>
        </p:nvSpPr>
        <p:spPr>
          <a:xfrm>
            <a:off x="1513800" y="5368450"/>
            <a:ext cx="515100" cy="152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60" name="Google Shape;460;g1dfd5579771_1_83"/>
          <p:cNvSpPr/>
          <p:nvPr/>
        </p:nvSpPr>
        <p:spPr>
          <a:xfrm>
            <a:off x="1513800" y="5572575"/>
            <a:ext cx="515100" cy="152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61" name="Google Shape;461;g1dfd5579771_1_83"/>
          <p:cNvSpPr/>
          <p:nvPr/>
        </p:nvSpPr>
        <p:spPr>
          <a:xfrm rot="-2246757">
            <a:off x="9586311" y="5139211"/>
            <a:ext cx="751958" cy="228313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2" name="Google Shape;462;g1dfd5579771_1_83"/>
          <p:cNvSpPr txBox="1"/>
          <p:nvPr/>
        </p:nvSpPr>
        <p:spPr>
          <a:xfrm>
            <a:off x="10330250" y="4869300"/>
            <a:ext cx="1824300" cy="59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28600" marR="0" lvl="0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Clicar na LUPA para visualizar as listagens de usuários</a:t>
            </a:r>
            <a:endParaRPr sz="9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g1dfd5579771_1_83"/>
          <p:cNvSpPr txBox="1"/>
          <p:nvPr/>
        </p:nvSpPr>
        <p:spPr>
          <a:xfrm>
            <a:off x="7091750" y="5801175"/>
            <a:ext cx="1824300" cy="59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/>
          </a:bodyPr>
          <a:lstStyle/>
          <a:p>
            <a:pPr marL="228600" marR="0" lvl="0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Denominador Identificador:</a:t>
            </a:r>
            <a:r>
              <a:rPr lang="pt-BR" sz="9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9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 i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total de usuários cadastrados e vinculados</a:t>
            </a:r>
            <a:r>
              <a:rPr lang="pt-BR" sz="9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a equipe de saúde da família / de atenção primária</a:t>
            </a:r>
            <a:endParaRPr sz="9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g1dfd5579771_1_83"/>
          <p:cNvSpPr txBox="1"/>
          <p:nvPr/>
        </p:nvSpPr>
        <p:spPr>
          <a:xfrm>
            <a:off x="5153025" y="5877375"/>
            <a:ext cx="1562100" cy="59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28600" marR="0" lvl="0" indent="-22860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Numerador:</a:t>
            </a:r>
            <a:r>
              <a:rPr lang="pt-BR" sz="9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9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total de usuários cadastrados e vinculados a equipe de saúde da família / de atenção primária que </a:t>
            </a:r>
            <a:r>
              <a:rPr lang="pt-BR" sz="900" i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foram acompanhados no quadrimestre</a:t>
            </a:r>
            <a:endParaRPr sz="900" b="0" i="1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1dfd5579771_1_89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SISAB - Lista de Diabéticos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0" name="Google Shape;470;g1dfd5579771_1_89"/>
          <p:cNvPicPr preferRelativeResize="0"/>
          <p:nvPr/>
        </p:nvPicPr>
        <p:blipFill rotWithShape="1">
          <a:blip r:embed="rId4">
            <a:alphaModFix/>
          </a:blip>
          <a:srcRect t="15057" r="2219" b="14086"/>
          <a:stretch/>
        </p:blipFill>
        <p:spPr>
          <a:xfrm>
            <a:off x="1315700" y="1853875"/>
            <a:ext cx="9781199" cy="4241000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g1dfd5579771_1_89"/>
          <p:cNvSpPr/>
          <p:nvPr/>
        </p:nvSpPr>
        <p:spPr>
          <a:xfrm>
            <a:off x="2017025" y="3351425"/>
            <a:ext cx="713700" cy="1882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72" name="Google Shape;472;g1dfd5579771_1_89"/>
          <p:cNvSpPr/>
          <p:nvPr/>
        </p:nvSpPr>
        <p:spPr>
          <a:xfrm>
            <a:off x="2924525" y="3351425"/>
            <a:ext cx="778500" cy="1882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73" name="Google Shape;473;g1dfd5579771_1_89"/>
          <p:cNvSpPr/>
          <p:nvPr/>
        </p:nvSpPr>
        <p:spPr>
          <a:xfrm>
            <a:off x="2114975" y="2482500"/>
            <a:ext cx="1254300" cy="152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1dfd5579771_1_95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SISAB - Lista de Diabéticos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9" name="Google Shape;479;g1dfd5579771_1_95"/>
          <p:cNvPicPr preferRelativeResize="0"/>
          <p:nvPr/>
        </p:nvPicPr>
        <p:blipFill rotWithShape="1">
          <a:blip r:embed="rId4">
            <a:alphaModFix/>
          </a:blip>
          <a:srcRect t="28982" r="9853" b="13592"/>
          <a:stretch/>
        </p:blipFill>
        <p:spPr>
          <a:xfrm>
            <a:off x="563800" y="1828800"/>
            <a:ext cx="10695298" cy="38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80" name="Google Shape;480;g1dfd5579771_1_95"/>
          <p:cNvSpPr/>
          <p:nvPr/>
        </p:nvSpPr>
        <p:spPr>
          <a:xfrm>
            <a:off x="1292975" y="3630700"/>
            <a:ext cx="1520700" cy="2079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81" name="Google Shape;481;g1dfd5579771_1_95"/>
          <p:cNvSpPr/>
          <p:nvPr/>
        </p:nvSpPr>
        <p:spPr>
          <a:xfrm>
            <a:off x="3327975" y="3630700"/>
            <a:ext cx="1254300" cy="2079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82" name="Google Shape;482;g1dfd5579771_1_95"/>
          <p:cNvSpPr/>
          <p:nvPr/>
        </p:nvSpPr>
        <p:spPr>
          <a:xfrm>
            <a:off x="1484000" y="2575600"/>
            <a:ext cx="1254300" cy="152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sp>
        <p:nvSpPr>
          <p:cNvPr id="483" name="Google Shape;483;g1dfd5579771_1_95"/>
          <p:cNvSpPr/>
          <p:nvPr/>
        </p:nvSpPr>
        <p:spPr>
          <a:xfrm>
            <a:off x="5943600" y="3476625"/>
            <a:ext cx="914400" cy="1143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4" name="Google Shape;484;g1dfd5579771_1_95"/>
          <p:cNvSpPr/>
          <p:nvPr/>
        </p:nvSpPr>
        <p:spPr>
          <a:xfrm>
            <a:off x="6934200" y="3457575"/>
            <a:ext cx="666600" cy="1524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dfb5ee478c_0_74"/>
          <p:cNvSpPr txBox="1"/>
          <p:nvPr/>
        </p:nvSpPr>
        <p:spPr>
          <a:xfrm>
            <a:off x="2382460" y="814548"/>
            <a:ext cx="7427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DIABETES (Diabetes mellitus)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g1dfb5ee478c_0_74"/>
          <p:cNvSpPr txBox="1"/>
          <p:nvPr/>
        </p:nvSpPr>
        <p:spPr>
          <a:xfrm>
            <a:off x="2537501" y="6039938"/>
            <a:ext cx="3791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lang="pt-BR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SBD, 2023; BRASIL, 2023 </a:t>
            </a: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g1dfb5ee478c_0_74"/>
          <p:cNvSpPr txBox="1"/>
          <p:nvPr/>
        </p:nvSpPr>
        <p:spPr>
          <a:xfrm>
            <a:off x="846525" y="1716163"/>
            <a:ext cx="6070500" cy="424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508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dirty="0">
                <a:solidFill>
                  <a:srgbClr val="555555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É uma doença causada pela produção insuficiente ou má absorção de insulina, hormônio que regula a glicose no sangue e garante energia para o organismo. </a:t>
            </a:r>
            <a:endParaRPr sz="2400" dirty="0">
              <a:solidFill>
                <a:srgbClr val="555555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marR="508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555555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marR="508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dirty="0">
                <a:solidFill>
                  <a:srgbClr val="555555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O diabetes pode causar o aumento da glicemia e as altas taxas podem levar a complicações no coração, nas artérias, nos olhos, nos rins e nos nervos. Em casos mais graves, o diabetes pode levar à morte.</a:t>
            </a: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508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Diabetes tipo 2 → 90 a 95% dos casos</a:t>
            </a: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7" name="Google Shape;107;g1dfb5ee478c_0_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49760" y="1716163"/>
            <a:ext cx="4430600" cy="4323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g1dfe6a97e53_1_55"/>
          <p:cNvSpPr txBox="1"/>
          <p:nvPr/>
        </p:nvSpPr>
        <p:spPr>
          <a:xfrm>
            <a:off x="400050" y="991675"/>
            <a:ext cx="114489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PRODUÇÃO - Atendimentos Diabéticos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Google Shape;490;g1dfe6a97e53_1_55"/>
          <p:cNvSpPr/>
          <p:nvPr/>
        </p:nvSpPr>
        <p:spPr>
          <a:xfrm>
            <a:off x="1484000" y="2575600"/>
            <a:ext cx="1254300" cy="152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pic>
        <p:nvPicPr>
          <p:cNvPr id="491" name="Google Shape;491;g1dfe6a97e53_1_55"/>
          <p:cNvPicPr preferRelativeResize="0"/>
          <p:nvPr/>
        </p:nvPicPr>
        <p:blipFill rotWithShape="1">
          <a:blip r:embed="rId4">
            <a:alphaModFix/>
          </a:blip>
          <a:srcRect t="20869" r="1361" b="4061"/>
          <a:stretch/>
        </p:blipFill>
        <p:spPr>
          <a:xfrm>
            <a:off x="133350" y="1647825"/>
            <a:ext cx="11925302" cy="510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1dfe6a97e53_1_66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PRODUÇÃO - Diabéticos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7" name="Google Shape;497;g1dfe6a97e53_1_66"/>
          <p:cNvSpPr/>
          <p:nvPr/>
        </p:nvSpPr>
        <p:spPr>
          <a:xfrm>
            <a:off x="1484000" y="2575600"/>
            <a:ext cx="1254300" cy="152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pic>
        <p:nvPicPr>
          <p:cNvPr id="498" name="Google Shape;498;g1dfe6a97e53_1_66"/>
          <p:cNvPicPr preferRelativeResize="0"/>
          <p:nvPr/>
        </p:nvPicPr>
        <p:blipFill rotWithShape="1">
          <a:blip r:embed="rId4">
            <a:alphaModFix/>
          </a:blip>
          <a:srcRect t="6704" r="941" b="10417"/>
          <a:stretch/>
        </p:blipFill>
        <p:spPr>
          <a:xfrm>
            <a:off x="533400" y="1585675"/>
            <a:ext cx="11020426" cy="518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1dfe6a97e53_1_129"/>
          <p:cNvSpPr txBox="1"/>
          <p:nvPr/>
        </p:nvSpPr>
        <p:spPr>
          <a:xfrm>
            <a:off x="433300" y="991675"/>
            <a:ext cx="112626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PRODUÇÃO - Atendimento - Diabéticos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Google Shape;504;g1dfe6a97e53_1_129"/>
          <p:cNvSpPr/>
          <p:nvPr/>
        </p:nvSpPr>
        <p:spPr>
          <a:xfrm>
            <a:off x="1484000" y="2575600"/>
            <a:ext cx="1254300" cy="152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pic>
        <p:nvPicPr>
          <p:cNvPr id="505" name="Google Shape;505;g1dfe6a97e53_1_129"/>
          <p:cNvPicPr preferRelativeResize="0"/>
          <p:nvPr/>
        </p:nvPicPr>
        <p:blipFill rotWithShape="1">
          <a:blip r:embed="rId4">
            <a:alphaModFix/>
          </a:blip>
          <a:srcRect t="6568" r="842" b="11732"/>
          <a:stretch/>
        </p:blipFill>
        <p:spPr>
          <a:xfrm>
            <a:off x="433250" y="1571625"/>
            <a:ext cx="11262701" cy="5219699"/>
          </a:xfrm>
          <a:prstGeom prst="rect">
            <a:avLst/>
          </a:prstGeom>
          <a:noFill/>
          <a:ln>
            <a:noFill/>
          </a:ln>
        </p:spPr>
      </p:pic>
      <p:sp>
        <p:nvSpPr>
          <p:cNvPr id="506" name="Google Shape;506;g1dfe6a97e53_1_129"/>
          <p:cNvSpPr/>
          <p:nvPr/>
        </p:nvSpPr>
        <p:spPr>
          <a:xfrm rot="-2246757">
            <a:off x="6709761" y="3586636"/>
            <a:ext cx="751958" cy="228313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g1dfe6a97e53_1_129"/>
          <p:cNvSpPr/>
          <p:nvPr/>
        </p:nvSpPr>
        <p:spPr>
          <a:xfrm rot="-2246757">
            <a:off x="2280636" y="3586636"/>
            <a:ext cx="751958" cy="228313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dfe6a97e53_1_139"/>
          <p:cNvSpPr txBox="1"/>
          <p:nvPr/>
        </p:nvSpPr>
        <p:spPr>
          <a:xfrm>
            <a:off x="523875" y="991675"/>
            <a:ext cx="106488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PRODUÇÃO - Atendimento -  Diabéticos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3" name="Google Shape;513;g1dfe6a97e53_1_139"/>
          <p:cNvSpPr/>
          <p:nvPr/>
        </p:nvSpPr>
        <p:spPr>
          <a:xfrm>
            <a:off x="1484000" y="2575600"/>
            <a:ext cx="1254300" cy="152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pic>
        <p:nvPicPr>
          <p:cNvPr id="514" name="Google Shape;514;g1dfe6a97e53_1_139"/>
          <p:cNvPicPr preferRelativeResize="0"/>
          <p:nvPr/>
        </p:nvPicPr>
        <p:blipFill rotWithShape="1">
          <a:blip r:embed="rId4">
            <a:alphaModFix/>
          </a:blip>
          <a:srcRect t="6784" r="842" b="4184"/>
          <a:stretch/>
        </p:blipFill>
        <p:spPr>
          <a:xfrm>
            <a:off x="871400" y="1619250"/>
            <a:ext cx="9863674" cy="4981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1dfd5579771_1_26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SISAB - Lista de CIAP/CID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0" name="Google Shape;520;g1dfd5579771_1_26"/>
          <p:cNvPicPr preferRelativeResize="0"/>
          <p:nvPr/>
        </p:nvPicPr>
        <p:blipFill rotWithShape="1">
          <a:blip r:embed="rId4">
            <a:alphaModFix/>
          </a:blip>
          <a:srcRect l="37116" t="10761" r="38492" b="14661"/>
          <a:stretch/>
        </p:blipFill>
        <p:spPr>
          <a:xfrm>
            <a:off x="2508622" y="1524000"/>
            <a:ext cx="3057226" cy="5257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Google Shape;521;g1dfd5579771_1_26"/>
          <p:cNvPicPr preferRelativeResize="0"/>
          <p:nvPr/>
        </p:nvPicPr>
        <p:blipFill rotWithShape="1">
          <a:blip r:embed="rId5">
            <a:alphaModFix/>
          </a:blip>
          <a:srcRect l="37196" t="10336" r="39000" b="15086"/>
          <a:stretch/>
        </p:blipFill>
        <p:spPr>
          <a:xfrm>
            <a:off x="5758900" y="1524000"/>
            <a:ext cx="2983349" cy="5257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Google Shape;522;g1dfd5579771_1_26"/>
          <p:cNvPicPr preferRelativeResize="0"/>
          <p:nvPr/>
        </p:nvPicPr>
        <p:blipFill rotWithShape="1">
          <a:blip r:embed="rId6">
            <a:alphaModFix/>
          </a:blip>
          <a:srcRect l="37285" t="10735" r="38844" b="15382"/>
          <a:stretch/>
        </p:blipFill>
        <p:spPr>
          <a:xfrm>
            <a:off x="8859100" y="1600200"/>
            <a:ext cx="2983349" cy="5194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1dfe6a97e53_1_112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PRODUÇÃO - Diabéticos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8" name="Google Shape;528;g1dfe6a97e53_1_112"/>
          <p:cNvSpPr/>
          <p:nvPr/>
        </p:nvSpPr>
        <p:spPr>
          <a:xfrm>
            <a:off x="1484000" y="2575600"/>
            <a:ext cx="1254300" cy="152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</a:endParaRPr>
          </a:p>
        </p:txBody>
      </p:sp>
      <p:pic>
        <p:nvPicPr>
          <p:cNvPr id="529" name="Google Shape;529;g1dfe6a97e53_1_112"/>
          <p:cNvPicPr preferRelativeResize="0"/>
          <p:nvPr/>
        </p:nvPicPr>
        <p:blipFill rotWithShape="1">
          <a:blip r:embed="rId4">
            <a:alphaModFix/>
          </a:blip>
          <a:srcRect t="25775" b="9849"/>
          <a:stretch/>
        </p:blipFill>
        <p:spPr>
          <a:xfrm>
            <a:off x="0" y="1590675"/>
            <a:ext cx="12126648" cy="4391026"/>
          </a:xfrm>
          <a:prstGeom prst="rect">
            <a:avLst/>
          </a:prstGeom>
          <a:noFill/>
          <a:ln>
            <a:noFill/>
          </a:ln>
        </p:spPr>
      </p:pic>
      <p:sp>
        <p:nvSpPr>
          <p:cNvPr id="530" name="Google Shape;530;g1dfe6a97e53_1_112"/>
          <p:cNvSpPr txBox="1"/>
          <p:nvPr/>
        </p:nvSpPr>
        <p:spPr>
          <a:xfrm>
            <a:off x="6296025" y="2133600"/>
            <a:ext cx="38577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/>
          </a:bodyPr>
          <a:lstStyle/>
          <a:p>
            <a:pPr marL="228600" marR="0" lvl="0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Municípios com mais de 100 habitantes do Estado de Santa Catarina (13 municípios)</a:t>
            </a:r>
            <a:endParaRPr sz="9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1dfe6a97e53_1_120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SISAB - Atendimento - CIAP e CID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6" name="Google Shape;536;g1dfe6a97e53_1_120"/>
          <p:cNvPicPr preferRelativeResize="0"/>
          <p:nvPr/>
        </p:nvPicPr>
        <p:blipFill rotWithShape="1">
          <a:blip r:embed="rId4">
            <a:alphaModFix/>
          </a:blip>
          <a:srcRect l="2695" t="26468" r="1371" b="11105"/>
          <a:stretch/>
        </p:blipFill>
        <p:spPr>
          <a:xfrm>
            <a:off x="171450" y="1524000"/>
            <a:ext cx="11892125" cy="4352924"/>
          </a:xfrm>
          <a:prstGeom prst="rect">
            <a:avLst/>
          </a:prstGeom>
          <a:noFill/>
          <a:ln>
            <a:noFill/>
          </a:ln>
        </p:spPr>
      </p:pic>
      <p:sp>
        <p:nvSpPr>
          <p:cNvPr id="537" name="Google Shape;537;g1dfe6a97e53_1_120"/>
          <p:cNvSpPr txBox="1"/>
          <p:nvPr/>
        </p:nvSpPr>
        <p:spPr>
          <a:xfrm>
            <a:off x="6191250" y="2006275"/>
            <a:ext cx="38577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/>
          </a:bodyPr>
          <a:lstStyle/>
          <a:p>
            <a:pPr marL="228600" marR="0" lvl="0" indent="-228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Municípios com mais de 100 habitantes do Estado de Santa Catarina (13 municípios)</a:t>
            </a:r>
            <a:endParaRPr sz="9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1dfe6a97e53_1_149"/>
          <p:cNvSpPr txBox="1"/>
          <p:nvPr/>
        </p:nvSpPr>
        <p:spPr>
          <a:xfrm>
            <a:off x="1123950" y="991675"/>
            <a:ext cx="102966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Nota Técnica - Indicador de Desempenho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3" name="Google Shape;543;g1dfe6a97e53_1_149"/>
          <p:cNvSpPr txBox="1"/>
          <p:nvPr/>
        </p:nvSpPr>
        <p:spPr>
          <a:xfrm>
            <a:off x="6924600" y="6595500"/>
            <a:ext cx="526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latin typeface="Calibri"/>
                <a:ea typeface="Calibri"/>
                <a:cs typeface="Calibri"/>
                <a:sym typeface="Calibri"/>
              </a:rPr>
              <a:t>https://sisab.saude.gov.br/resource/file/nota_tecnica_indicadores_de_desempenho_230309.pdf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4" name="Google Shape;544;g1dfe6a97e53_1_149"/>
          <p:cNvPicPr preferRelativeResize="0"/>
          <p:nvPr/>
        </p:nvPicPr>
        <p:blipFill rotWithShape="1">
          <a:blip r:embed="rId4">
            <a:alphaModFix/>
          </a:blip>
          <a:srcRect l="26853" t="39588" r="6229" b="21446"/>
          <a:stretch/>
        </p:blipFill>
        <p:spPr>
          <a:xfrm>
            <a:off x="1580625" y="1798775"/>
            <a:ext cx="8885625" cy="2908825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Google Shape;545;g1dfe6a97e53_1_149"/>
          <p:cNvSpPr txBox="1"/>
          <p:nvPr/>
        </p:nvSpPr>
        <p:spPr>
          <a:xfrm>
            <a:off x="2236650" y="4707600"/>
            <a:ext cx="82296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/>
              <a:t>NOTA TÉCNICA Nº 12/2022-SAPS/MS</a:t>
            </a:r>
            <a:r>
              <a:rPr lang="pt-BR"/>
              <a:t>  </a:t>
            </a:r>
            <a:r>
              <a:rPr lang="pt-BR" sz="1000" u="sng">
                <a:solidFill>
                  <a:srgbClr val="0097A7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http://189.28.128.100/dab/docs/portaldab/documentos/nota_tecnica_12.pdf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1dfe6a97e53_1_177"/>
          <p:cNvSpPr txBox="1"/>
          <p:nvPr/>
        </p:nvSpPr>
        <p:spPr>
          <a:xfrm>
            <a:off x="1123950" y="991675"/>
            <a:ext cx="102966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Nota Técnica - Indicador de Desempenho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g1dfe6a97e53_1_177"/>
          <p:cNvSpPr txBox="1"/>
          <p:nvPr/>
        </p:nvSpPr>
        <p:spPr>
          <a:xfrm>
            <a:off x="6924600" y="6595500"/>
            <a:ext cx="526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latin typeface="Calibri"/>
                <a:ea typeface="Calibri"/>
                <a:cs typeface="Calibri"/>
                <a:sym typeface="Calibri"/>
              </a:rPr>
              <a:t>https://sisab.saude.gov.br/resource/file/nota_tecnica_indicadores_de_desempenho_230309.pdf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2" name="Google Shape;552;g1dfe6a97e53_1_1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300" y="1672900"/>
            <a:ext cx="6048375" cy="223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3" name="Google Shape;553;g1dfe6a97e53_1_17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62675" y="3087350"/>
            <a:ext cx="5486400" cy="209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4" name="Google Shape;554;g1dfe6a97e53_1_17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57250" y="5143500"/>
            <a:ext cx="6343650" cy="1352550"/>
          </a:xfrm>
          <a:prstGeom prst="rect">
            <a:avLst/>
          </a:prstGeom>
          <a:noFill/>
          <a:ln>
            <a:noFill/>
          </a:ln>
        </p:spPr>
      </p:pic>
      <p:sp>
        <p:nvSpPr>
          <p:cNvPr id="555" name="Google Shape;555;g1dfe6a97e53_1_177"/>
          <p:cNvSpPr/>
          <p:nvPr/>
        </p:nvSpPr>
        <p:spPr>
          <a:xfrm>
            <a:off x="6229350" y="4010025"/>
            <a:ext cx="5362500" cy="5862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1dfe6a97e53_1_167"/>
          <p:cNvSpPr txBox="1"/>
          <p:nvPr/>
        </p:nvSpPr>
        <p:spPr>
          <a:xfrm>
            <a:off x="1123950" y="991675"/>
            <a:ext cx="102966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Registro do Indicador de Desempenho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1" name="Google Shape;561;g1dfe6a97e53_1_167"/>
          <p:cNvPicPr preferRelativeResize="0"/>
          <p:nvPr/>
        </p:nvPicPr>
        <p:blipFill rotWithShape="1">
          <a:blip r:embed="rId4">
            <a:alphaModFix/>
          </a:blip>
          <a:srcRect l="41005" t="13699" r="25883" b="4607"/>
          <a:stretch/>
        </p:blipFill>
        <p:spPr>
          <a:xfrm>
            <a:off x="104775" y="1676400"/>
            <a:ext cx="3623602" cy="5029201"/>
          </a:xfrm>
          <a:prstGeom prst="rect">
            <a:avLst/>
          </a:prstGeom>
          <a:noFill/>
          <a:ln>
            <a:noFill/>
          </a:ln>
        </p:spPr>
      </p:pic>
      <p:sp>
        <p:nvSpPr>
          <p:cNvPr id="562" name="Google Shape;562;g1dfe6a97e53_1_167"/>
          <p:cNvSpPr txBox="1"/>
          <p:nvPr/>
        </p:nvSpPr>
        <p:spPr>
          <a:xfrm>
            <a:off x="7600800" y="6595500"/>
            <a:ext cx="4591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latin typeface="Calibri"/>
                <a:ea typeface="Calibri"/>
                <a:cs typeface="Calibri"/>
                <a:sym typeface="Calibri"/>
              </a:rPr>
              <a:t>http://189.28.128.100/dab/docs/portaldab/documentos/guia_qualificacao_pec.pdf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3" name="Google Shape;563;g1dfe6a97e53_1_167"/>
          <p:cNvPicPr preferRelativeResize="0"/>
          <p:nvPr/>
        </p:nvPicPr>
        <p:blipFill rotWithShape="1">
          <a:blip r:embed="rId5">
            <a:alphaModFix/>
          </a:blip>
          <a:srcRect l="40654" t="12023" r="26468" b="4308"/>
          <a:stretch/>
        </p:blipFill>
        <p:spPr>
          <a:xfrm>
            <a:off x="3703375" y="1562100"/>
            <a:ext cx="3666427" cy="5248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dfb5ee478c_0_83"/>
          <p:cNvSpPr txBox="1"/>
          <p:nvPr/>
        </p:nvSpPr>
        <p:spPr>
          <a:xfrm>
            <a:off x="2291910" y="671373"/>
            <a:ext cx="7427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 dirty="0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DIABETES - Classificação</a:t>
            </a:r>
            <a:endParaRPr sz="4000" b="0" i="0" u="none" strike="noStrike" cap="none" dirty="0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3" name="Google Shape;113;g1dfb5ee478c_0_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52008" y="1300150"/>
            <a:ext cx="9536400" cy="542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g1dfb5ee478c_0_8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152400"/>
            <a:ext cx="571500" cy="92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g1dfb5ee478c_0_8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40200" y="5956300"/>
            <a:ext cx="3987800" cy="76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g1dfb5ee478c_0_8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18100" y="1300150"/>
            <a:ext cx="2844800" cy="16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1dfe6a97e53_1_156"/>
          <p:cNvSpPr txBox="1"/>
          <p:nvPr/>
        </p:nvSpPr>
        <p:spPr>
          <a:xfrm>
            <a:off x="1123950" y="991675"/>
            <a:ext cx="102966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Registro do Indicador de Desempenho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9" name="Google Shape;569;g1dfe6a97e53_1_156"/>
          <p:cNvPicPr preferRelativeResize="0"/>
          <p:nvPr/>
        </p:nvPicPr>
        <p:blipFill rotWithShape="1">
          <a:blip r:embed="rId4">
            <a:alphaModFix/>
          </a:blip>
          <a:srcRect l="40886" t="13692" r="25766" b="24094"/>
          <a:stretch/>
        </p:blipFill>
        <p:spPr>
          <a:xfrm>
            <a:off x="180976" y="1600200"/>
            <a:ext cx="4937352" cy="5181600"/>
          </a:xfrm>
          <a:prstGeom prst="rect">
            <a:avLst/>
          </a:prstGeom>
          <a:noFill/>
          <a:ln>
            <a:noFill/>
          </a:ln>
        </p:spPr>
      </p:pic>
      <p:sp>
        <p:nvSpPr>
          <p:cNvPr id="570" name="Google Shape;570;g1dfe6a97e53_1_156"/>
          <p:cNvSpPr txBox="1"/>
          <p:nvPr/>
        </p:nvSpPr>
        <p:spPr>
          <a:xfrm>
            <a:off x="7600800" y="6519300"/>
            <a:ext cx="4591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latin typeface="Calibri"/>
                <a:ea typeface="Calibri"/>
                <a:cs typeface="Calibri"/>
                <a:sym typeface="Calibri"/>
              </a:rPr>
              <a:t>http://189.28.128.100/dab/docs/portaldab/documentos/guia_qualificacao_pec.pdf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1" name="Google Shape;571;g1dfe6a97e53_1_156"/>
          <p:cNvPicPr preferRelativeResize="0"/>
          <p:nvPr/>
        </p:nvPicPr>
        <p:blipFill rotWithShape="1">
          <a:blip r:embed="rId5">
            <a:alphaModFix/>
          </a:blip>
          <a:srcRect l="40770" t="12225" r="26471" b="3980"/>
          <a:stretch/>
        </p:blipFill>
        <p:spPr>
          <a:xfrm>
            <a:off x="5359525" y="1524000"/>
            <a:ext cx="3548251" cy="510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1dfd5579771_1_51"/>
          <p:cNvSpPr txBox="1"/>
          <p:nvPr/>
        </p:nvSpPr>
        <p:spPr>
          <a:xfrm>
            <a:off x="2197999" y="991675"/>
            <a:ext cx="80634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SIM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7" name="Google Shape;577;g1dfd5579771_1_51"/>
          <p:cNvPicPr preferRelativeResize="0"/>
          <p:nvPr/>
        </p:nvPicPr>
        <p:blipFill rotWithShape="1">
          <a:blip r:embed="rId4">
            <a:alphaModFix/>
          </a:blip>
          <a:srcRect l="11477" t="17696" r="11392" b="40159"/>
          <a:stretch/>
        </p:blipFill>
        <p:spPr>
          <a:xfrm>
            <a:off x="51725" y="1825375"/>
            <a:ext cx="11980498" cy="3682400"/>
          </a:xfrm>
          <a:prstGeom prst="rect">
            <a:avLst/>
          </a:prstGeom>
          <a:noFill/>
          <a:ln>
            <a:noFill/>
          </a:ln>
        </p:spPr>
      </p:pic>
      <p:sp>
        <p:nvSpPr>
          <p:cNvPr id="578" name="Google Shape;578;g1dfd5579771_1_51"/>
          <p:cNvSpPr txBox="1"/>
          <p:nvPr/>
        </p:nvSpPr>
        <p:spPr>
          <a:xfrm>
            <a:off x="9042000" y="6519300"/>
            <a:ext cx="3150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http://200.19.223.105/cgi-bin/tabnet?sim/def/sim96.def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9" name="Google Shape;579;g1dfd5579771_1_51"/>
          <p:cNvSpPr/>
          <p:nvPr/>
        </p:nvSpPr>
        <p:spPr>
          <a:xfrm>
            <a:off x="4892650" y="2772175"/>
            <a:ext cx="982800" cy="15516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g1dfe6a97e53_1_189"/>
          <p:cNvSpPr txBox="1"/>
          <p:nvPr/>
        </p:nvSpPr>
        <p:spPr>
          <a:xfrm>
            <a:off x="0" y="991675"/>
            <a:ext cx="119826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Internações por Condições Sensíveis à APS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5" name="Google Shape;585;g1dfe6a97e53_1_18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8125" y="1510975"/>
            <a:ext cx="8734424" cy="5347025"/>
          </a:xfrm>
          <a:prstGeom prst="rect">
            <a:avLst/>
          </a:prstGeom>
          <a:noFill/>
          <a:ln>
            <a:noFill/>
          </a:ln>
        </p:spPr>
      </p:pic>
      <p:sp>
        <p:nvSpPr>
          <p:cNvPr id="586" name="Google Shape;586;g1dfe6a97e53_1_189"/>
          <p:cNvSpPr txBox="1"/>
          <p:nvPr/>
        </p:nvSpPr>
        <p:spPr>
          <a:xfrm>
            <a:off x="9042000" y="6185925"/>
            <a:ext cx="31500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https://app.powerbi.com/view?r=eyJrIjoiMzVjYmZmZDQtYWJhYi00MTI4LTg4NTctOTJhMGMyYzVkYjgwIiwidCI6IjhkNjNlOThhLWM0MzktNDM5Yy1iYjAyLTEwOGM5ZWZiZTBjMyJ9&amp;utm_source=Monitoramento+da+APS+SC&amp;utm_medium=Diretoria+de+Aten%C3%A7%C3%A3o+Prim%C3%A1ria+SES+SC&amp;utm_campaign=maps</a:t>
            </a:r>
            <a:endParaRPr sz="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1dfe6a97e53_1_200"/>
          <p:cNvSpPr txBox="1"/>
          <p:nvPr/>
        </p:nvSpPr>
        <p:spPr>
          <a:xfrm>
            <a:off x="0" y="991675"/>
            <a:ext cx="11982600" cy="10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Internações por Condições Sensíveis à APS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2" name="Google Shape;592;g1dfe6a97e53_1_200"/>
          <p:cNvSpPr txBox="1"/>
          <p:nvPr/>
        </p:nvSpPr>
        <p:spPr>
          <a:xfrm>
            <a:off x="9042000" y="6185925"/>
            <a:ext cx="31500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https://app.powerbi.com/view?r=eyJrIjoiMzVjYmZmZDQtYWJhYi00MTI4LTg4NTctOTJhMGMyYzVkYjgwIiwidCI6IjhkNjNlOThhLWM0MzktNDM5Yy1iYjAyLTEwOGM5ZWZiZTBjMyJ9&amp;utm_source=Monitoramento+da+APS+SC&amp;utm_medium=Diretoria+de+Aten%C3%A7%C3%A3o+Prim%C3%A1ria+SES+SC&amp;utm_campaign=maps</a:t>
            </a:r>
            <a:endParaRPr sz="6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3" name="Google Shape;593;g1dfe6a97e53_1_20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1050" y="1615750"/>
            <a:ext cx="7808990" cy="5048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2"/>
          <p:cNvSpPr txBox="1"/>
          <p:nvPr/>
        </p:nvSpPr>
        <p:spPr>
          <a:xfrm>
            <a:off x="2565755" y="2717138"/>
            <a:ext cx="7427168" cy="1014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000" b="1" i="0" u="none" strike="noStrike" cap="none">
                <a:solidFill>
                  <a:srgbClr val="960000"/>
                </a:solidFill>
                <a:latin typeface="Calibri"/>
                <a:ea typeface="Calibri"/>
                <a:cs typeface="Calibri"/>
                <a:sym typeface="Calibri"/>
              </a:rPr>
              <a:t>Perguntas e respostas</a:t>
            </a:r>
            <a:endParaRPr sz="5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"/>
          <p:cNvSpPr txBox="1"/>
          <p:nvPr/>
        </p:nvSpPr>
        <p:spPr>
          <a:xfrm>
            <a:off x="2392760" y="1326923"/>
            <a:ext cx="7427168" cy="857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DIABETES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5"/>
          <p:cNvSpPr txBox="1"/>
          <p:nvPr/>
        </p:nvSpPr>
        <p:spPr>
          <a:xfrm>
            <a:off x="1197943" y="2406550"/>
            <a:ext cx="10163400" cy="328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37782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2350"/>
              <a:buFont typeface="Calibri"/>
              <a:buChar char="➢"/>
            </a:pPr>
            <a:r>
              <a:rPr lang="pt-BR" sz="2500" dirty="0">
                <a:solidFill>
                  <a:srgbClr val="252525"/>
                </a:solidFill>
                <a:latin typeface="Calibri"/>
                <a:ea typeface="Calibri"/>
                <a:cs typeface="Calibri"/>
                <a:sym typeface="Calibri"/>
              </a:rPr>
              <a:t>Aproximadamente 537 milhões de adultos (20-79 anos) vivem com diabetes. </a:t>
            </a:r>
            <a:endParaRPr sz="2500" dirty="0">
              <a:solidFill>
                <a:srgbClr val="25252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7782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2350"/>
              <a:buFont typeface="Calibri"/>
              <a:buChar char="➢"/>
            </a:pPr>
            <a:r>
              <a:rPr lang="pt-BR" sz="2500" dirty="0">
                <a:solidFill>
                  <a:srgbClr val="252525"/>
                </a:solidFill>
                <a:latin typeface="Calibri"/>
                <a:ea typeface="Calibri"/>
                <a:cs typeface="Calibri"/>
                <a:sym typeface="Calibri"/>
              </a:rPr>
              <a:t>Prevê-se que o número total de pessoas com diabetes aumente para 643 milhões em 2030 e 783 milhões em 2045. </a:t>
            </a:r>
            <a:endParaRPr sz="2500" dirty="0">
              <a:solidFill>
                <a:srgbClr val="25252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7782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2350"/>
              <a:buFont typeface="Calibri"/>
              <a:buChar char="➢"/>
            </a:pPr>
            <a:r>
              <a:rPr lang="pt-BR" sz="2500" dirty="0">
                <a:solidFill>
                  <a:srgbClr val="252525"/>
                </a:solidFill>
                <a:latin typeface="Calibri"/>
                <a:ea typeface="Calibri"/>
                <a:cs typeface="Calibri"/>
                <a:sym typeface="Calibri"/>
              </a:rPr>
              <a:t>3 em cada 4 adultos com diabetes vivem em países de baixa e média renda </a:t>
            </a:r>
            <a:endParaRPr sz="2500" dirty="0">
              <a:solidFill>
                <a:srgbClr val="25252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7782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2350"/>
              <a:buFont typeface="Calibri"/>
              <a:buChar char="➢"/>
            </a:pPr>
            <a:r>
              <a:rPr lang="pt-BR" sz="2500" dirty="0">
                <a:solidFill>
                  <a:srgbClr val="252525"/>
                </a:solidFill>
                <a:latin typeface="Calibri"/>
                <a:ea typeface="Calibri"/>
                <a:cs typeface="Calibri"/>
                <a:sym typeface="Calibri"/>
              </a:rPr>
              <a:t>Quase 1 em cada 2 (240 milhões) adultos que vivem com diabetes não são diagnosticados. </a:t>
            </a:r>
            <a:endParaRPr sz="2500" dirty="0">
              <a:solidFill>
                <a:srgbClr val="25252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7782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2350"/>
              <a:buFont typeface="Calibri"/>
              <a:buChar char="➢"/>
            </a:pPr>
            <a:r>
              <a:rPr lang="pt-BR" sz="2500" dirty="0">
                <a:solidFill>
                  <a:srgbClr val="252525"/>
                </a:solidFill>
                <a:latin typeface="Calibri"/>
                <a:ea typeface="Calibri"/>
                <a:cs typeface="Calibri"/>
                <a:sym typeface="Calibri"/>
              </a:rPr>
              <a:t>Diabetes causou 6,7 milhões de mortes. </a:t>
            </a:r>
            <a:endParaRPr sz="25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5"/>
          <p:cNvSpPr txBox="1"/>
          <p:nvPr/>
        </p:nvSpPr>
        <p:spPr>
          <a:xfrm>
            <a:off x="7597930" y="6464169"/>
            <a:ext cx="3431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lang="pt-B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SBD, 2019-2020; IDF,2023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430594" y="4630994"/>
            <a:ext cx="9930749" cy="9438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g1dfb5ee478c_0_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69850" y="1496025"/>
            <a:ext cx="9182876" cy="487945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g1dfb5ee478c_0_3"/>
          <p:cNvSpPr txBox="1"/>
          <p:nvPr/>
        </p:nvSpPr>
        <p:spPr>
          <a:xfrm>
            <a:off x="4534700" y="5318450"/>
            <a:ext cx="1693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49 milhões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Aumento de 50%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g1dfb5ee478c_0_3"/>
          <p:cNvSpPr txBox="1"/>
          <p:nvPr/>
        </p:nvSpPr>
        <p:spPr>
          <a:xfrm>
            <a:off x="2280785" y="638623"/>
            <a:ext cx="7427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Diabetes em 2045 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g1dfb5ee478c_0_3"/>
          <p:cNvSpPr txBox="1"/>
          <p:nvPr/>
        </p:nvSpPr>
        <p:spPr>
          <a:xfrm>
            <a:off x="3721400" y="2813400"/>
            <a:ext cx="1693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63 milhões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Aumento de 24%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g1dfb5ee478c_0_3"/>
          <p:cNvSpPr txBox="1"/>
          <p:nvPr/>
        </p:nvSpPr>
        <p:spPr>
          <a:xfrm>
            <a:off x="8212525" y="2084075"/>
            <a:ext cx="1693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69 milhões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Aumento de 13%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g1dfb5ee478c_0_3"/>
          <p:cNvSpPr txBox="1"/>
          <p:nvPr/>
        </p:nvSpPr>
        <p:spPr>
          <a:xfrm>
            <a:off x="8212525" y="3356150"/>
            <a:ext cx="1693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136 milhões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Aumento de 87%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g1dfb5ee478c_0_3"/>
          <p:cNvSpPr txBox="1"/>
          <p:nvPr/>
        </p:nvSpPr>
        <p:spPr>
          <a:xfrm>
            <a:off x="4138150" y="4065925"/>
            <a:ext cx="1693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55 milhões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Aumento de 134%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g1dfb5ee478c_0_3"/>
          <p:cNvSpPr txBox="1"/>
          <p:nvPr/>
        </p:nvSpPr>
        <p:spPr>
          <a:xfrm>
            <a:off x="5942075" y="5156050"/>
            <a:ext cx="1693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152 milhões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Aumento de 68%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g1dfb5ee478c_0_3"/>
          <p:cNvSpPr txBox="1"/>
          <p:nvPr/>
        </p:nvSpPr>
        <p:spPr>
          <a:xfrm>
            <a:off x="9425500" y="5462425"/>
            <a:ext cx="1693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260 milhões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Aumento de 27%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g1dfb5ee478c_0_3"/>
          <p:cNvSpPr/>
          <p:nvPr/>
        </p:nvSpPr>
        <p:spPr>
          <a:xfrm>
            <a:off x="251950" y="2002602"/>
            <a:ext cx="1817910" cy="3459834"/>
          </a:xfrm>
          <a:prstGeom prst="flowChartDocument">
            <a:avLst/>
          </a:prstGeom>
          <a:solidFill>
            <a:srgbClr val="D9EAD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Cresce o número de diabetes entre os jovens.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Condição associada à obesidade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30% dos jovens sobrepeso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40% não pratica atividade física.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g1dfb5ee478c_0_3"/>
          <p:cNvSpPr txBox="1"/>
          <p:nvPr/>
        </p:nvSpPr>
        <p:spPr>
          <a:xfrm>
            <a:off x="8795200" y="6375475"/>
            <a:ext cx="2323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SBD, 2023; IDF, 2023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dfb5ee478c_0_30"/>
          <p:cNvSpPr txBox="1"/>
          <p:nvPr/>
        </p:nvSpPr>
        <p:spPr>
          <a:xfrm>
            <a:off x="2490985" y="452648"/>
            <a:ext cx="7427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Cenário do diabetes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g1dfb5ee478c_0_30"/>
          <p:cNvSpPr/>
          <p:nvPr/>
        </p:nvSpPr>
        <p:spPr>
          <a:xfrm>
            <a:off x="4119640" y="1521828"/>
            <a:ext cx="3387363" cy="673974"/>
          </a:xfrm>
          <a:prstGeom prst="flowChartTerminator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 dirty="0">
                <a:latin typeface="Calibri"/>
                <a:ea typeface="Calibri"/>
                <a:cs typeface="Calibri"/>
                <a:sym typeface="Calibri"/>
              </a:rPr>
              <a:t>Grave problema de saúde pública</a:t>
            </a:r>
            <a:endParaRPr sz="24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g1dfb5ee478c_0_30"/>
          <p:cNvSpPr/>
          <p:nvPr/>
        </p:nvSpPr>
        <p:spPr>
          <a:xfrm>
            <a:off x="1543022" y="2584893"/>
            <a:ext cx="3210516" cy="673974"/>
          </a:xfrm>
          <a:prstGeom prst="flowChartTerminator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 dirty="0">
                <a:latin typeface="Calibri"/>
                <a:ea typeface="Calibri"/>
                <a:cs typeface="Calibri"/>
                <a:sym typeface="Calibri"/>
              </a:rPr>
              <a:t>Registros incipientes</a:t>
            </a:r>
            <a:endParaRPr sz="24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g1dfb5ee478c_0_30"/>
          <p:cNvSpPr/>
          <p:nvPr/>
        </p:nvSpPr>
        <p:spPr>
          <a:xfrm>
            <a:off x="7008703" y="2584893"/>
            <a:ext cx="2548530" cy="673974"/>
          </a:xfrm>
          <a:prstGeom prst="flowChartTerminator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 dirty="0" err="1">
                <a:latin typeface="Calibri"/>
                <a:ea typeface="Calibri"/>
                <a:cs typeface="Calibri"/>
                <a:sym typeface="Calibri"/>
              </a:rPr>
              <a:t>Subdiagnóstico</a:t>
            </a:r>
            <a:endParaRPr sz="24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g1dfb5ee478c_0_30"/>
          <p:cNvSpPr/>
          <p:nvPr/>
        </p:nvSpPr>
        <p:spPr>
          <a:xfrm>
            <a:off x="6823232" y="3529889"/>
            <a:ext cx="3567294" cy="673974"/>
          </a:xfrm>
          <a:prstGeom prst="flowChartTerminator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 dirty="0">
                <a:latin typeface="Calibri"/>
                <a:ea typeface="Calibri"/>
                <a:cs typeface="Calibri"/>
                <a:sym typeface="Calibri"/>
              </a:rPr>
              <a:t>Ações de rastreamento pontuais </a:t>
            </a:r>
            <a:endParaRPr sz="24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g1dfb5ee478c_0_30"/>
          <p:cNvSpPr/>
          <p:nvPr/>
        </p:nvSpPr>
        <p:spPr>
          <a:xfrm>
            <a:off x="1543022" y="3618705"/>
            <a:ext cx="3210516" cy="673974"/>
          </a:xfrm>
          <a:prstGeom prst="flowChartTerminator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 dirty="0">
                <a:latin typeface="Calibri"/>
                <a:ea typeface="Calibri"/>
                <a:cs typeface="Calibri"/>
                <a:sym typeface="Calibri"/>
              </a:rPr>
              <a:t>Acompanhamento fragilizado</a:t>
            </a:r>
            <a:endParaRPr sz="24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g1dfb5ee478c_0_30"/>
          <p:cNvSpPr/>
          <p:nvPr/>
        </p:nvSpPr>
        <p:spPr>
          <a:xfrm>
            <a:off x="3789481" y="4612809"/>
            <a:ext cx="4020678" cy="997434"/>
          </a:xfrm>
          <a:prstGeom prst="flowChartTerminator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 dirty="0">
                <a:latin typeface="Calibri"/>
                <a:ea typeface="Calibri"/>
                <a:cs typeface="Calibri"/>
                <a:sym typeface="Calibri"/>
              </a:rPr>
              <a:t>Desafio na adesão ao tratamento e mudança de hábitos </a:t>
            </a:r>
            <a:endParaRPr sz="24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g1dfb5ee478c_0_30"/>
          <p:cNvSpPr/>
          <p:nvPr/>
        </p:nvSpPr>
        <p:spPr>
          <a:xfrm>
            <a:off x="4753538" y="2339614"/>
            <a:ext cx="2119565" cy="2211000"/>
          </a:xfrm>
          <a:prstGeom prst="star6">
            <a:avLst>
              <a:gd name="adj" fmla="val 28868"/>
              <a:gd name="hf" fmla="val 11547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Diabetes</a:t>
            </a:r>
            <a:endParaRPr sz="2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" name="Google Shape;152;g1dfb5ee478c_0_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72800" y="4167825"/>
            <a:ext cx="3000000" cy="217344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g1dfb5ee478c_0_30"/>
          <p:cNvSpPr txBox="1"/>
          <p:nvPr/>
        </p:nvSpPr>
        <p:spPr>
          <a:xfrm>
            <a:off x="8177098" y="6341275"/>
            <a:ext cx="3791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lang="pt-B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SBD, 2023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dfb5ee478c_0_45"/>
          <p:cNvSpPr txBox="1"/>
          <p:nvPr/>
        </p:nvSpPr>
        <p:spPr>
          <a:xfrm>
            <a:off x="2179835" y="469948"/>
            <a:ext cx="7427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A03021"/>
                </a:solidFill>
                <a:latin typeface="Calibri"/>
                <a:ea typeface="Calibri"/>
                <a:cs typeface="Calibri"/>
                <a:sym typeface="Calibri"/>
              </a:rPr>
              <a:t>DCNT/CCNT</a:t>
            </a:r>
            <a:endParaRPr sz="4000" b="0" i="0" u="none" strike="noStrike" cap="none">
              <a:solidFill>
                <a:srgbClr val="A030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9" name="Google Shape;159;g1dfb5ee478c_0_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8500" y="1681473"/>
            <a:ext cx="4114800" cy="395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g1dfb5ee478c_0_45"/>
          <p:cNvSpPr txBox="1"/>
          <p:nvPr/>
        </p:nvSpPr>
        <p:spPr>
          <a:xfrm>
            <a:off x="4333300" y="1639025"/>
            <a:ext cx="7303177" cy="2215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 b="1">
                <a:solidFill>
                  <a:srgbClr val="414141"/>
                </a:solidFill>
                <a:latin typeface="Calibri"/>
                <a:ea typeface="Calibri"/>
                <a:cs typeface="Calibri"/>
                <a:sym typeface="Calibri"/>
              </a:rPr>
              <a:t> DCNT/CCNT → 75% das mortes no país </a:t>
            </a:r>
            <a:endParaRPr sz="2200" b="1">
              <a:solidFill>
                <a:srgbClr val="4141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 b="1">
              <a:solidFill>
                <a:srgbClr val="4141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 b="1">
                <a:solidFill>
                  <a:srgbClr val="41414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Objetivos de Desenvolvimento Sustentável (ODS)</a:t>
            </a:r>
            <a:r>
              <a:rPr lang="pt-BR" sz="2200">
                <a:solidFill>
                  <a:srgbClr val="41414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da Organização das Nações Unidas (ONU) de, </a:t>
            </a:r>
            <a:r>
              <a:rPr lang="pt-BR" sz="2200" b="1">
                <a:solidFill>
                  <a:srgbClr val="41414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até 2030, </a:t>
            </a:r>
            <a:r>
              <a:rPr lang="pt-BR" sz="2200" b="1">
                <a:solidFill>
                  <a:srgbClr val="41414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reduzir em um terço a mortalidade prematura</a:t>
            </a:r>
            <a:r>
              <a:rPr lang="pt-BR" sz="2200" b="1">
                <a:solidFill>
                  <a:srgbClr val="41414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por doenças crônicas não transmissíveis via gerenciamento e redução de riscos</a:t>
            </a:r>
            <a:r>
              <a:rPr lang="pt-BR" sz="2200">
                <a:solidFill>
                  <a:srgbClr val="41414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endParaRPr sz="2200" b="1">
              <a:solidFill>
                <a:srgbClr val="4141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g1dfb5ee478c_0_45"/>
          <p:cNvSpPr txBox="1"/>
          <p:nvPr/>
        </p:nvSpPr>
        <p:spPr>
          <a:xfrm>
            <a:off x="829900" y="5634350"/>
            <a:ext cx="35034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https://www.forumdcnts.org/</a:t>
            </a:r>
            <a:endParaRPr sz="2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g1dfb5ee478c_0_45"/>
          <p:cNvSpPr txBox="1"/>
          <p:nvPr/>
        </p:nvSpPr>
        <p:spPr>
          <a:xfrm>
            <a:off x="4645743" y="3989129"/>
            <a:ext cx="6873282" cy="2554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508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Cenário Pós-pandemia  e CCNT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508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Char char="➔"/>
            </a:pPr>
            <a:r>
              <a:rPr lang="pt-BR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Aumento em 21% no consumo de bebidas alcoólicas (5 ou mais doses numa mesma ocasião);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508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Char char="➔"/>
            </a:pPr>
            <a:r>
              <a:rPr lang="pt-BR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7% jovens utilizam cigarro eletrônico (18-24 anos); 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508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Char char="➔"/>
            </a:pPr>
            <a:r>
              <a:rPr lang="pt-BR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Queda e baixa cobertura vacinal;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508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Char char="➔"/>
            </a:pPr>
            <a:r>
              <a:rPr lang="pt-BR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Distúrbios do sono raramente valorizados nas consultas profissionais (apneia obstrutiva);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1965</Words>
  <Application>Microsoft Office PowerPoint</Application>
  <PresentationFormat>Widescreen</PresentationFormat>
  <Paragraphs>271</Paragraphs>
  <Slides>54</Slides>
  <Notes>54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54</vt:i4>
      </vt:variant>
    </vt:vector>
  </HeadingPairs>
  <TitlesOfParts>
    <vt:vector size="57" baseType="lpstr">
      <vt:lpstr>Arial</vt:lpstr>
      <vt:lpstr>Calibri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Telessaude SC</dc:creator>
  <cp:lastModifiedBy>Joel Carlos Valcanaia Ferreira</cp:lastModifiedBy>
  <cp:revision>6</cp:revision>
  <dcterms:created xsi:type="dcterms:W3CDTF">2016-04-20T14:24:45Z</dcterms:created>
  <dcterms:modified xsi:type="dcterms:W3CDTF">2023-03-30T13:28:24Z</dcterms:modified>
</cp:coreProperties>
</file>