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03" r:id="rId3"/>
    <p:sldId id="304" r:id="rId4"/>
    <p:sldId id="362" r:id="rId5"/>
    <p:sldId id="404" r:id="rId6"/>
    <p:sldId id="363" r:id="rId7"/>
    <p:sldId id="403" r:id="rId8"/>
    <p:sldId id="364" r:id="rId9"/>
    <p:sldId id="365" r:id="rId10"/>
    <p:sldId id="381" r:id="rId11"/>
    <p:sldId id="366" r:id="rId12"/>
    <p:sldId id="367" r:id="rId13"/>
    <p:sldId id="380" r:id="rId14"/>
    <p:sldId id="369" r:id="rId15"/>
    <p:sldId id="398" r:id="rId16"/>
    <p:sldId id="370" r:id="rId17"/>
    <p:sldId id="399" r:id="rId18"/>
    <p:sldId id="382" r:id="rId19"/>
    <p:sldId id="383" r:id="rId20"/>
    <p:sldId id="384" r:id="rId21"/>
    <p:sldId id="385" r:id="rId22"/>
    <p:sldId id="400" r:id="rId23"/>
    <p:sldId id="401" r:id="rId24"/>
    <p:sldId id="402" r:id="rId25"/>
    <p:sldId id="388" r:id="rId26"/>
    <p:sldId id="389" r:id="rId27"/>
    <p:sldId id="390" r:id="rId28"/>
    <p:sldId id="391" r:id="rId29"/>
    <p:sldId id="288" r:id="rId30"/>
    <p:sldId id="293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77273" autoAdjust="0"/>
  </p:normalViewPr>
  <p:slideViewPr>
    <p:cSldViewPr>
      <p:cViewPr>
        <p:scale>
          <a:sx n="91" d="100"/>
          <a:sy n="91" d="100"/>
        </p:scale>
        <p:origin x="-137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3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3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AC56F4-A2C4-48A2-8960-FF92FF3BBAEE}" type="doc">
      <dgm:prSet loTypeId="urn:microsoft.com/office/officeart/2005/8/layout/bList2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D442DA46-4F70-4E29-A92F-7DA512FC0FE5}">
      <dgm:prSet phldrT="[Texto]" custT="1"/>
      <dgm:spPr/>
      <dgm:t>
        <a:bodyPr/>
        <a:lstStyle/>
        <a:p>
          <a:r>
            <a:rPr lang="pt-BR" sz="2000" i="1" dirty="0" err="1" smtClean="0"/>
            <a:t>Mikania</a:t>
          </a:r>
          <a:r>
            <a:rPr lang="pt-BR" sz="2000" i="1" dirty="0" smtClean="0"/>
            <a:t> </a:t>
          </a:r>
          <a:r>
            <a:rPr lang="pt-BR" sz="2000" i="1" dirty="0" err="1" smtClean="0"/>
            <a:t>laevigata</a:t>
          </a:r>
          <a:r>
            <a:rPr lang="pt-BR" sz="2000" i="1" dirty="0" smtClean="0"/>
            <a:t> </a:t>
          </a:r>
          <a:r>
            <a:rPr lang="pt-BR" sz="2000" dirty="0" smtClean="0"/>
            <a:t>Schultz Bip </a:t>
          </a:r>
          <a:endParaRPr lang="pt-BR" sz="2000" dirty="0"/>
        </a:p>
      </dgm:t>
    </dgm:pt>
    <dgm:pt modelId="{BA26ADAD-583B-4F5F-BEA8-6675AC79A039}" type="parTrans" cxnId="{52DCD6BC-23BF-439A-90C4-F53EC6DA4765}">
      <dgm:prSet/>
      <dgm:spPr/>
      <dgm:t>
        <a:bodyPr/>
        <a:lstStyle/>
        <a:p>
          <a:endParaRPr lang="pt-BR"/>
        </a:p>
      </dgm:t>
    </dgm:pt>
    <dgm:pt modelId="{97C4C414-3DE2-4EB4-B797-E1945FB900A0}" type="sibTrans" cxnId="{52DCD6BC-23BF-439A-90C4-F53EC6DA4765}">
      <dgm:prSet/>
      <dgm:spPr/>
      <dgm:t>
        <a:bodyPr/>
        <a:lstStyle/>
        <a:p>
          <a:endParaRPr lang="pt-BR"/>
        </a:p>
      </dgm:t>
    </dgm:pt>
    <dgm:pt modelId="{61B98391-C611-4821-B951-1F25A7B8E535}">
      <dgm:prSet phldrT="[Texto]" custT="1"/>
      <dgm:spPr/>
      <dgm:t>
        <a:bodyPr/>
        <a:lstStyle/>
        <a:p>
          <a:r>
            <a:rPr lang="pt-BR" sz="2000" i="1" dirty="0" err="1" smtClean="0"/>
            <a:t>Mikania</a:t>
          </a:r>
          <a:r>
            <a:rPr lang="pt-BR" sz="2000" i="1" dirty="0" smtClean="0"/>
            <a:t> </a:t>
          </a:r>
          <a:r>
            <a:rPr lang="pt-BR" sz="2000" i="1" dirty="0" err="1" smtClean="0"/>
            <a:t>glomerata</a:t>
          </a:r>
          <a:r>
            <a:rPr lang="pt-BR" sz="2000" i="1" dirty="0" smtClean="0"/>
            <a:t> </a:t>
          </a:r>
          <a:r>
            <a:rPr lang="pt-BR" sz="2000" dirty="0" err="1" smtClean="0"/>
            <a:t>Sprenge</a:t>
          </a:r>
          <a:endParaRPr lang="pt-BR" sz="2000" dirty="0"/>
        </a:p>
      </dgm:t>
    </dgm:pt>
    <dgm:pt modelId="{5FD7A3C0-034C-4299-BBE4-4373F2ED42D1}" type="parTrans" cxnId="{DF4F791E-EB83-4686-BA8A-B4375BE4C8FE}">
      <dgm:prSet/>
      <dgm:spPr/>
      <dgm:t>
        <a:bodyPr/>
        <a:lstStyle/>
        <a:p>
          <a:endParaRPr lang="pt-BR"/>
        </a:p>
      </dgm:t>
    </dgm:pt>
    <dgm:pt modelId="{998F173B-E38B-4CEA-B2E9-B151D4F28895}" type="sibTrans" cxnId="{DF4F791E-EB83-4686-BA8A-B4375BE4C8FE}">
      <dgm:prSet/>
      <dgm:spPr/>
      <dgm:t>
        <a:bodyPr/>
        <a:lstStyle/>
        <a:p>
          <a:endParaRPr lang="pt-BR"/>
        </a:p>
      </dgm:t>
    </dgm:pt>
    <dgm:pt modelId="{CD5D4D32-5B28-44E5-985A-639F490C41D6}">
      <dgm:prSet phldrT="[Texto]" custT="1"/>
      <dgm:spPr/>
      <dgm:t>
        <a:bodyPr/>
        <a:lstStyle/>
        <a:p>
          <a:r>
            <a:rPr lang="pt-BR" sz="1800" dirty="0" err="1" smtClean="0"/>
            <a:t>Cumarinas</a:t>
          </a:r>
          <a:r>
            <a:rPr lang="pt-BR" sz="1800" dirty="0" smtClean="0"/>
            <a:t>, compostos </a:t>
          </a:r>
          <a:r>
            <a:rPr lang="pt-BR" sz="1800" dirty="0" err="1" smtClean="0"/>
            <a:t>sesquiterpênicos</a:t>
          </a:r>
          <a:r>
            <a:rPr lang="pt-BR" sz="1800" dirty="0" smtClean="0"/>
            <a:t> e </a:t>
          </a:r>
          <a:r>
            <a:rPr lang="pt-BR" sz="1800" dirty="0" err="1" smtClean="0"/>
            <a:t>diterpênicos</a:t>
          </a:r>
          <a:r>
            <a:rPr lang="pt-BR" sz="1800" dirty="0" smtClean="0"/>
            <a:t>, substâncias amargas (</a:t>
          </a:r>
          <a:r>
            <a:rPr lang="pt-BR" sz="1800" dirty="0" err="1" smtClean="0"/>
            <a:t>guacina</a:t>
          </a:r>
          <a:r>
            <a:rPr lang="pt-BR" sz="1800" dirty="0" smtClean="0"/>
            <a:t>, </a:t>
          </a:r>
          <a:r>
            <a:rPr lang="pt-BR" sz="1800" dirty="0" err="1" smtClean="0"/>
            <a:t>guacosídeo</a:t>
          </a:r>
          <a:r>
            <a:rPr lang="pt-BR" sz="1800" dirty="0" smtClean="0"/>
            <a:t>), flavonóides, resina, tanino, </a:t>
          </a:r>
          <a:r>
            <a:rPr lang="pt-BR" sz="1800" dirty="0" err="1" smtClean="0"/>
            <a:t>saponina</a:t>
          </a:r>
          <a:r>
            <a:rPr lang="pt-BR" sz="1800" dirty="0" smtClean="0"/>
            <a:t>, óleo essencial.</a:t>
          </a:r>
          <a:endParaRPr lang="pt-BR" sz="1800" dirty="0"/>
        </a:p>
      </dgm:t>
    </dgm:pt>
    <dgm:pt modelId="{B32E4873-60F0-44A2-9287-772F47851EAF}" type="parTrans" cxnId="{3D3FEC17-A1E0-4607-AADF-779830210291}">
      <dgm:prSet/>
      <dgm:spPr/>
      <dgm:t>
        <a:bodyPr/>
        <a:lstStyle/>
        <a:p>
          <a:endParaRPr lang="pt-BR"/>
        </a:p>
      </dgm:t>
    </dgm:pt>
    <dgm:pt modelId="{B5F29492-C063-417C-B672-39EDC6396F44}" type="sibTrans" cxnId="{3D3FEC17-A1E0-4607-AADF-779830210291}">
      <dgm:prSet/>
      <dgm:spPr/>
      <dgm:t>
        <a:bodyPr/>
        <a:lstStyle/>
        <a:p>
          <a:endParaRPr lang="pt-BR"/>
        </a:p>
      </dgm:t>
    </dgm:pt>
    <dgm:pt modelId="{FC2B327D-540B-4E8F-BE77-B3E010C6F2C4}">
      <dgm:prSet phldrT="[Texto]" custT="1"/>
      <dgm:spPr/>
      <dgm:t>
        <a:bodyPr/>
        <a:lstStyle/>
        <a:p>
          <a:r>
            <a:rPr lang="pt-BR" sz="1800" b="0" i="0" dirty="0" smtClean="0"/>
            <a:t>óleo essencial (composto por </a:t>
          </a:r>
          <a:r>
            <a:rPr lang="pt-BR" sz="1800" b="0" i="0" dirty="0" err="1" smtClean="0"/>
            <a:t>diterpenos</a:t>
          </a:r>
          <a:r>
            <a:rPr lang="pt-BR" sz="1800" b="0" i="0" dirty="0" smtClean="0"/>
            <a:t>, </a:t>
          </a:r>
          <a:r>
            <a:rPr lang="pt-BR" sz="1800" b="0" i="0" dirty="0" err="1" smtClean="0"/>
            <a:t>sesquiterpenos</a:t>
          </a:r>
          <a:r>
            <a:rPr lang="pt-BR" sz="1800" b="0" i="0" dirty="0" smtClean="0"/>
            <a:t>);</a:t>
          </a:r>
          <a:endParaRPr lang="pt-BR" sz="1800" dirty="0"/>
        </a:p>
      </dgm:t>
    </dgm:pt>
    <dgm:pt modelId="{6CF9D59D-C4AE-4F20-B07E-B5F418293818}" type="parTrans" cxnId="{901A3A90-A7B7-4823-BFDB-A8D14CB101E9}">
      <dgm:prSet/>
      <dgm:spPr/>
      <dgm:t>
        <a:bodyPr/>
        <a:lstStyle/>
        <a:p>
          <a:endParaRPr lang="pt-BR"/>
        </a:p>
      </dgm:t>
    </dgm:pt>
    <dgm:pt modelId="{214126E7-B5FB-442F-AD8E-803F135CC46C}" type="sibTrans" cxnId="{901A3A90-A7B7-4823-BFDB-A8D14CB101E9}">
      <dgm:prSet/>
      <dgm:spPr/>
      <dgm:t>
        <a:bodyPr/>
        <a:lstStyle/>
        <a:p>
          <a:endParaRPr lang="pt-BR"/>
        </a:p>
      </dgm:t>
    </dgm:pt>
    <dgm:pt modelId="{FD889367-ECB6-415D-8E04-15BDC4D3627F}">
      <dgm:prSet phldrT="[Texto]" custT="1"/>
      <dgm:spPr/>
      <dgm:t>
        <a:bodyPr/>
        <a:lstStyle/>
        <a:p>
          <a:r>
            <a:rPr lang="pt-BR" sz="1800" b="0" i="1" dirty="0" err="1" smtClean="0"/>
            <a:t>Mikania</a:t>
          </a:r>
          <a:r>
            <a:rPr lang="pt-BR" sz="1800" b="0" i="1" dirty="0" smtClean="0"/>
            <a:t> </a:t>
          </a:r>
          <a:r>
            <a:rPr lang="pt-BR" sz="1800" b="0" i="1" dirty="0" err="1" smtClean="0"/>
            <a:t>laevigata</a:t>
          </a:r>
          <a:r>
            <a:rPr lang="pt-BR" sz="1800" b="0" i="0" dirty="0" smtClean="0"/>
            <a:t> apresentou maior teor de </a:t>
          </a:r>
          <a:r>
            <a:rPr lang="pt-BR" sz="1800" b="0" i="0" dirty="0" err="1" smtClean="0"/>
            <a:t>cumarina</a:t>
          </a:r>
          <a:r>
            <a:rPr lang="pt-BR" sz="1800" b="0" i="0" dirty="0" smtClean="0"/>
            <a:t> quando cultivada a pleno sol e usada as folhas frescas</a:t>
          </a:r>
          <a:r>
            <a:rPr lang="pt-BR" sz="1400" b="0" i="0" dirty="0" smtClean="0"/>
            <a:t>. </a:t>
          </a:r>
          <a:r>
            <a:rPr lang="pt-BR" sz="1400" b="1" i="0" dirty="0" smtClean="0"/>
            <a:t/>
          </a:r>
          <a:br>
            <a:rPr lang="pt-BR" sz="1400" b="1" i="0" dirty="0" smtClean="0"/>
          </a:br>
          <a:endParaRPr lang="pt-BR" sz="1400" dirty="0"/>
        </a:p>
      </dgm:t>
    </dgm:pt>
    <dgm:pt modelId="{60EB0247-9EB3-4386-AC82-ECB6CD188BFA}" type="parTrans" cxnId="{6376062B-9692-4EC3-820C-8A33F1167A5C}">
      <dgm:prSet/>
      <dgm:spPr/>
      <dgm:t>
        <a:bodyPr/>
        <a:lstStyle/>
        <a:p>
          <a:endParaRPr lang="pt-BR"/>
        </a:p>
      </dgm:t>
    </dgm:pt>
    <dgm:pt modelId="{DF5FE96C-7178-4573-8395-E1CAB6E0240F}" type="sibTrans" cxnId="{6376062B-9692-4EC3-820C-8A33F1167A5C}">
      <dgm:prSet/>
      <dgm:spPr/>
      <dgm:t>
        <a:bodyPr/>
        <a:lstStyle/>
        <a:p>
          <a:endParaRPr lang="pt-BR"/>
        </a:p>
      </dgm:t>
    </dgm:pt>
    <dgm:pt modelId="{3D3B9689-2387-4EE2-8BB5-14CB34C1DF0F}">
      <dgm:prSet phldrT="[Texto]" custT="1"/>
      <dgm:spPr/>
      <dgm:t>
        <a:bodyPr/>
        <a:lstStyle/>
        <a:p>
          <a:endParaRPr lang="pt-BR" sz="1800" dirty="0"/>
        </a:p>
      </dgm:t>
    </dgm:pt>
    <dgm:pt modelId="{F6222090-799D-47D9-B86E-8171A795532F}" type="parTrans" cxnId="{F195A1A4-1FAC-44A0-8E68-BF61895FAD2F}">
      <dgm:prSet/>
      <dgm:spPr/>
      <dgm:t>
        <a:bodyPr/>
        <a:lstStyle/>
        <a:p>
          <a:endParaRPr lang="pt-BR"/>
        </a:p>
      </dgm:t>
    </dgm:pt>
    <dgm:pt modelId="{EC45DF1A-4A5C-4254-9BFF-C7100E6C9AA0}" type="sibTrans" cxnId="{F195A1A4-1FAC-44A0-8E68-BF61895FAD2F}">
      <dgm:prSet/>
      <dgm:spPr/>
      <dgm:t>
        <a:bodyPr/>
        <a:lstStyle/>
        <a:p>
          <a:endParaRPr lang="pt-BR"/>
        </a:p>
      </dgm:t>
    </dgm:pt>
    <dgm:pt modelId="{384A4D42-1F13-4CB3-8977-A73EE6E31694}">
      <dgm:prSet phldrT="[Texto]" custT="1"/>
      <dgm:spPr/>
      <dgm:t>
        <a:bodyPr/>
        <a:lstStyle/>
        <a:p>
          <a:r>
            <a:rPr lang="pt-BR" sz="1800" b="0" i="0" dirty="0" smtClean="0"/>
            <a:t>flavonóides; </a:t>
          </a:r>
          <a:endParaRPr lang="pt-BR" sz="1800" dirty="0"/>
        </a:p>
      </dgm:t>
    </dgm:pt>
    <dgm:pt modelId="{82622802-6CA7-4C81-BC1D-5C4BD5BD1A4B}" type="parTrans" cxnId="{D15EFDEA-E43D-44E1-B915-52DF43F2EEF2}">
      <dgm:prSet/>
      <dgm:spPr/>
      <dgm:t>
        <a:bodyPr/>
        <a:lstStyle/>
        <a:p>
          <a:endParaRPr lang="pt-BR"/>
        </a:p>
      </dgm:t>
    </dgm:pt>
    <dgm:pt modelId="{60E99468-D4E1-4E12-87B3-6D3B6D74901C}" type="sibTrans" cxnId="{D15EFDEA-E43D-44E1-B915-52DF43F2EEF2}">
      <dgm:prSet/>
      <dgm:spPr/>
      <dgm:t>
        <a:bodyPr/>
        <a:lstStyle/>
        <a:p>
          <a:endParaRPr lang="pt-BR"/>
        </a:p>
      </dgm:t>
    </dgm:pt>
    <dgm:pt modelId="{E2E5C1F8-0851-41DB-84D2-83837E57131C}">
      <dgm:prSet phldrT="[Texto]" custT="1"/>
      <dgm:spPr/>
      <dgm:t>
        <a:bodyPr/>
        <a:lstStyle/>
        <a:p>
          <a:r>
            <a:rPr lang="pt-BR" sz="1800" b="0" i="0" dirty="0" err="1" smtClean="0"/>
            <a:t>saponinas</a:t>
          </a:r>
          <a:r>
            <a:rPr lang="pt-BR" sz="1800" b="0" i="0" dirty="0" smtClean="0"/>
            <a:t>; </a:t>
          </a:r>
          <a:endParaRPr lang="pt-BR" sz="1800" dirty="0"/>
        </a:p>
      </dgm:t>
    </dgm:pt>
    <dgm:pt modelId="{396D0618-E944-48A1-AFD9-B1C95DF36448}" type="parTrans" cxnId="{0E414B7F-0821-448C-A435-86EB6DB62CEE}">
      <dgm:prSet/>
      <dgm:spPr/>
      <dgm:t>
        <a:bodyPr/>
        <a:lstStyle/>
        <a:p>
          <a:endParaRPr lang="pt-BR"/>
        </a:p>
      </dgm:t>
    </dgm:pt>
    <dgm:pt modelId="{C16DCDCF-49C9-4F6E-9207-9A734A0591DF}" type="sibTrans" cxnId="{0E414B7F-0821-448C-A435-86EB6DB62CEE}">
      <dgm:prSet/>
      <dgm:spPr/>
      <dgm:t>
        <a:bodyPr/>
        <a:lstStyle/>
        <a:p>
          <a:endParaRPr lang="pt-BR"/>
        </a:p>
      </dgm:t>
    </dgm:pt>
    <dgm:pt modelId="{8DE3C293-E5F8-4BF5-A20A-585766322020}">
      <dgm:prSet phldrT="[Texto]" custT="1"/>
      <dgm:spPr/>
      <dgm:t>
        <a:bodyPr/>
        <a:lstStyle/>
        <a:p>
          <a:r>
            <a:rPr lang="pt-BR" sz="1800" b="0" i="0" dirty="0" smtClean="0"/>
            <a:t>taninos; </a:t>
          </a:r>
          <a:endParaRPr lang="pt-BR" sz="1800" dirty="0"/>
        </a:p>
      </dgm:t>
    </dgm:pt>
    <dgm:pt modelId="{11539D4A-3310-49B8-ADE5-807689E569C4}" type="parTrans" cxnId="{04895FFD-36BD-4C0E-8195-602CDA814266}">
      <dgm:prSet/>
      <dgm:spPr/>
      <dgm:t>
        <a:bodyPr/>
        <a:lstStyle/>
        <a:p>
          <a:endParaRPr lang="pt-BR"/>
        </a:p>
      </dgm:t>
    </dgm:pt>
    <dgm:pt modelId="{FD2B134F-BDB6-4739-B748-3E1668FA9949}" type="sibTrans" cxnId="{04895FFD-36BD-4C0E-8195-602CDA814266}">
      <dgm:prSet/>
      <dgm:spPr/>
      <dgm:t>
        <a:bodyPr/>
        <a:lstStyle/>
        <a:p>
          <a:endParaRPr lang="pt-BR"/>
        </a:p>
      </dgm:t>
    </dgm:pt>
    <dgm:pt modelId="{70D239D0-EC15-4766-BCDA-B6A9C118A2FD}">
      <dgm:prSet phldrT="[Texto]" custT="1"/>
      <dgm:spPr/>
      <dgm:t>
        <a:bodyPr/>
        <a:lstStyle/>
        <a:p>
          <a:r>
            <a:rPr lang="pt-BR" sz="1800" b="0" i="0" dirty="0" smtClean="0"/>
            <a:t>resinas; </a:t>
          </a:r>
          <a:endParaRPr lang="pt-BR" sz="1800" dirty="0"/>
        </a:p>
      </dgm:t>
    </dgm:pt>
    <dgm:pt modelId="{BB49E98D-CADF-4FDD-B23D-E4D45C3CA08D}" type="parTrans" cxnId="{6D88EEBA-ED1A-46B8-9CDF-364C7BEC731E}">
      <dgm:prSet/>
      <dgm:spPr/>
      <dgm:t>
        <a:bodyPr/>
        <a:lstStyle/>
        <a:p>
          <a:endParaRPr lang="pt-BR"/>
        </a:p>
      </dgm:t>
    </dgm:pt>
    <dgm:pt modelId="{F1E1994B-5B80-4D26-A66B-6E744D753D31}" type="sibTrans" cxnId="{6D88EEBA-ED1A-46B8-9CDF-364C7BEC731E}">
      <dgm:prSet/>
      <dgm:spPr/>
      <dgm:t>
        <a:bodyPr/>
        <a:lstStyle/>
        <a:p>
          <a:endParaRPr lang="pt-BR"/>
        </a:p>
      </dgm:t>
    </dgm:pt>
    <dgm:pt modelId="{CB2CE5F9-3B08-4678-81A4-A8830E70ACEB}">
      <dgm:prSet phldrT="[Texto]" custT="1"/>
      <dgm:spPr/>
      <dgm:t>
        <a:bodyPr/>
        <a:lstStyle/>
        <a:p>
          <a:r>
            <a:rPr lang="pt-BR" sz="1800" b="0" i="0" dirty="0" err="1" smtClean="0"/>
            <a:t>cumarina</a:t>
          </a:r>
          <a:r>
            <a:rPr lang="pt-BR" sz="1800" b="0" i="0" dirty="0" smtClean="0"/>
            <a:t> (</a:t>
          </a:r>
          <a:r>
            <a:rPr lang="pt-BR" sz="1800" b="0" i="0" dirty="0" err="1" smtClean="0"/>
            <a:t>guacosídeo</a:t>
          </a:r>
          <a:r>
            <a:rPr lang="pt-BR" sz="1800" b="0" i="0" dirty="0" smtClean="0"/>
            <a:t>).</a:t>
          </a:r>
          <a:endParaRPr lang="pt-BR" sz="1800" dirty="0"/>
        </a:p>
      </dgm:t>
    </dgm:pt>
    <dgm:pt modelId="{0CCBB91E-A0E6-43D5-A3EF-85039F4B8186}" type="parTrans" cxnId="{2AAE8DBA-5C3A-416A-A9F8-6FD131FDD4C6}">
      <dgm:prSet/>
      <dgm:spPr/>
      <dgm:t>
        <a:bodyPr/>
        <a:lstStyle/>
        <a:p>
          <a:endParaRPr lang="pt-BR"/>
        </a:p>
      </dgm:t>
    </dgm:pt>
    <dgm:pt modelId="{3CEA7668-CC8D-4585-A8BB-D879458E083A}" type="sibTrans" cxnId="{2AAE8DBA-5C3A-416A-A9F8-6FD131FDD4C6}">
      <dgm:prSet/>
      <dgm:spPr/>
      <dgm:t>
        <a:bodyPr/>
        <a:lstStyle/>
        <a:p>
          <a:endParaRPr lang="pt-BR"/>
        </a:p>
      </dgm:t>
    </dgm:pt>
    <dgm:pt modelId="{B45A6B16-3C41-452D-9793-21058B34D77D}" type="pres">
      <dgm:prSet presAssocID="{D2AC56F4-A2C4-48A2-8960-FF92FF3BBAEE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FC27A38-B464-437E-92ED-F0CF60A8ECAA}" type="pres">
      <dgm:prSet presAssocID="{D442DA46-4F70-4E29-A92F-7DA512FC0FE5}" presName="compNode" presStyleCnt="0"/>
      <dgm:spPr/>
    </dgm:pt>
    <dgm:pt modelId="{F18639A8-BA03-42C6-BD26-F2076DCAA40A}" type="pres">
      <dgm:prSet presAssocID="{D442DA46-4F70-4E29-A92F-7DA512FC0FE5}" presName="childRect" presStyleLbl="bgAcc1" presStyleIdx="0" presStyleCnt="2" custScaleX="147375" custScaleY="2535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81868F-83F4-412A-9801-2D146D01B0C3}" type="pres">
      <dgm:prSet presAssocID="{D442DA46-4F70-4E29-A92F-7DA512FC0FE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FF05FF-3942-428C-B236-C6DBD3038A21}" type="pres">
      <dgm:prSet presAssocID="{D442DA46-4F70-4E29-A92F-7DA512FC0FE5}" presName="parentRect" presStyleLbl="alignNode1" presStyleIdx="0" presStyleCnt="2" custScaleX="148879" custLinFactNeighborX="1551" custLinFactNeighborY="87530"/>
      <dgm:spPr/>
      <dgm:t>
        <a:bodyPr/>
        <a:lstStyle/>
        <a:p>
          <a:endParaRPr lang="pt-BR"/>
        </a:p>
      </dgm:t>
    </dgm:pt>
    <dgm:pt modelId="{D8529174-7C24-4762-B7AB-808BA8277680}" type="pres">
      <dgm:prSet presAssocID="{D442DA46-4F70-4E29-A92F-7DA512FC0FE5}" presName="adorn" presStyleLbl="fgAccFollowNode1" presStyleIdx="0" presStyleCnt="2" custLinFactNeighborX="60057" custLinFactNeighborY="9236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63CC9D8-F4B5-44C1-A28D-DD3212E16B0A}" type="pres">
      <dgm:prSet presAssocID="{97C4C414-3DE2-4EB4-B797-E1945FB900A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B4C19E9B-7683-46B7-983B-613FB45F3865}" type="pres">
      <dgm:prSet presAssocID="{61B98391-C611-4821-B951-1F25A7B8E535}" presName="compNode" presStyleCnt="0"/>
      <dgm:spPr/>
    </dgm:pt>
    <dgm:pt modelId="{E953C3BD-8668-4A8A-84F3-7E77DF6C5D6F}" type="pres">
      <dgm:prSet presAssocID="{61B98391-C611-4821-B951-1F25A7B8E535}" presName="childRect" presStyleLbl="bgAcc1" presStyleIdx="1" presStyleCnt="2" custScaleX="138036" custScaleY="2455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0C3294-4331-46D8-83BB-35AA0D6624FD}" type="pres">
      <dgm:prSet presAssocID="{61B98391-C611-4821-B951-1F25A7B8E53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FE6878-D79E-48AD-B777-121F6D3E9783}" type="pres">
      <dgm:prSet presAssocID="{61B98391-C611-4821-B951-1F25A7B8E535}" presName="parentRect" presStyleLbl="alignNode1" presStyleIdx="1" presStyleCnt="2" custScaleX="139672" custScaleY="100000" custLinFactNeighborX="891" custLinFactNeighborY="78701"/>
      <dgm:spPr/>
      <dgm:t>
        <a:bodyPr/>
        <a:lstStyle/>
        <a:p>
          <a:endParaRPr lang="pt-BR"/>
        </a:p>
      </dgm:t>
    </dgm:pt>
    <dgm:pt modelId="{FF6D269F-B29E-4E20-8F6B-DACD0C4146FA}" type="pres">
      <dgm:prSet presAssocID="{61B98391-C611-4821-B951-1F25A7B8E535}" presName="adorn" presStyleLbl="fgAccFollowNode1" presStyleIdx="1" presStyleCnt="2" custLinFactNeighborX="69198" custLinFactNeighborY="5439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F97CE53E-BCBA-40C3-8191-A69C832827AF}" type="presOf" srcId="{D442DA46-4F70-4E29-A92F-7DA512FC0FE5}" destId="{2181868F-83F4-412A-9801-2D146D01B0C3}" srcOrd="0" destOrd="0" presId="urn:microsoft.com/office/officeart/2005/8/layout/bList2#1"/>
    <dgm:cxn modelId="{31513300-8896-4947-9EFA-388EE987AEF8}" type="presOf" srcId="{E2E5C1F8-0851-41DB-84D2-83837E57131C}" destId="{E953C3BD-8668-4A8A-84F3-7E77DF6C5D6F}" srcOrd="0" destOrd="2" presId="urn:microsoft.com/office/officeart/2005/8/layout/bList2#1"/>
    <dgm:cxn modelId="{3D3FEC17-A1E0-4607-AADF-779830210291}" srcId="{D442DA46-4F70-4E29-A92F-7DA512FC0FE5}" destId="{CD5D4D32-5B28-44E5-985A-639F490C41D6}" srcOrd="0" destOrd="0" parTransId="{B32E4873-60F0-44A2-9287-772F47851EAF}" sibTransId="{B5F29492-C063-417C-B672-39EDC6396F44}"/>
    <dgm:cxn modelId="{2AAE8DBA-5C3A-416A-A9F8-6FD131FDD4C6}" srcId="{61B98391-C611-4821-B951-1F25A7B8E535}" destId="{CB2CE5F9-3B08-4678-81A4-A8830E70ACEB}" srcOrd="5" destOrd="0" parTransId="{0CCBB91E-A0E6-43D5-A3EF-85039F4B8186}" sibTransId="{3CEA7668-CC8D-4585-A8BB-D879458E083A}"/>
    <dgm:cxn modelId="{44F15360-A9B9-40B3-8B9E-2B54F3A84036}" type="presOf" srcId="{FC2B327D-540B-4E8F-BE77-B3E010C6F2C4}" destId="{E953C3BD-8668-4A8A-84F3-7E77DF6C5D6F}" srcOrd="0" destOrd="0" presId="urn:microsoft.com/office/officeart/2005/8/layout/bList2#1"/>
    <dgm:cxn modelId="{375D84D1-6B3E-460D-97D0-D863F40DA36E}" type="presOf" srcId="{8DE3C293-E5F8-4BF5-A20A-585766322020}" destId="{E953C3BD-8668-4A8A-84F3-7E77DF6C5D6F}" srcOrd="0" destOrd="3" presId="urn:microsoft.com/office/officeart/2005/8/layout/bList2#1"/>
    <dgm:cxn modelId="{BD287D92-9BEA-491D-AD92-7072C8CB9D16}" type="presOf" srcId="{97C4C414-3DE2-4EB4-B797-E1945FB900A0}" destId="{463CC9D8-F4B5-44C1-A28D-DD3212E16B0A}" srcOrd="0" destOrd="0" presId="urn:microsoft.com/office/officeart/2005/8/layout/bList2#1"/>
    <dgm:cxn modelId="{7330C3DF-C7DA-4641-9362-CC3688E6C438}" type="presOf" srcId="{D2AC56F4-A2C4-48A2-8960-FF92FF3BBAEE}" destId="{B45A6B16-3C41-452D-9793-21058B34D77D}" srcOrd="0" destOrd="0" presId="urn:microsoft.com/office/officeart/2005/8/layout/bList2#1"/>
    <dgm:cxn modelId="{6376062B-9692-4EC3-820C-8A33F1167A5C}" srcId="{D442DA46-4F70-4E29-A92F-7DA512FC0FE5}" destId="{FD889367-ECB6-415D-8E04-15BDC4D3627F}" srcOrd="2" destOrd="0" parTransId="{60EB0247-9EB3-4386-AC82-ECB6CD188BFA}" sibTransId="{DF5FE96C-7178-4573-8395-E1CAB6E0240F}"/>
    <dgm:cxn modelId="{901A3A90-A7B7-4823-BFDB-A8D14CB101E9}" srcId="{61B98391-C611-4821-B951-1F25A7B8E535}" destId="{FC2B327D-540B-4E8F-BE77-B3E010C6F2C4}" srcOrd="0" destOrd="0" parTransId="{6CF9D59D-C4AE-4F20-B07E-B5F418293818}" sibTransId="{214126E7-B5FB-442F-AD8E-803F135CC46C}"/>
    <dgm:cxn modelId="{345E72C5-C536-4CF1-A5F6-61B6BE745556}" type="presOf" srcId="{61B98391-C611-4821-B951-1F25A7B8E535}" destId="{D20C3294-4331-46D8-83BB-35AA0D6624FD}" srcOrd="0" destOrd="0" presId="urn:microsoft.com/office/officeart/2005/8/layout/bList2#1"/>
    <dgm:cxn modelId="{F195A1A4-1FAC-44A0-8E68-BF61895FAD2F}" srcId="{D442DA46-4F70-4E29-A92F-7DA512FC0FE5}" destId="{3D3B9689-2387-4EE2-8BB5-14CB34C1DF0F}" srcOrd="1" destOrd="0" parTransId="{F6222090-799D-47D9-B86E-8171A795532F}" sibTransId="{EC45DF1A-4A5C-4254-9BFF-C7100E6C9AA0}"/>
    <dgm:cxn modelId="{316F39A7-E21A-48BC-872B-CD0E4323B523}" type="presOf" srcId="{D442DA46-4F70-4E29-A92F-7DA512FC0FE5}" destId="{45FF05FF-3942-428C-B236-C6DBD3038A21}" srcOrd="1" destOrd="0" presId="urn:microsoft.com/office/officeart/2005/8/layout/bList2#1"/>
    <dgm:cxn modelId="{04895FFD-36BD-4C0E-8195-602CDA814266}" srcId="{61B98391-C611-4821-B951-1F25A7B8E535}" destId="{8DE3C293-E5F8-4BF5-A20A-585766322020}" srcOrd="3" destOrd="0" parTransId="{11539D4A-3310-49B8-ADE5-807689E569C4}" sibTransId="{FD2B134F-BDB6-4739-B748-3E1668FA9949}"/>
    <dgm:cxn modelId="{D15EFDEA-E43D-44E1-B915-52DF43F2EEF2}" srcId="{61B98391-C611-4821-B951-1F25A7B8E535}" destId="{384A4D42-1F13-4CB3-8977-A73EE6E31694}" srcOrd="1" destOrd="0" parTransId="{82622802-6CA7-4C81-BC1D-5C4BD5BD1A4B}" sibTransId="{60E99468-D4E1-4E12-87B3-6D3B6D74901C}"/>
    <dgm:cxn modelId="{1FD5E156-F68B-4FA4-9A30-4467541F7677}" type="presOf" srcId="{CB2CE5F9-3B08-4678-81A4-A8830E70ACEB}" destId="{E953C3BD-8668-4A8A-84F3-7E77DF6C5D6F}" srcOrd="0" destOrd="5" presId="urn:microsoft.com/office/officeart/2005/8/layout/bList2#1"/>
    <dgm:cxn modelId="{B15BCE9C-BD9D-4CB8-913B-C9882DE5DE62}" type="presOf" srcId="{70D239D0-EC15-4766-BCDA-B6A9C118A2FD}" destId="{E953C3BD-8668-4A8A-84F3-7E77DF6C5D6F}" srcOrd="0" destOrd="4" presId="urn:microsoft.com/office/officeart/2005/8/layout/bList2#1"/>
    <dgm:cxn modelId="{CAF51EF9-1555-4356-825E-E4717C6F1991}" type="presOf" srcId="{3D3B9689-2387-4EE2-8BB5-14CB34C1DF0F}" destId="{F18639A8-BA03-42C6-BD26-F2076DCAA40A}" srcOrd="0" destOrd="1" presId="urn:microsoft.com/office/officeart/2005/8/layout/bList2#1"/>
    <dgm:cxn modelId="{52DCD6BC-23BF-439A-90C4-F53EC6DA4765}" srcId="{D2AC56F4-A2C4-48A2-8960-FF92FF3BBAEE}" destId="{D442DA46-4F70-4E29-A92F-7DA512FC0FE5}" srcOrd="0" destOrd="0" parTransId="{BA26ADAD-583B-4F5F-BEA8-6675AC79A039}" sibTransId="{97C4C414-3DE2-4EB4-B797-E1945FB900A0}"/>
    <dgm:cxn modelId="{6D88EEBA-ED1A-46B8-9CDF-364C7BEC731E}" srcId="{61B98391-C611-4821-B951-1F25A7B8E535}" destId="{70D239D0-EC15-4766-BCDA-B6A9C118A2FD}" srcOrd="4" destOrd="0" parTransId="{BB49E98D-CADF-4FDD-B23D-E4D45C3CA08D}" sibTransId="{F1E1994B-5B80-4D26-A66B-6E744D753D31}"/>
    <dgm:cxn modelId="{EDA319CC-A11A-4815-BBA4-70D62EC02856}" type="presOf" srcId="{384A4D42-1F13-4CB3-8977-A73EE6E31694}" destId="{E953C3BD-8668-4A8A-84F3-7E77DF6C5D6F}" srcOrd="0" destOrd="1" presId="urn:microsoft.com/office/officeart/2005/8/layout/bList2#1"/>
    <dgm:cxn modelId="{C4762047-BE62-427A-84D2-A6C73A2B4AEE}" type="presOf" srcId="{FD889367-ECB6-415D-8E04-15BDC4D3627F}" destId="{F18639A8-BA03-42C6-BD26-F2076DCAA40A}" srcOrd="0" destOrd="2" presId="urn:microsoft.com/office/officeart/2005/8/layout/bList2#1"/>
    <dgm:cxn modelId="{0F98C7A1-1FB1-4D42-B245-87D9870097B1}" type="presOf" srcId="{CD5D4D32-5B28-44E5-985A-639F490C41D6}" destId="{F18639A8-BA03-42C6-BD26-F2076DCAA40A}" srcOrd="0" destOrd="0" presId="urn:microsoft.com/office/officeart/2005/8/layout/bList2#1"/>
    <dgm:cxn modelId="{7FC5F2E8-3F38-4641-B70F-53C6F7165092}" type="presOf" srcId="{61B98391-C611-4821-B951-1F25A7B8E535}" destId="{F7FE6878-D79E-48AD-B777-121F6D3E9783}" srcOrd="1" destOrd="0" presId="urn:microsoft.com/office/officeart/2005/8/layout/bList2#1"/>
    <dgm:cxn modelId="{0E414B7F-0821-448C-A435-86EB6DB62CEE}" srcId="{61B98391-C611-4821-B951-1F25A7B8E535}" destId="{E2E5C1F8-0851-41DB-84D2-83837E57131C}" srcOrd="2" destOrd="0" parTransId="{396D0618-E944-48A1-AFD9-B1C95DF36448}" sibTransId="{C16DCDCF-49C9-4F6E-9207-9A734A0591DF}"/>
    <dgm:cxn modelId="{DF4F791E-EB83-4686-BA8A-B4375BE4C8FE}" srcId="{D2AC56F4-A2C4-48A2-8960-FF92FF3BBAEE}" destId="{61B98391-C611-4821-B951-1F25A7B8E535}" srcOrd="1" destOrd="0" parTransId="{5FD7A3C0-034C-4299-BBE4-4373F2ED42D1}" sibTransId="{998F173B-E38B-4CEA-B2E9-B151D4F28895}"/>
    <dgm:cxn modelId="{9434E00C-3C44-4765-BFBE-C05193681143}" type="presParOf" srcId="{B45A6B16-3C41-452D-9793-21058B34D77D}" destId="{0FC27A38-B464-437E-92ED-F0CF60A8ECAA}" srcOrd="0" destOrd="0" presId="urn:microsoft.com/office/officeart/2005/8/layout/bList2#1"/>
    <dgm:cxn modelId="{B8C75C37-905A-499B-BCDA-C1A47E501945}" type="presParOf" srcId="{0FC27A38-B464-437E-92ED-F0CF60A8ECAA}" destId="{F18639A8-BA03-42C6-BD26-F2076DCAA40A}" srcOrd="0" destOrd="0" presId="urn:microsoft.com/office/officeart/2005/8/layout/bList2#1"/>
    <dgm:cxn modelId="{573081C2-3F00-4197-8ED7-8560304F7593}" type="presParOf" srcId="{0FC27A38-B464-437E-92ED-F0CF60A8ECAA}" destId="{2181868F-83F4-412A-9801-2D146D01B0C3}" srcOrd="1" destOrd="0" presId="urn:microsoft.com/office/officeart/2005/8/layout/bList2#1"/>
    <dgm:cxn modelId="{32B5EFFD-7142-44A8-A076-C4100E707520}" type="presParOf" srcId="{0FC27A38-B464-437E-92ED-F0CF60A8ECAA}" destId="{45FF05FF-3942-428C-B236-C6DBD3038A21}" srcOrd="2" destOrd="0" presId="urn:microsoft.com/office/officeart/2005/8/layout/bList2#1"/>
    <dgm:cxn modelId="{FE48FC19-3DF4-42D1-8E64-4F4CF1575411}" type="presParOf" srcId="{0FC27A38-B464-437E-92ED-F0CF60A8ECAA}" destId="{D8529174-7C24-4762-B7AB-808BA8277680}" srcOrd="3" destOrd="0" presId="urn:microsoft.com/office/officeart/2005/8/layout/bList2#1"/>
    <dgm:cxn modelId="{18A211B9-ABB1-4F0C-A195-4F759DAE7262}" type="presParOf" srcId="{B45A6B16-3C41-452D-9793-21058B34D77D}" destId="{463CC9D8-F4B5-44C1-A28D-DD3212E16B0A}" srcOrd="1" destOrd="0" presId="urn:microsoft.com/office/officeart/2005/8/layout/bList2#1"/>
    <dgm:cxn modelId="{839967F8-60B1-43CD-A612-7910BC783833}" type="presParOf" srcId="{B45A6B16-3C41-452D-9793-21058B34D77D}" destId="{B4C19E9B-7683-46B7-983B-613FB45F3865}" srcOrd="2" destOrd="0" presId="urn:microsoft.com/office/officeart/2005/8/layout/bList2#1"/>
    <dgm:cxn modelId="{02959A28-9E5F-42E1-AD82-2C63FF8D2246}" type="presParOf" srcId="{B4C19E9B-7683-46B7-983B-613FB45F3865}" destId="{E953C3BD-8668-4A8A-84F3-7E77DF6C5D6F}" srcOrd="0" destOrd="0" presId="urn:microsoft.com/office/officeart/2005/8/layout/bList2#1"/>
    <dgm:cxn modelId="{068C28C2-78CB-43FF-A66B-5DB3BDA61A42}" type="presParOf" srcId="{B4C19E9B-7683-46B7-983B-613FB45F3865}" destId="{D20C3294-4331-46D8-83BB-35AA0D6624FD}" srcOrd="1" destOrd="0" presId="urn:microsoft.com/office/officeart/2005/8/layout/bList2#1"/>
    <dgm:cxn modelId="{3C4C2C5F-439D-4438-85CE-E31F6FB2EEF1}" type="presParOf" srcId="{B4C19E9B-7683-46B7-983B-613FB45F3865}" destId="{F7FE6878-D79E-48AD-B777-121F6D3E9783}" srcOrd="2" destOrd="0" presId="urn:microsoft.com/office/officeart/2005/8/layout/bList2#1"/>
    <dgm:cxn modelId="{06F09A98-11C9-4A70-9C8A-42C056B1D852}" type="presParOf" srcId="{B4C19E9B-7683-46B7-983B-613FB45F3865}" destId="{FF6D269F-B29E-4E20-8F6B-DACD0C4146FA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901BFC-9706-43D3-BF70-0631C6107EE5}" type="doc">
      <dgm:prSet loTypeId="urn:microsoft.com/office/officeart/2005/8/layout/bList2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2EF4B745-E775-4D38-A817-EF7F0EE1E694}">
      <dgm:prSet phldrT="[Texto]"/>
      <dgm:spPr/>
      <dgm:t>
        <a:bodyPr/>
        <a:lstStyle/>
        <a:p>
          <a:r>
            <a:rPr lang="pt-BR" i="1" dirty="0" err="1" smtClean="0"/>
            <a:t>Cunila</a:t>
          </a:r>
          <a:r>
            <a:rPr lang="pt-BR" i="1" dirty="0" smtClean="0"/>
            <a:t> </a:t>
          </a:r>
          <a:r>
            <a:rPr lang="pt-BR" i="1" dirty="0" err="1" smtClean="0"/>
            <a:t>microcephala</a:t>
          </a:r>
          <a:r>
            <a:rPr lang="pt-BR" i="1" dirty="0" smtClean="0"/>
            <a:t> </a:t>
          </a:r>
          <a:endParaRPr lang="pt-BR" dirty="0"/>
        </a:p>
      </dgm:t>
    </dgm:pt>
    <dgm:pt modelId="{AF2CF4CE-C59B-47A8-B30B-B0F5AEF1D4EF}" type="parTrans" cxnId="{32C22B44-23A0-454D-B6A7-094237656F77}">
      <dgm:prSet/>
      <dgm:spPr/>
      <dgm:t>
        <a:bodyPr/>
        <a:lstStyle/>
        <a:p>
          <a:endParaRPr lang="pt-BR"/>
        </a:p>
      </dgm:t>
    </dgm:pt>
    <dgm:pt modelId="{BCC5B864-E2E1-467D-8DF2-F738FB392B30}" type="sibTrans" cxnId="{32C22B44-23A0-454D-B6A7-094237656F77}">
      <dgm:prSet/>
      <dgm:spPr/>
      <dgm:t>
        <a:bodyPr/>
        <a:lstStyle/>
        <a:p>
          <a:endParaRPr lang="pt-BR"/>
        </a:p>
      </dgm:t>
    </dgm:pt>
    <dgm:pt modelId="{DC4F8DB0-8D28-4FAD-B416-5EDEC93F310F}">
      <dgm:prSet phldrT="[Texto]"/>
      <dgm:spPr/>
      <dgm:t>
        <a:bodyPr/>
        <a:lstStyle/>
        <a:p>
          <a:r>
            <a:rPr lang="pt-BR" i="1" dirty="0" err="1" smtClean="0"/>
            <a:t>Mentha</a:t>
          </a:r>
          <a:r>
            <a:rPr lang="pt-BR" i="1" dirty="0" smtClean="0"/>
            <a:t> </a:t>
          </a:r>
          <a:r>
            <a:rPr lang="pt-BR" i="1" dirty="0" err="1" smtClean="0"/>
            <a:t>pulegium</a:t>
          </a:r>
          <a:r>
            <a:rPr lang="pt-BR" i="1" dirty="0" smtClean="0"/>
            <a:t> </a:t>
          </a:r>
          <a:endParaRPr lang="pt-BR" dirty="0"/>
        </a:p>
      </dgm:t>
    </dgm:pt>
    <dgm:pt modelId="{DB86BF1E-4AD9-44E4-AF84-D1DC5DB0F58F}" type="parTrans" cxnId="{18D7C9C3-1976-4056-842A-A9EE1DCA15BF}">
      <dgm:prSet/>
      <dgm:spPr/>
      <dgm:t>
        <a:bodyPr/>
        <a:lstStyle/>
        <a:p>
          <a:endParaRPr lang="pt-BR"/>
        </a:p>
      </dgm:t>
    </dgm:pt>
    <dgm:pt modelId="{0C1A8D4B-B20F-4BC6-A25A-00A5112D0A3E}" type="sibTrans" cxnId="{18D7C9C3-1976-4056-842A-A9EE1DCA15BF}">
      <dgm:prSet/>
      <dgm:spPr/>
      <dgm:t>
        <a:bodyPr/>
        <a:lstStyle/>
        <a:p>
          <a:endParaRPr lang="pt-BR"/>
        </a:p>
      </dgm:t>
    </dgm:pt>
    <dgm:pt modelId="{CB527C09-B314-481A-B2CF-AE11A5071745}">
      <dgm:prSet phldrT="[Texto]"/>
      <dgm:spPr/>
      <dgm:t>
        <a:bodyPr/>
        <a:lstStyle/>
        <a:p>
          <a:r>
            <a:rPr lang="pt-BR" dirty="0" smtClean="0"/>
            <a:t>Óleo essencial (predomina mentofurano (82,3 – 85,1 %)), derivados </a:t>
          </a:r>
          <a:r>
            <a:rPr lang="pt-BR" dirty="0" err="1" smtClean="0"/>
            <a:t>flavônicos</a:t>
          </a:r>
          <a:r>
            <a:rPr lang="pt-BR" dirty="0" smtClean="0"/>
            <a:t> e óleos essenciais.</a:t>
          </a:r>
          <a:endParaRPr lang="pt-BR" dirty="0"/>
        </a:p>
      </dgm:t>
    </dgm:pt>
    <dgm:pt modelId="{FC210EC4-EF22-4803-886B-16F4E9EC918E}" type="parTrans" cxnId="{B7C0D06F-713B-4DAA-9124-109642AD2659}">
      <dgm:prSet/>
      <dgm:spPr/>
      <dgm:t>
        <a:bodyPr/>
        <a:lstStyle/>
        <a:p>
          <a:endParaRPr lang="pt-BR"/>
        </a:p>
      </dgm:t>
    </dgm:pt>
    <dgm:pt modelId="{EB89618A-A651-436C-8699-7B98039AD727}" type="sibTrans" cxnId="{B7C0D06F-713B-4DAA-9124-109642AD2659}">
      <dgm:prSet/>
      <dgm:spPr/>
      <dgm:t>
        <a:bodyPr/>
        <a:lstStyle/>
        <a:p>
          <a:endParaRPr lang="pt-BR"/>
        </a:p>
      </dgm:t>
    </dgm:pt>
    <dgm:pt modelId="{77EB0A2C-2861-4EFF-9FEB-2CAC3AEEB150}">
      <dgm:prSet phldrT="[Texto]"/>
      <dgm:spPr/>
      <dgm:t>
        <a:bodyPr/>
        <a:lstStyle/>
        <a:p>
          <a:r>
            <a:rPr lang="pt-BR" dirty="0" err="1" smtClean="0"/>
            <a:t>Obs</a:t>
          </a:r>
          <a:r>
            <a:rPr lang="pt-BR" dirty="0" smtClean="0"/>
            <a:t>: Espécie citada na RDC 10/10</a:t>
          </a:r>
          <a:endParaRPr lang="pt-BR" dirty="0"/>
        </a:p>
      </dgm:t>
    </dgm:pt>
    <dgm:pt modelId="{0E940370-57D0-4A05-B17E-501F2C1760B2}" type="parTrans" cxnId="{F9C129C2-98C7-4319-A4F9-725AF515E308}">
      <dgm:prSet/>
      <dgm:spPr/>
      <dgm:t>
        <a:bodyPr/>
        <a:lstStyle/>
        <a:p>
          <a:endParaRPr lang="pt-BR"/>
        </a:p>
      </dgm:t>
    </dgm:pt>
    <dgm:pt modelId="{91173D25-5256-47C2-B681-09A41D2FBFB1}" type="sibTrans" cxnId="{F9C129C2-98C7-4319-A4F9-725AF515E308}">
      <dgm:prSet/>
      <dgm:spPr/>
      <dgm:t>
        <a:bodyPr/>
        <a:lstStyle/>
        <a:p>
          <a:endParaRPr lang="pt-BR"/>
        </a:p>
      </dgm:t>
    </dgm:pt>
    <dgm:pt modelId="{870F0EE8-7B65-49B8-AF5C-93D15FD196AA}">
      <dgm:prSet phldrT="[Texto]"/>
      <dgm:spPr/>
      <dgm:t>
        <a:bodyPr/>
        <a:lstStyle/>
        <a:p>
          <a:r>
            <a:rPr lang="pt-BR" smtClean="0"/>
            <a:t>principal componente é a pulegona  </a:t>
          </a:r>
          <a:endParaRPr lang="pt-BR" dirty="0"/>
        </a:p>
      </dgm:t>
    </dgm:pt>
    <dgm:pt modelId="{72D99812-BA08-40A3-901E-73FF3789BACE}" type="parTrans" cxnId="{0F032D2B-8C3A-41DA-9686-349C79A21D95}">
      <dgm:prSet/>
      <dgm:spPr/>
      <dgm:t>
        <a:bodyPr/>
        <a:lstStyle/>
        <a:p>
          <a:endParaRPr lang="pt-BR"/>
        </a:p>
      </dgm:t>
    </dgm:pt>
    <dgm:pt modelId="{425EE80C-11AD-49F2-90B3-7D32AC26A25A}" type="sibTrans" cxnId="{0F032D2B-8C3A-41DA-9686-349C79A21D95}">
      <dgm:prSet/>
      <dgm:spPr/>
      <dgm:t>
        <a:bodyPr/>
        <a:lstStyle/>
        <a:p>
          <a:endParaRPr lang="pt-BR"/>
        </a:p>
      </dgm:t>
    </dgm:pt>
    <dgm:pt modelId="{FBE0D97E-72D1-4DF2-9D49-E16947FE58CF}">
      <dgm:prSet phldrT="[Texto]"/>
      <dgm:spPr/>
      <dgm:t>
        <a:bodyPr/>
        <a:lstStyle/>
        <a:p>
          <a:r>
            <a:rPr lang="pt-BR" smtClean="0"/>
            <a:t>Obs: Espécie com poucos estudos de ação farmacológica.</a:t>
          </a:r>
          <a:endParaRPr lang="pt-BR" dirty="0"/>
        </a:p>
      </dgm:t>
    </dgm:pt>
    <dgm:pt modelId="{7AF6A804-7586-4DBA-ADC9-54F8B9E5569E}" type="parTrans" cxnId="{CA731D5C-E5D3-4338-AD72-58E098C16D70}">
      <dgm:prSet/>
      <dgm:spPr/>
      <dgm:t>
        <a:bodyPr/>
        <a:lstStyle/>
        <a:p>
          <a:endParaRPr lang="pt-BR"/>
        </a:p>
      </dgm:t>
    </dgm:pt>
    <dgm:pt modelId="{3E8BAB58-AB84-4862-BDCA-6650B47B0297}" type="sibTrans" cxnId="{CA731D5C-E5D3-4338-AD72-58E098C16D70}">
      <dgm:prSet/>
      <dgm:spPr/>
      <dgm:t>
        <a:bodyPr/>
        <a:lstStyle/>
        <a:p>
          <a:endParaRPr lang="pt-BR"/>
        </a:p>
      </dgm:t>
    </dgm:pt>
    <dgm:pt modelId="{B40C8F5B-41BB-405F-899B-9B79C532521C}" type="pres">
      <dgm:prSet presAssocID="{EC901BFC-9706-43D3-BF70-0631C6107EE5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14EC191-7754-4D82-836A-EAADBA61249C}" type="pres">
      <dgm:prSet presAssocID="{2EF4B745-E775-4D38-A817-EF7F0EE1E694}" presName="compNode" presStyleCnt="0"/>
      <dgm:spPr/>
    </dgm:pt>
    <dgm:pt modelId="{C1076216-5A41-4734-B2C7-B840217C33EB}" type="pres">
      <dgm:prSet presAssocID="{2EF4B745-E775-4D38-A817-EF7F0EE1E694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CEE4EBD-5157-4DAF-840B-AC9C73750D2B}" type="pres">
      <dgm:prSet presAssocID="{2EF4B745-E775-4D38-A817-EF7F0EE1E69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65D0CC-0912-4C90-8D7B-1B092D3BE25A}" type="pres">
      <dgm:prSet presAssocID="{2EF4B745-E775-4D38-A817-EF7F0EE1E694}" presName="parentRect" presStyleLbl="alignNode1" presStyleIdx="0" presStyleCnt="2"/>
      <dgm:spPr/>
      <dgm:t>
        <a:bodyPr/>
        <a:lstStyle/>
        <a:p>
          <a:endParaRPr lang="pt-BR"/>
        </a:p>
      </dgm:t>
    </dgm:pt>
    <dgm:pt modelId="{D28AD973-A9C3-4D19-8A86-7B409967218D}" type="pres">
      <dgm:prSet presAssocID="{2EF4B745-E775-4D38-A817-EF7F0EE1E694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A2CF02-6384-48EA-BCD8-81670F143389}" type="pres">
      <dgm:prSet presAssocID="{BCC5B864-E2E1-467D-8DF2-F738FB392B3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71F85564-2102-497C-8F6B-4E0E4CB3D83D}" type="pres">
      <dgm:prSet presAssocID="{DC4F8DB0-8D28-4FAD-B416-5EDEC93F310F}" presName="compNode" presStyleCnt="0"/>
      <dgm:spPr/>
    </dgm:pt>
    <dgm:pt modelId="{B8E22AE0-AB2F-4684-A137-2A95E68235E2}" type="pres">
      <dgm:prSet presAssocID="{DC4F8DB0-8D28-4FAD-B416-5EDEC93F310F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37CFA4-441F-48C1-8B49-7C7376984BB6}" type="pres">
      <dgm:prSet presAssocID="{DC4F8DB0-8D28-4FAD-B416-5EDEC93F310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F7DA68-5EAA-4048-A3DC-DD63195B94D3}" type="pres">
      <dgm:prSet presAssocID="{DC4F8DB0-8D28-4FAD-B416-5EDEC93F310F}" presName="parentRect" presStyleLbl="alignNode1" presStyleIdx="1" presStyleCnt="2"/>
      <dgm:spPr/>
      <dgm:t>
        <a:bodyPr/>
        <a:lstStyle/>
        <a:p>
          <a:endParaRPr lang="pt-BR"/>
        </a:p>
      </dgm:t>
    </dgm:pt>
    <dgm:pt modelId="{09AAB97C-F02A-4988-9630-E4692AD3B13A}" type="pres">
      <dgm:prSet presAssocID="{DC4F8DB0-8D28-4FAD-B416-5EDEC93F310F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C09BA9B7-9EEE-4E80-BB96-B52B709BAD6A}" type="presOf" srcId="{EC901BFC-9706-43D3-BF70-0631C6107EE5}" destId="{B40C8F5B-41BB-405F-899B-9B79C532521C}" srcOrd="0" destOrd="0" presId="urn:microsoft.com/office/officeart/2005/8/layout/bList2#2"/>
    <dgm:cxn modelId="{4D9AB00F-050F-4DD0-AB39-2D5FC389DBBE}" type="presOf" srcId="{DC4F8DB0-8D28-4FAD-B416-5EDEC93F310F}" destId="{CD37CFA4-441F-48C1-8B49-7C7376984BB6}" srcOrd="0" destOrd="0" presId="urn:microsoft.com/office/officeart/2005/8/layout/bList2#2"/>
    <dgm:cxn modelId="{2A333C59-985A-4269-91A0-9D808AFDFA92}" type="presOf" srcId="{2EF4B745-E775-4D38-A817-EF7F0EE1E694}" destId="{7D65D0CC-0912-4C90-8D7B-1B092D3BE25A}" srcOrd="1" destOrd="0" presId="urn:microsoft.com/office/officeart/2005/8/layout/bList2#2"/>
    <dgm:cxn modelId="{F9C129C2-98C7-4319-A4F9-725AF515E308}" srcId="{DC4F8DB0-8D28-4FAD-B416-5EDEC93F310F}" destId="{77EB0A2C-2861-4EFF-9FEB-2CAC3AEEB150}" srcOrd="1" destOrd="0" parTransId="{0E940370-57D0-4A05-B17E-501F2C1760B2}" sibTransId="{91173D25-5256-47C2-B681-09A41D2FBFB1}"/>
    <dgm:cxn modelId="{0F20A1C3-65E6-4C88-99B2-C8F097AAF4CE}" type="presOf" srcId="{DC4F8DB0-8D28-4FAD-B416-5EDEC93F310F}" destId="{A4F7DA68-5EAA-4048-A3DC-DD63195B94D3}" srcOrd="1" destOrd="0" presId="urn:microsoft.com/office/officeart/2005/8/layout/bList2#2"/>
    <dgm:cxn modelId="{C2619666-A3F8-4C2F-9634-B9A9A89D1D2E}" type="presOf" srcId="{2EF4B745-E775-4D38-A817-EF7F0EE1E694}" destId="{1CEE4EBD-5157-4DAF-840B-AC9C73750D2B}" srcOrd="0" destOrd="0" presId="urn:microsoft.com/office/officeart/2005/8/layout/bList2#2"/>
    <dgm:cxn modelId="{32C22B44-23A0-454D-B6A7-094237656F77}" srcId="{EC901BFC-9706-43D3-BF70-0631C6107EE5}" destId="{2EF4B745-E775-4D38-A817-EF7F0EE1E694}" srcOrd="0" destOrd="0" parTransId="{AF2CF4CE-C59B-47A8-B30B-B0F5AEF1D4EF}" sibTransId="{BCC5B864-E2E1-467D-8DF2-F738FB392B30}"/>
    <dgm:cxn modelId="{0F032D2B-8C3A-41DA-9686-349C79A21D95}" srcId="{DC4F8DB0-8D28-4FAD-B416-5EDEC93F310F}" destId="{870F0EE8-7B65-49B8-AF5C-93D15FD196AA}" srcOrd="0" destOrd="0" parTransId="{72D99812-BA08-40A3-901E-73FF3789BACE}" sibTransId="{425EE80C-11AD-49F2-90B3-7D32AC26A25A}"/>
    <dgm:cxn modelId="{8713BB9D-5546-402B-9192-3782CEC7560D}" type="presOf" srcId="{CB527C09-B314-481A-B2CF-AE11A5071745}" destId="{C1076216-5A41-4734-B2C7-B840217C33EB}" srcOrd="0" destOrd="0" presId="urn:microsoft.com/office/officeart/2005/8/layout/bList2#2"/>
    <dgm:cxn modelId="{8DD5FDD1-63F2-4716-AEF0-E4AFE28FB2FA}" type="presOf" srcId="{77EB0A2C-2861-4EFF-9FEB-2CAC3AEEB150}" destId="{B8E22AE0-AB2F-4684-A137-2A95E68235E2}" srcOrd="0" destOrd="1" presId="urn:microsoft.com/office/officeart/2005/8/layout/bList2#2"/>
    <dgm:cxn modelId="{B7C0D06F-713B-4DAA-9124-109642AD2659}" srcId="{2EF4B745-E775-4D38-A817-EF7F0EE1E694}" destId="{CB527C09-B314-481A-B2CF-AE11A5071745}" srcOrd="0" destOrd="0" parTransId="{FC210EC4-EF22-4803-886B-16F4E9EC918E}" sibTransId="{EB89618A-A651-436C-8699-7B98039AD727}"/>
    <dgm:cxn modelId="{18D7C9C3-1976-4056-842A-A9EE1DCA15BF}" srcId="{EC901BFC-9706-43D3-BF70-0631C6107EE5}" destId="{DC4F8DB0-8D28-4FAD-B416-5EDEC93F310F}" srcOrd="1" destOrd="0" parTransId="{DB86BF1E-4AD9-44E4-AF84-D1DC5DB0F58F}" sibTransId="{0C1A8D4B-B20F-4BC6-A25A-00A5112D0A3E}"/>
    <dgm:cxn modelId="{BCFF11D2-99D7-4035-889A-27D11D07F64F}" type="presOf" srcId="{BCC5B864-E2E1-467D-8DF2-F738FB392B30}" destId="{BFA2CF02-6384-48EA-BCD8-81670F143389}" srcOrd="0" destOrd="0" presId="urn:microsoft.com/office/officeart/2005/8/layout/bList2#2"/>
    <dgm:cxn modelId="{F5C0F078-9213-43D3-9718-97E8E351AA4E}" type="presOf" srcId="{870F0EE8-7B65-49B8-AF5C-93D15FD196AA}" destId="{B8E22AE0-AB2F-4684-A137-2A95E68235E2}" srcOrd="0" destOrd="0" presId="urn:microsoft.com/office/officeart/2005/8/layout/bList2#2"/>
    <dgm:cxn modelId="{CA731D5C-E5D3-4338-AD72-58E098C16D70}" srcId="{2EF4B745-E775-4D38-A817-EF7F0EE1E694}" destId="{FBE0D97E-72D1-4DF2-9D49-E16947FE58CF}" srcOrd="1" destOrd="0" parTransId="{7AF6A804-7586-4DBA-ADC9-54F8B9E5569E}" sibTransId="{3E8BAB58-AB84-4862-BDCA-6650B47B0297}"/>
    <dgm:cxn modelId="{EDBBB0CE-4D0F-48FB-8490-80B671B003DE}" type="presOf" srcId="{FBE0D97E-72D1-4DF2-9D49-E16947FE58CF}" destId="{C1076216-5A41-4734-B2C7-B840217C33EB}" srcOrd="0" destOrd="1" presId="urn:microsoft.com/office/officeart/2005/8/layout/bList2#2"/>
    <dgm:cxn modelId="{63FD880C-550C-4006-917E-577467280564}" type="presParOf" srcId="{B40C8F5B-41BB-405F-899B-9B79C532521C}" destId="{114EC191-7754-4D82-836A-EAADBA61249C}" srcOrd="0" destOrd="0" presId="urn:microsoft.com/office/officeart/2005/8/layout/bList2#2"/>
    <dgm:cxn modelId="{6E03B065-06FA-413A-9066-3781F2AE95AB}" type="presParOf" srcId="{114EC191-7754-4D82-836A-EAADBA61249C}" destId="{C1076216-5A41-4734-B2C7-B840217C33EB}" srcOrd="0" destOrd="0" presId="urn:microsoft.com/office/officeart/2005/8/layout/bList2#2"/>
    <dgm:cxn modelId="{6D84A654-E037-417E-9A70-202ED5B67B62}" type="presParOf" srcId="{114EC191-7754-4D82-836A-EAADBA61249C}" destId="{1CEE4EBD-5157-4DAF-840B-AC9C73750D2B}" srcOrd="1" destOrd="0" presId="urn:microsoft.com/office/officeart/2005/8/layout/bList2#2"/>
    <dgm:cxn modelId="{F01C2CF7-38AD-4164-828B-048EF03901CA}" type="presParOf" srcId="{114EC191-7754-4D82-836A-EAADBA61249C}" destId="{7D65D0CC-0912-4C90-8D7B-1B092D3BE25A}" srcOrd="2" destOrd="0" presId="urn:microsoft.com/office/officeart/2005/8/layout/bList2#2"/>
    <dgm:cxn modelId="{9E9A6D82-5336-41D5-8176-53A9A5CF822D}" type="presParOf" srcId="{114EC191-7754-4D82-836A-EAADBA61249C}" destId="{D28AD973-A9C3-4D19-8A86-7B409967218D}" srcOrd="3" destOrd="0" presId="urn:microsoft.com/office/officeart/2005/8/layout/bList2#2"/>
    <dgm:cxn modelId="{961611EC-B47A-430C-8D7A-DDB0181C5BA3}" type="presParOf" srcId="{B40C8F5B-41BB-405F-899B-9B79C532521C}" destId="{BFA2CF02-6384-48EA-BCD8-81670F143389}" srcOrd="1" destOrd="0" presId="urn:microsoft.com/office/officeart/2005/8/layout/bList2#2"/>
    <dgm:cxn modelId="{5F7E41AA-1A2D-4795-9DF1-D10277838FE9}" type="presParOf" srcId="{B40C8F5B-41BB-405F-899B-9B79C532521C}" destId="{71F85564-2102-497C-8F6B-4E0E4CB3D83D}" srcOrd="2" destOrd="0" presId="urn:microsoft.com/office/officeart/2005/8/layout/bList2#2"/>
    <dgm:cxn modelId="{CF2D0D7E-25F2-4061-BB9D-56704118DDDD}" type="presParOf" srcId="{71F85564-2102-497C-8F6B-4E0E4CB3D83D}" destId="{B8E22AE0-AB2F-4684-A137-2A95E68235E2}" srcOrd="0" destOrd="0" presId="urn:microsoft.com/office/officeart/2005/8/layout/bList2#2"/>
    <dgm:cxn modelId="{923A939E-ADCA-4D46-893E-C0F097751BFA}" type="presParOf" srcId="{71F85564-2102-497C-8F6B-4E0E4CB3D83D}" destId="{CD37CFA4-441F-48C1-8B49-7C7376984BB6}" srcOrd="1" destOrd="0" presId="urn:microsoft.com/office/officeart/2005/8/layout/bList2#2"/>
    <dgm:cxn modelId="{7F3B02BC-D5F6-42C0-8EE9-F6A3B434766A}" type="presParOf" srcId="{71F85564-2102-497C-8F6B-4E0E4CB3D83D}" destId="{A4F7DA68-5EAA-4048-A3DC-DD63195B94D3}" srcOrd="2" destOrd="0" presId="urn:microsoft.com/office/officeart/2005/8/layout/bList2#2"/>
    <dgm:cxn modelId="{8A1C6BC2-D587-4F44-8387-73ADE1765479}" type="presParOf" srcId="{71F85564-2102-497C-8F6B-4E0E4CB3D83D}" destId="{09AAB97C-F02A-4988-9630-E4692AD3B13A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901BFC-9706-43D3-BF70-0631C6107EE5}" type="doc">
      <dgm:prSet loTypeId="urn:microsoft.com/office/officeart/2005/8/layout/bList2#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2EF4B745-E775-4D38-A817-EF7F0EE1E694}">
      <dgm:prSet phldrT="[Texto]"/>
      <dgm:spPr/>
      <dgm:t>
        <a:bodyPr/>
        <a:lstStyle/>
        <a:p>
          <a:r>
            <a:rPr lang="pt-BR" i="1" dirty="0" err="1" smtClean="0"/>
            <a:t>Cunila</a:t>
          </a:r>
          <a:r>
            <a:rPr lang="pt-BR" i="1" dirty="0" smtClean="0"/>
            <a:t> </a:t>
          </a:r>
          <a:r>
            <a:rPr lang="pt-BR" i="1" dirty="0" err="1" smtClean="0"/>
            <a:t>microcephala</a:t>
          </a:r>
          <a:r>
            <a:rPr lang="pt-BR" i="1" dirty="0" smtClean="0"/>
            <a:t> </a:t>
          </a:r>
          <a:endParaRPr lang="pt-BR" dirty="0"/>
        </a:p>
      </dgm:t>
    </dgm:pt>
    <dgm:pt modelId="{AF2CF4CE-C59B-47A8-B30B-B0F5AEF1D4EF}" type="parTrans" cxnId="{32C22B44-23A0-454D-B6A7-094237656F77}">
      <dgm:prSet/>
      <dgm:spPr/>
      <dgm:t>
        <a:bodyPr/>
        <a:lstStyle/>
        <a:p>
          <a:endParaRPr lang="pt-BR"/>
        </a:p>
      </dgm:t>
    </dgm:pt>
    <dgm:pt modelId="{BCC5B864-E2E1-467D-8DF2-F738FB392B30}" type="sibTrans" cxnId="{32C22B44-23A0-454D-B6A7-094237656F77}">
      <dgm:prSet/>
      <dgm:spPr/>
      <dgm:t>
        <a:bodyPr/>
        <a:lstStyle/>
        <a:p>
          <a:endParaRPr lang="pt-BR"/>
        </a:p>
      </dgm:t>
    </dgm:pt>
    <dgm:pt modelId="{DC4F8DB0-8D28-4FAD-B416-5EDEC93F310F}">
      <dgm:prSet phldrT="[Texto]"/>
      <dgm:spPr/>
      <dgm:t>
        <a:bodyPr/>
        <a:lstStyle/>
        <a:p>
          <a:r>
            <a:rPr lang="pt-BR" i="1" dirty="0" err="1" smtClean="0"/>
            <a:t>Mentha</a:t>
          </a:r>
          <a:r>
            <a:rPr lang="pt-BR" i="1" dirty="0" smtClean="0"/>
            <a:t> </a:t>
          </a:r>
          <a:r>
            <a:rPr lang="pt-BR" i="1" dirty="0" err="1" smtClean="0"/>
            <a:t>pulegium</a:t>
          </a:r>
          <a:r>
            <a:rPr lang="pt-BR" i="1" dirty="0" smtClean="0"/>
            <a:t> </a:t>
          </a:r>
          <a:endParaRPr lang="pt-BR" dirty="0"/>
        </a:p>
      </dgm:t>
    </dgm:pt>
    <dgm:pt modelId="{DB86BF1E-4AD9-44E4-AF84-D1DC5DB0F58F}" type="parTrans" cxnId="{18D7C9C3-1976-4056-842A-A9EE1DCA15BF}">
      <dgm:prSet/>
      <dgm:spPr/>
      <dgm:t>
        <a:bodyPr/>
        <a:lstStyle/>
        <a:p>
          <a:endParaRPr lang="pt-BR"/>
        </a:p>
      </dgm:t>
    </dgm:pt>
    <dgm:pt modelId="{0C1A8D4B-B20F-4BC6-A25A-00A5112D0A3E}" type="sibTrans" cxnId="{18D7C9C3-1976-4056-842A-A9EE1DCA15BF}">
      <dgm:prSet/>
      <dgm:spPr/>
      <dgm:t>
        <a:bodyPr/>
        <a:lstStyle/>
        <a:p>
          <a:endParaRPr lang="pt-BR"/>
        </a:p>
      </dgm:t>
    </dgm:pt>
    <dgm:pt modelId="{CB527C09-B314-481A-B2CF-AE11A5071745}">
      <dgm:prSet phldrT="[Texto]"/>
      <dgm:spPr/>
      <dgm:t>
        <a:bodyPr/>
        <a:lstStyle/>
        <a:p>
          <a:r>
            <a:rPr lang="pt-BR" dirty="0" smtClean="0"/>
            <a:t>Uso adulto</a:t>
          </a:r>
          <a:endParaRPr lang="pt-BR" dirty="0"/>
        </a:p>
      </dgm:t>
    </dgm:pt>
    <dgm:pt modelId="{FC210EC4-EF22-4803-886B-16F4E9EC918E}" type="parTrans" cxnId="{B7C0D06F-713B-4DAA-9124-109642AD2659}">
      <dgm:prSet/>
      <dgm:spPr/>
      <dgm:t>
        <a:bodyPr/>
        <a:lstStyle/>
        <a:p>
          <a:endParaRPr lang="pt-BR"/>
        </a:p>
      </dgm:t>
    </dgm:pt>
    <dgm:pt modelId="{EB89618A-A651-436C-8699-7B98039AD727}" type="sibTrans" cxnId="{B7C0D06F-713B-4DAA-9124-109642AD2659}">
      <dgm:prSet/>
      <dgm:spPr/>
      <dgm:t>
        <a:bodyPr/>
        <a:lstStyle/>
        <a:p>
          <a:endParaRPr lang="pt-BR"/>
        </a:p>
      </dgm:t>
    </dgm:pt>
    <dgm:pt modelId="{870F0EE8-7B65-49B8-AF5C-93D15FD196AA}">
      <dgm:prSet phldrT="[Texto]"/>
      <dgm:spPr/>
      <dgm:t>
        <a:bodyPr/>
        <a:lstStyle/>
        <a:p>
          <a:r>
            <a:rPr lang="pt-BR" dirty="0" smtClean="0"/>
            <a:t>Uso adulto</a:t>
          </a:r>
          <a:endParaRPr lang="pt-BR" dirty="0"/>
        </a:p>
      </dgm:t>
    </dgm:pt>
    <dgm:pt modelId="{72D99812-BA08-40A3-901E-73FF3789BACE}" type="parTrans" cxnId="{0F032D2B-8C3A-41DA-9686-349C79A21D95}">
      <dgm:prSet/>
      <dgm:spPr/>
      <dgm:t>
        <a:bodyPr/>
        <a:lstStyle/>
        <a:p>
          <a:endParaRPr lang="pt-BR"/>
        </a:p>
      </dgm:t>
    </dgm:pt>
    <dgm:pt modelId="{425EE80C-11AD-49F2-90B3-7D32AC26A25A}" type="sibTrans" cxnId="{0F032D2B-8C3A-41DA-9686-349C79A21D95}">
      <dgm:prSet/>
      <dgm:spPr/>
      <dgm:t>
        <a:bodyPr/>
        <a:lstStyle/>
        <a:p>
          <a:endParaRPr lang="pt-BR"/>
        </a:p>
      </dgm:t>
    </dgm:pt>
    <dgm:pt modelId="{5052EFB8-0BBF-4830-8050-A9F384666424}">
      <dgm:prSet/>
      <dgm:spPr/>
      <dgm:t>
        <a:bodyPr/>
        <a:lstStyle/>
        <a:p>
          <a:r>
            <a:rPr lang="pt-BR" dirty="0" smtClean="0"/>
            <a:t>Infusão: 1g (1colher sobremesa) em 150mL de água (1 xícara de chá). Utilizar 1 </a:t>
          </a:r>
          <a:r>
            <a:rPr lang="pt-BR" dirty="0" err="1" smtClean="0"/>
            <a:t>xic</a:t>
          </a:r>
          <a:r>
            <a:rPr lang="pt-BR" dirty="0" smtClean="0"/>
            <a:t>. de 2 a 3x durante ou após refeições. </a:t>
          </a:r>
          <a:endParaRPr lang="pt-BR" dirty="0"/>
        </a:p>
      </dgm:t>
    </dgm:pt>
    <dgm:pt modelId="{007C271B-5C3F-49EB-BB83-9362CD998582}" type="parTrans" cxnId="{07768963-09DC-465C-BECA-630EDC3D318E}">
      <dgm:prSet/>
      <dgm:spPr/>
      <dgm:t>
        <a:bodyPr/>
        <a:lstStyle/>
        <a:p>
          <a:endParaRPr lang="pt-BR"/>
        </a:p>
      </dgm:t>
    </dgm:pt>
    <dgm:pt modelId="{FBA2622D-6306-45FC-8AE0-CC01708994F3}" type="sibTrans" cxnId="{07768963-09DC-465C-BECA-630EDC3D318E}">
      <dgm:prSet/>
      <dgm:spPr/>
      <dgm:t>
        <a:bodyPr/>
        <a:lstStyle/>
        <a:p>
          <a:endParaRPr lang="pt-BR"/>
        </a:p>
      </dgm:t>
    </dgm:pt>
    <dgm:pt modelId="{17277D0B-E5F1-4545-9A03-720E36339DC1}">
      <dgm:prSet phldrT="[Texto]"/>
      <dgm:spPr/>
      <dgm:t>
        <a:bodyPr/>
        <a:lstStyle/>
        <a:p>
          <a:r>
            <a:rPr lang="pt-BR" b="0" i="0" dirty="0" smtClean="0"/>
            <a:t>Infusão: 1 colher de chá em 1 xícara de água. Utilizar até 2 xícaras ao dia, durante até 2 semanas. </a:t>
          </a:r>
          <a:endParaRPr lang="pt-BR" dirty="0"/>
        </a:p>
      </dgm:t>
    </dgm:pt>
    <dgm:pt modelId="{ECF0B720-8722-4A3C-8A6F-1323E1EA3F95}" type="parTrans" cxnId="{6EBF829F-C906-4491-9C84-96FF84C67DD4}">
      <dgm:prSet/>
      <dgm:spPr/>
      <dgm:t>
        <a:bodyPr/>
        <a:lstStyle/>
        <a:p>
          <a:endParaRPr lang="pt-BR"/>
        </a:p>
      </dgm:t>
    </dgm:pt>
    <dgm:pt modelId="{D866F04C-C249-431C-BB41-E4B147E8E1B3}" type="sibTrans" cxnId="{6EBF829F-C906-4491-9C84-96FF84C67DD4}">
      <dgm:prSet/>
      <dgm:spPr/>
      <dgm:t>
        <a:bodyPr/>
        <a:lstStyle/>
        <a:p>
          <a:endParaRPr lang="pt-BR"/>
        </a:p>
      </dgm:t>
    </dgm:pt>
    <dgm:pt modelId="{8EFFA69D-58BC-40AC-A94F-0281A4A85CB9}">
      <dgm:prSet phldrT="[Texto]"/>
      <dgm:spPr/>
      <dgm:t>
        <a:bodyPr/>
        <a:lstStyle/>
        <a:p>
          <a:r>
            <a:rPr lang="pt-BR" b="0" i="0" dirty="0" smtClean="0"/>
            <a:t>Xarope –é indicado como expectorante, associado com o </a:t>
          </a:r>
          <a:r>
            <a:rPr lang="pt-BR" b="0" i="0" dirty="0" err="1" smtClean="0"/>
            <a:t>guaco</a:t>
          </a:r>
          <a:r>
            <a:rPr lang="pt-BR" b="0" i="0" dirty="0" smtClean="0"/>
            <a:t>, agrião e mel. </a:t>
          </a:r>
          <a:endParaRPr lang="pt-BR" dirty="0"/>
        </a:p>
      </dgm:t>
    </dgm:pt>
    <dgm:pt modelId="{60627CF7-F974-446E-8AD8-B2BDBAF14151}" type="parTrans" cxnId="{F4AC45DB-8FFA-46CB-B5BD-728B53BBD20E}">
      <dgm:prSet/>
      <dgm:spPr/>
      <dgm:t>
        <a:bodyPr/>
        <a:lstStyle/>
        <a:p>
          <a:endParaRPr lang="pt-BR"/>
        </a:p>
      </dgm:t>
    </dgm:pt>
    <dgm:pt modelId="{DE3C6CE5-42B0-42B2-B20C-8408A4B1B655}" type="sibTrans" cxnId="{F4AC45DB-8FFA-46CB-B5BD-728B53BBD20E}">
      <dgm:prSet/>
      <dgm:spPr/>
      <dgm:t>
        <a:bodyPr/>
        <a:lstStyle/>
        <a:p>
          <a:endParaRPr lang="pt-BR"/>
        </a:p>
      </dgm:t>
    </dgm:pt>
    <dgm:pt modelId="{B40C8F5B-41BB-405F-899B-9B79C532521C}" type="pres">
      <dgm:prSet presAssocID="{EC901BFC-9706-43D3-BF70-0631C6107EE5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14EC191-7754-4D82-836A-EAADBA61249C}" type="pres">
      <dgm:prSet presAssocID="{2EF4B745-E775-4D38-A817-EF7F0EE1E694}" presName="compNode" presStyleCnt="0"/>
      <dgm:spPr/>
    </dgm:pt>
    <dgm:pt modelId="{C1076216-5A41-4734-B2C7-B840217C33EB}" type="pres">
      <dgm:prSet presAssocID="{2EF4B745-E775-4D38-A817-EF7F0EE1E694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CEE4EBD-5157-4DAF-840B-AC9C73750D2B}" type="pres">
      <dgm:prSet presAssocID="{2EF4B745-E775-4D38-A817-EF7F0EE1E69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65D0CC-0912-4C90-8D7B-1B092D3BE25A}" type="pres">
      <dgm:prSet presAssocID="{2EF4B745-E775-4D38-A817-EF7F0EE1E694}" presName="parentRect" presStyleLbl="alignNode1" presStyleIdx="0" presStyleCnt="2"/>
      <dgm:spPr/>
      <dgm:t>
        <a:bodyPr/>
        <a:lstStyle/>
        <a:p>
          <a:endParaRPr lang="pt-BR"/>
        </a:p>
      </dgm:t>
    </dgm:pt>
    <dgm:pt modelId="{D28AD973-A9C3-4D19-8A86-7B409967218D}" type="pres">
      <dgm:prSet presAssocID="{2EF4B745-E775-4D38-A817-EF7F0EE1E694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A2CF02-6384-48EA-BCD8-81670F143389}" type="pres">
      <dgm:prSet presAssocID="{BCC5B864-E2E1-467D-8DF2-F738FB392B3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71F85564-2102-497C-8F6B-4E0E4CB3D83D}" type="pres">
      <dgm:prSet presAssocID="{DC4F8DB0-8D28-4FAD-B416-5EDEC93F310F}" presName="compNode" presStyleCnt="0"/>
      <dgm:spPr/>
    </dgm:pt>
    <dgm:pt modelId="{B8E22AE0-AB2F-4684-A137-2A95E68235E2}" type="pres">
      <dgm:prSet presAssocID="{DC4F8DB0-8D28-4FAD-B416-5EDEC93F310F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37CFA4-441F-48C1-8B49-7C7376984BB6}" type="pres">
      <dgm:prSet presAssocID="{DC4F8DB0-8D28-4FAD-B416-5EDEC93F310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F7DA68-5EAA-4048-A3DC-DD63195B94D3}" type="pres">
      <dgm:prSet presAssocID="{DC4F8DB0-8D28-4FAD-B416-5EDEC93F310F}" presName="parentRect" presStyleLbl="alignNode1" presStyleIdx="1" presStyleCnt="2"/>
      <dgm:spPr/>
      <dgm:t>
        <a:bodyPr/>
        <a:lstStyle/>
        <a:p>
          <a:endParaRPr lang="pt-BR"/>
        </a:p>
      </dgm:t>
    </dgm:pt>
    <dgm:pt modelId="{09AAB97C-F02A-4988-9630-E4692AD3B13A}" type="pres">
      <dgm:prSet presAssocID="{DC4F8DB0-8D28-4FAD-B416-5EDEC93F310F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8D7C9C3-1976-4056-842A-A9EE1DCA15BF}" srcId="{EC901BFC-9706-43D3-BF70-0631C6107EE5}" destId="{DC4F8DB0-8D28-4FAD-B416-5EDEC93F310F}" srcOrd="1" destOrd="0" parTransId="{DB86BF1E-4AD9-44E4-AF84-D1DC5DB0F58F}" sibTransId="{0C1A8D4B-B20F-4BC6-A25A-00A5112D0A3E}"/>
    <dgm:cxn modelId="{FAF51385-02CD-4C87-A95F-37D43C5CF860}" type="presOf" srcId="{8EFFA69D-58BC-40AC-A94F-0281A4A85CB9}" destId="{C1076216-5A41-4734-B2C7-B840217C33EB}" srcOrd="0" destOrd="2" presId="urn:microsoft.com/office/officeart/2005/8/layout/bList2#3"/>
    <dgm:cxn modelId="{F7F83020-DCA6-4320-A8EA-5941FAF5F6D2}" type="presOf" srcId="{DC4F8DB0-8D28-4FAD-B416-5EDEC93F310F}" destId="{CD37CFA4-441F-48C1-8B49-7C7376984BB6}" srcOrd="0" destOrd="0" presId="urn:microsoft.com/office/officeart/2005/8/layout/bList2#3"/>
    <dgm:cxn modelId="{B7C0D06F-713B-4DAA-9124-109642AD2659}" srcId="{2EF4B745-E775-4D38-A817-EF7F0EE1E694}" destId="{CB527C09-B314-481A-B2CF-AE11A5071745}" srcOrd="0" destOrd="0" parTransId="{FC210EC4-EF22-4803-886B-16F4E9EC918E}" sibTransId="{EB89618A-A651-436C-8699-7B98039AD727}"/>
    <dgm:cxn modelId="{F4AC45DB-8FFA-46CB-B5BD-728B53BBD20E}" srcId="{2EF4B745-E775-4D38-A817-EF7F0EE1E694}" destId="{8EFFA69D-58BC-40AC-A94F-0281A4A85CB9}" srcOrd="2" destOrd="0" parTransId="{60627CF7-F974-446E-8AD8-B2BDBAF14151}" sibTransId="{DE3C6CE5-42B0-42B2-B20C-8408A4B1B655}"/>
    <dgm:cxn modelId="{1E459A27-C1FA-4CA0-A68A-42D3B0AAA3C7}" type="presOf" srcId="{5052EFB8-0BBF-4830-8050-A9F384666424}" destId="{B8E22AE0-AB2F-4684-A137-2A95E68235E2}" srcOrd="0" destOrd="1" presId="urn:microsoft.com/office/officeart/2005/8/layout/bList2#3"/>
    <dgm:cxn modelId="{C0A9296A-D382-471E-B10C-8D428A00EEEF}" type="presOf" srcId="{CB527C09-B314-481A-B2CF-AE11A5071745}" destId="{C1076216-5A41-4734-B2C7-B840217C33EB}" srcOrd="0" destOrd="0" presId="urn:microsoft.com/office/officeart/2005/8/layout/bList2#3"/>
    <dgm:cxn modelId="{0F032D2B-8C3A-41DA-9686-349C79A21D95}" srcId="{DC4F8DB0-8D28-4FAD-B416-5EDEC93F310F}" destId="{870F0EE8-7B65-49B8-AF5C-93D15FD196AA}" srcOrd="0" destOrd="0" parTransId="{72D99812-BA08-40A3-901E-73FF3789BACE}" sibTransId="{425EE80C-11AD-49F2-90B3-7D32AC26A25A}"/>
    <dgm:cxn modelId="{4EEDEC09-17FF-4924-A7B2-006935C9CBA0}" type="presOf" srcId="{EC901BFC-9706-43D3-BF70-0631C6107EE5}" destId="{B40C8F5B-41BB-405F-899B-9B79C532521C}" srcOrd="0" destOrd="0" presId="urn:microsoft.com/office/officeart/2005/8/layout/bList2#3"/>
    <dgm:cxn modelId="{DDDC61C3-9748-4E78-8454-A64A9E15D513}" type="presOf" srcId="{2EF4B745-E775-4D38-A817-EF7F0EE1E694}" destId="{1CEE4EBD-5157-4DAF-840B-AC9C73750D2B}" srcOrd="0" destOrd="0" presId="urn:microsoft.com/office/officeart/2005/8/layout/bList2#3"/>
    <dgm:cxn modelId="{07768963-09DC-465C-BECA-630EDC3D318E}" srcId="{DC4F8DB0-8D28-4FAD-B416-5EDEC93F310F}" destId="{5052EFB8-0BBF-4830-8050-A9F384666424}" srcOrd="1" destOrd="0" parTransId="{007C271B-5C3F-49EB-BB83-9362CD998582}" sibTransId="{FBA2622D-6306-45FC-8AE0-CC01708994F3}"/>
    <dgm:cxn modelId="{5AC237EC-19BD-47A2-8A08-235B8938AF5D}" type="presOf" srcId="{870F0EE8-7B65-49B8-AF5C-93D15FD196AA}" destId="{B8E22AE0-AB2F-4684-A137-2A95E68235E2}" srcOrd="0" destOrd="0" presId="urn:microsoft.com/office/officeart/2005/8/layout/bList2#3"/>
    <dgm:cxn modelId="{32C22B44-23A0-454D-B6A7-094237656F77}" srcId="{EC901BFC-9706-43D3-BF70-0631C6107EE5}" destId="{2EF4B745-E775-4D38-A817-EF7F0EE1E694}" srcOrd="0" destOrd="0" parTransId="{AF2CF4CE-C59B-47A8-B30B-B0F5AEF1D4EF}" sibTransId="{BCC5B864-E2E1-467D-8DF2-F738FB392B30}"/>
    <dgm:cxn modelId="{C36076AD-EABB-414D-9553-2C0E2B367203}" type="presOf" srcId="{DC4F8DB0-8D28-4FAD-B416-5EDEC93F310F}" destId="{A4F7DA68-5EAA-4048-A3DC-DD63195B94D3}" srcOrd="1" destOrd="0" presId="urn:microsoft.com/office/officeart/2005/8/layout/bList2#3"/>
    <dgm:cxn modelId="{BD5C023F-E91D-4F81-88D0-6D3B2A9CF678}" type="presOf" srcId="{2EF4B745-E775-4D38-A817-EF7F0EE1E694}" destId="{7D65D0CC-0912-4C90-8D7B-1B092D3BE25A}" srcOrd="1" destOrd="0" presId="urn:microsoft.com/office/officeart/2005/8/layout/bList2#3"/>
    <dgm:cxn modelId="{6EBF829F-C906-4491-9C84-96FF84C67DD4}" srcId="{2EF4B745-E775-4D38-A817-EF7F0EE1E694}" destId="{17277D0B-E5F1-4545-9A03-720E36339DC1}" srcOrd="1" destOrd="0" parTransId="{ECF0B720-8722-4A3C-8A6F-1323E1EA3F95}" sibTransId="{D866F04C-C249-431C-BB41-E4B147E8E1B3}"/>
    <dgm:cxn modelId="{BAC97AFD-C760-4943-9AC4-F6AB28A96957}" type="presOf" srcId="{BCC5B864-E2E1-467D-8DF2-F738FB392B30}" destId="{BFA2CF02-6384-48EA-BCD8-81670F143389}" srcOrd="0" destOrd="0" presId="urn:microsoft.com/office/officeart/2005/8/layout/bList2#3"/>
    <dgm:cxn modelId="{BB604040-EFC6-4533-9BCE-52BB1DBB8F5B}" type="presOf" srcId="{17277D0B-E5F1-4545-9A03-720E36339DC1}" destId="{C1076216-5A41-4734-B2C7-B840217C33EB}" srcOrd="0" destOrd="1" presId="urn:microsoft.com/office/officeart/2005/8/layout/bList2#3"/>
    <dgm:cxn modelId="{9B2339E9-F415-442C-A112-FD1D5BEB01F4}" type="presParOf" srcId="{B40C8F5B-41BB-405F-899B-9B79C532521C}" destId="{114EC191-7754-4D82-836A-EAADBA61249C}" srcOrd="0" destOrd="0" presId="urn:microsoft.com/office/officeart/2005/8/layout/bList2#3"/>
    <dgm:cxn modelId="{5BE834A7-84E3-4693-8052-096E8B49BFE7}" type="presParOf" srcId="{114EC191-7754-4D82-836A-EAADBA61249C}" destId="{C1076216-5A41-4734-B2C7-B840217C33EB}" srcOrd="0" destOrd="0" presId="urn:microsoft.com/office/officeart/2005/8/layout/bList2#3"/>
    <dgm:cxn modelId="{2784C718-BE1B-4BD7-A03B-0C5A00C342D0}" type="presParOf" srcId="{114EC191-7754-4D82-836A-EAADBA61249C}" destId="{1CEE4EBD-5157-4DAF-840B-AC9C73750D2B}" srcOrd="1" destOrd="0" presId="urn:microsoft.com/office/officeart/2005/8/layout/bList2#3"/>
    <dgm:cxn modelId="{46A6D1C1-55AB-4D58-928B-CF0E3C1969B2}" type="presParOf" srcId="{114EC191-7754-4D82-836A-EAADBA61249C}" destId="{7D65D0CC-0912-4C90-8D7B-1B092D3BE25A}" srcOrd="2" destOrd="0" presId="urn:microsoft.com/office/officeart/2005/8/layout/bList2#3"/>
    <dgm:cxn modelId="{9CE7BC27-C034-4ADE-94B5-0EB6F92771EC}" type="presParOf" srcId="{114EC191-7754-4D82-836A-EAADBA61249C}" destId="{D28AD973-A9C3-4D19-8A86-7B409967218D}" srcOrd="3" destOrd="0" presId="urn:microsoft.com/office/officeart/2005/8/layout/bList2#3"/>
    <dgm:cxn modelId="{8218FD2B-DC99-4DB0-9C7B-BE551A1C844A}" type="presParOf" srcId="{B40C8F5B-41BB-405F-899B-9B79C532521C}" destId="{BFA2CF02-6384-48EA-BCD8-81670F143389}" srcOrd="1" destOrd="0" presId="urn:microsoft.com/office/officeart/2005/8/layout/bList2#3"/>
    <dgm:cxn modelId="{F5AF37F0-55AF-4840-B058-308722FE89ED}" type="presParOf" srcId="{B40C8F5B-41BB-405F-899B-9B79C532521C}" destId="{71F85564-2102-497C-8F6B-4E0E4CB3D83D}" srcOrd="2" destOrd="0" presId="urn:microsoft.com/office/officeart/2005/8/layout/bList2#3"/>
    <dgm:cxn modelId="{17976F9E-1B11-4636-BCAE-4E78A8348432}" type="presParOf" srcId="{71F85564-2102-497C-8F6B-4E0E4CB3D83D}" destId="{B8E22AE0-AB2F-4684-A137-2A95E68235E2}" srcOrd="0" destOrd="0" presId="urn:microsoft.com/office/officeart/2005/8/layout/bList2#3"/>
    <dgm:cxn modelId="{284A21FF-A5B7-4128-9F54-2017ED825F7F}" type="presParOf" srcId="{71F85564-2102-497C-8F6B-4E0E4CB3D83D}" destId="{CD37CFA4-441F-48C1-8B49-7C7376984BB6}" srcOrd="1" destOrd="0" presId="urn:microsoft.com/office/officeart/2005/8/layout/bList2#3"/>
    <dgm:cxn modelId="{C4DE1A4C-3902-4001-9C1F-B264A7678DA0}" type="presParOf" srcId="{71F85564-2102-497C-8F6B-4E0E4CB3D83D}" destId="{A4F7DA68-5EAA-4048-A3DC-DD63195B94D3}" srcOrd="2" destOrd="0" presId="urn:microsoft.com/office/officeart/2005/8/layout/bList2#3"/>
    <dgm:cxn modelId="{DC203F71-1FEB-400A-8333-1F212B0F5A1C}" type="presParOf" srcId="{71F85564-2102-497C-8F6B-4E0E4CB3D83D}" destId="{09AAB97C-F02A-4988-9630-E4692AD3B13A}" srcOrd="3" destOrd="0" presId="urn:microsoft.com/office/officeart/2005/8/layout/bList2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639A8-BA03-42C6-BD26-F2076DCAA40A}">
      <dsp:nvSpPr>
        <dsp:cNvPr id="0" name=""/>
        <dsp:cNvSpPr/>
      </dsp:nvSpPr>
      <dsp:spPr>
        <a:xfrm>
          <a:off x="935409" y="975"/>
          <a:ext cx="3168982" cy="407001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err="1" smtClean="0"/>
            <a:t>Cumarinas</a:t>
          </a:r>
          <a:r>
            <a:rPr lang="pt-BR" sz="1800" kern="1200" dirty="0" smtClean="0"/>
            <a:t>, compostos </a:t>
          </a:r>
          <a:r>
            <a:rPr lang="pt-BR" sz="1800" kern="1200" dirty="0" err="1" smtClean="0"/>
            <a:t>sesquiterpênicos</a:t>
          </a:r>
          <a:r>
            <a:rPr lang="pt-BR" sz="1800" kern="1200" dirty="0" smtClean="0"/>
            <a:t> e </a:t>
          </a:r>
          <a:r>
            <a:rPr lang="pt-BR" sz="1800" kern="1200" dirty="0" err="1" smtClean="0"/>
            <a:t>diterpênicos</a:t>
          </a:r>
          <a:r>
            <a:rPr lang="pt-BR" sz="1800" kern="1200" dirty="0" smtClean="0"/>
            <a:t>, substâncias amargas (</a:t>
          </a:r>
          <a:r>
            <a:rPr lang="pt-BR" sz="1800" kern="1200" dirty="0" err="1" smtClean="0"/>
            <a:t>guacina</a:t>
          </a:r>
          <a:r>
            <a:rPr lang="pt-BR" sz="1800" kern="1200" dirty="0" smtClean="0"/>
            <a:t>, </a:t>
          </a:r>
          <a:r>
            <a:rPr lang="pt-BR" sz="1800" kern="1200" dirty="0" err="1" smtClean="0"/>
            <a:t>guacosídeo</a:t>
          </a:r>
          <a:r>
            <a:rPr lang="pt-BR" sz="1800" kern="1200" dirty="0" smtClean="0"/>
            <a:t>), flavonóides, resina, tanino, </a:t>
          </a:r>
          <a:r>
            <a:rPr lang="pt-BR" sz="1800" kern="1200" dirty="0" err="1" smtClean="0"/>
            <a:t>saponina</a:t>
          </a:r>
          <a:r>
            <a:rPr lang="pt-BR" sz="1800" kern="1200" dirty="0" smtClean="0"/>
            <a:t>, óleo essencial.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1" kern="1200" dirty="0" err="1" smtClean="0"/>
            <a:t>Mikania</a:t>
          </a:r>
          <a:r>
            <a:rPr lang="pt-BR" sz="1800" b="0" i="1" kern="1200" dirty="0" smtClean="0"/>
            <a:t> </a:t>
          </a:r>
          <a:r>
            <a:rPr lang="pt-BR" sz="1800" b="0" i="1" kern="1200" dirty="0" err="1" smtClean="0"/>
            <a:t>laevigata</a:t>
          </a:r>
          <a:r>
            <a:rPr lang="pt-BR" sz="1800" b="0" i="0" kern="1200" dirty="0" smtClean="0"/>
            <a:t> apresentou maior teor de </a:t>
          </a:r>
          <a:r>
            <a:rPr lang="pt-BR" sz="1800" b="0" i="0" kern="1200" dirty="0" err="1" smtClean="0"/>
            <a:t>cumarina</a:t>
          </a:r>
          <a:r>
            <a:rPr lang="pt-BR" sz="1800" b="0" i="0" kern="1200" dirty="0" smtClean="0"/>
            <a:t> quando cultivada a pleno sol e usada as folhas frescas</a:t>
          </a:r>
          <a:r>
            <a:rPr lang="pt-BR" sz="1400" b="0" i="0" kern="1200" dirty="0" smtClean="0"/>
            <a:t>. </a:t>
          </a:r>
          <a:r>
            <a:rPr lang="pt-BR" sz="1400" b="1" i="0" kern="1200" dirty="0" smtClean="0"/>
            <a:t/>
          </a:r>
          <a:br>
            <a:rPr lang="pt-BR" sz="1400" b="1" i="0" kern="1200" dirty="0" smtClean="0"/>
          </a:br>
          <a:endParaRPr lang="pt-BR" sz="1400" kern="1200" dirty="0"/>
        </a:p>
      </dsp:txBody>
      <dsp:txXfrm>
        <a:off x="1009662" y="75228"/>
        <a:ext cx="3020476" cy="3995761"/>
      </dsp:txXfrm>
    </dsp:sp>
    <dsp:sp modelId="{45FF05FF-3942-428C-B236-C6DBD3038A21}">
      <dsp:nvSpPr>
        <dsp:cNvPr id="0" name=""/>
        <dsp:cNvSpPr/>
      </dsp:nvSpPr>
      <dsp:spPr>
        <a:xfrm>
          <a:off x="952590" y="3381754"/>
          <a:ext cx="3201322" cy="6902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i="1" kern="1200" dirty="0" err="1" smtClean="0"/>
            <a:t>Mikania</a:t>
          </a:r>
          <a:r>
            <a:rPr lang="pt-BR" sz="2000" i="1" kern="1200" dirty="0" smtClean="0"/>
            <a:t> </a:t>
          </a:r>
          <a:r>
            <a:rPr lang="pt-BR" sz="2000" i="1" kern="1200" dirty="0" err="1" smtClean="0"/>
            <a:t>laevigata</a:t>
          </a:r>
          <a:r>
            <a:rPr lang="pt-BR" sz="2000" i="1" kern="1200" dirty="0" smtClean="0"/>
            <a:t> </a:t>
          </a:r>
          <a:r>
            <a:rPr lang="pt-BR" sz="2000" kern="1200" dirty="0" smtClean="0"/>
            <a:t>Schultz Bip </a:t>
          </a:r>
          <a:endParaRPr lang="pt-BR" sz="2000" kern="1200" dirty="0"/>
        </a:p>
      </dsp:txBody>
      <dsp:txXfrm>
        <a:off x="952590" y="3381754"/>
        <a:ext cx="2254452" cy="690211"/>
      </dsp:txXfrm>
    </dsp:sp>
    <dsp:sp modelId="{D8529174-7C24-4762-B7AB-808BA8277680}">
      <dsp:nvSpPr>
        <dsp:cNvPr id="0" name=""/>
        <dsp:cNvSpPr/>
      </dsp:nvSpPr>
      <dsp:spPr>
        <a:xfrm>
          <a:off x="3471860" y="3319366"/>
          <a:ext cx="752599" cy="75259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53C3BD-8668-4A8A-84F3-7E77DF6C5D6F}">
      <dsp:nvSpPr>
        <dsp:cNvPr id="0" name=""/>
        <dsp:cNvSpPr/>
      </dsp:nvSpPr>
      <dsp:spPr>
        <a:xfrm>
          <a:off x="4324603" y="64972"/>
          <a:ext cx="2968167" cy="394202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smtClean="0"/>
            <a:t>óleo essencial (composto por </a:t>
          </a:r>
          <a:r>
            <a:rPr lang="pt-BR" sz="1800" b="0" i="0" kern="1200" dirty="0" err="1" smtClean="0"/>
            <a:t>diterpenos</a:t>
          </a:r>
          <a:r>
            <a:rPr lang="pt-BR" sz="1800" b="0" i="0" kern="1200" dirty="0" smtClean="0"/>
            <a:t>, </a:t>
          </a:r>
          <a:r>
            <a:rPr lang="pt-BR" sz="1800" b="0" i="0" kern="1200" dirty="0" err="1" smtClean="0"/>
            <a:t>sesquiterpenos</a:t>
          </a:r>
          <a:r>
            <a:rPr lang="pt-BR" sz="1800" b="0" i="0" kern="1200" dirty="0" smtClean="0"/>
            <a:t>);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smtClean="0"/>
            <a:t>flavonóides; 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err="1" smtClean="0"/>
            <a:t>saponinas</a:t>
          </a:r>
          <a:r>
            <a:rPr lang="pt-BR" sz="1800" b="0" i="0" kern="1200" dirty="0" smtClean="0"/>
            <a:t>; 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smtClean="0"/>
            <a:t>taninos; 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smtClean="0"/>
            <a:t>resinas; 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err="1" smtClean="0"/>
            <a:t>cumarina</a:t>
          </a:r>
          <a:r>
            <a:rPr lang="pt-BR" sz="1800" b="0" i="0" kern="1200" dirty="0" smtClean="0"/>
            <a:t> (</a:t>
          </a:r>
          <a:r>
            <a:rPr lang="pt-BR" sz="1800" b="0" i="0" kern="1200" dirty="0" err="1" smtClean="0"/>
            <a:t>guacosídeo</a:t>
          </a:r>
          <a:r>
            <a:rPr lang="pt-BR" sz="1800" b="0" i="0" kern="1200" dirty="0" smtClean="0"/>
            <a:t>).</a:t>
          </a:r>
          <a:endParaRPr lang="pt-BR" sz="1800" kern="1200" dirty="0"/>
        </a:p>
      </dsp:txBody>
      <dsp:txXfrm>
        <a:off x="4394151" y="134520"/>
        <a:ext cx="2829071" cy="3872472"/>
      </dsp:txXfrm>
    </dsp:sp>
    <dsp:sp modelId="{F7FE6878-D79E-48AD-B777-121F6D3E9783}">
      <dsp:nvSpPr>
        <dsp:cNvPr id="0" name=""/>
        <dsp:cNvSpPr/>
      </dsp:nvSpPr>
      <dsp:spPr>
        <a:xfrm>
          <a:off x="4326173" y="3381754"/>
          <a:ext cx="3003346" cy="690211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i="1" kern="1200" dirty="0" err="1" smtClean="0"/>
            <a:t>Mikania</a:t>
          </a:r>
          <a:r>
            <a:rPr lang="pt-BR" sz="2000" i="1" kern="1200" dirty="0" smtClean="0"/>
            <a:t> </a:t>
          </a:r>
          <a:r>
            <a:rPr lang="pt-BR" sz="2000" i="1" kern="1200" dirty="0" err="1" smtClean="0"/>
            <a:t>glomerata</a:t>
          </a:r>
          <a:r>
            <a:rPr lang="pt-BR" sz="2000" i="1" kern="1200" dirty="0" smtClean="0"/>
            <a:t> </a:t>
          </a:r>
          <a:r>
            <a:rPr lang="pt-BR" sz="2000" kern="1200" dirty="0" err="1" smtClean="0"/>
            <a:t>Sprenge</a:t>
          </a:r>
          <a:endParaRPr lang="pt-BR" sz="2000" kern="1200" dirty="0"/>
        </a:p>
      </dsp:txBody>
      <dsp:txXfrm>
        <a:off x="4326173" y="3381754"/>
        <a:ext cx="2115032" cy="690211"/>
      </dsp:txXfrm>
    </dsp:sp>
    <dsp:sp modelId="{FF6D269F-B29E-4E20-8F6B-DACD0C4146FA}">
      <dsp:nvSpPr>
        <dsp:cNvPr id="0" name=""/>
        <dsp:cNvSpPr/>
      </dsp:nvSpPr>
      <dsp:spPr>
        <a:xfrm>
          <a:off x="6829442" y="3319366"/>
          <a:ext cx="752599" cy="75259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76216-5A41-4734-B2C7-B840217C33EB}">
      <dsp:nvSpPr>
        <dsp:cNvPr id="0" name=""/>
        <dsp:cNvSpPr/>
      </dsp:nvSpPr>
      <dsp:spPr>
        <a:xfrm>
          <a:off x="3635" y="137969"/>
          <a:ext cx="3930759" cy="293422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Óleo essencial (predomina mentofurano (82,3 – 85,1 %)), derivados </a:t>
          </a:r>
          <a:r>
            <a:rPr lang="pt-BR" sz="2500" kern="1200" dirty="0" err="1" smtClean="0"/>
            <a:t>flavônicos</a:t>
          </a:r>
          <a:r>
            <a:rPr lang="pt-BR" sz="2500" kern="1200" dirty="0" smtClean="0"/>
            <a:t> e óleos essenciais.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smtClean="0"/>
            <a:t>Obs: Espécie com poucos estudos de ação farmacológica.</a:t>
          </a:r>
          <a:endParaRPr lang="pt-BR" sz="2500" kern="1200" dirty="0"/>
        </a:p>
      </dsp:txBody>
      <dsp:txXfrm>
        <a:off x="72388" y="206722"/>
        <a:ext cx="3793253" cy="2865476"/>
      </dsp:txXfrm>
    </dsp:sp>
    <dsp:sp modelId="{7D65D0CC-0912-4C90-8D7B-1B092D3BE25A}">
      <dsp:nvSpPr>
        <dsp:cNvPr id="0" name=""/>
        <dsp:cNvSpPr/>
      </dsp:nvSpPr>
      <dsp:spPr>
        <a:xfrm>
          <a:off x="3635" y="3072198"/>
          <a:ext cx="3930759" cy="1261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700" i="1" kern="1200" dirty="0" err="1" smtClean="0"/>
            <a:t>Cunila</a:t>
          </a:r>
          <a:r>
            <a:rPr lang="pt-BR" sz="3700" i="1" kern="1200" dirty="0" smtClean="0"/>
            <a:t> </a:t>
          </a:r>
          <a:r>
            <a:rPr lang="pt-BR" sz="3700" i="1" kern="1200" dirty="0" err="1" smtClean="0"/>
            <a:t>microcephala</a:t>
          </a:r>
          <a:r>
            <a:rPr lang="pt-BR" sz="3700" i="1" kern="1200" dirty="0" smtClean="0"/>
            <a:t> </a:t>
          </a:r>
          <a:endParaRPr lang="pt-BR" sz="3700" kern="1200" dirty="0"/>
        </a:p>
      </dsp:txBody>
      <dsp:txXfrm>
        <a:off x="3635" y="3072198"/>
        <a:ext cx="2768140" cy="1261718"/>
      </dsp:txXfrm>
    </dsp:sp>
    <dsp:sp modelId="{D28AD973-A9C3-4D19-8A86-7B409967218D}">
      <dsp:nvSpPr>
        <dsp:cNvPr id="0" name=""/>
        <dsp:cNvSpPr/>
      </dsp:nvSpPr>
      <dsp:spPr>
        <a:xfrm>
          <a:off x="2882971" y="3272610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22AE0-AB2F-4684-A137-2A95E68235E2}">
      <dsp:nvSpPr>
        <dsp:cNvPr id="0" name=""/>
        <dsp:cNvSpPr/>
      </dsp:nvSpPr>
      <dsp:spPr>
        <a:xfrm>
          <a:off x="4599574" y="137969"/>
          <a:ext cx="3930759" cy="293422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smtClean="0"/>
            <a:t>principal componente é a pulegona  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err="1" smtClean="0"/>
            <a:t>Obs</a:t>
          </a:r>
          <a:r>
            <a:rPr lang="pt-BR" sz="2500" kern="1200" dirty="0" smtClean="0"/>
            <a:t>: Espécie citada na RDC 10/10</a:t>
          </a:r>
          <a:endParaRPr lang="pt-BR" sz="2500" kern="1200" dirty="0"/>
        </a:p>
      </dsp:txBody>
      <dsp:txXfrm>
        <a:off x="4668327" y="206722"/>
        <a:ext cx="3793253" cy="2865476"/>
      </dsp:txXfrm>
    </dsp:sp>
    <dsp:sp modelId="{A4F7DA68-5EAA-4048-A3DC-DD63195B94D3}">
      <dsp:nvSpPr>
        <dsp:cNvPr id="0" name=""/>
        <dsp:cNvSpPr/>
      </dsp:nvSpPr>
      <dsp:spPr>
        <a:xfrm>
          <a:off x="4599574" y="3072198"/>
          <a:ext cx="3930759" cy="12617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700" i="1" kern="1200" dirty="0" err="1" smtClean="0"/>
            <a:t>Mentha</a:t>
          </a:r>
          <a:r>
            <a:rPr lang="pt-BR" sz="3700" i="1" kern="1200" dirty="0" smtClean="0"/>
            <a:t> </a:t>
          </a:r>
          <a:r>
            <a:rPr lang="pt-BR" sz="3700" i="1" kern="1200" dirty="0" err="1" smtClean="0"/>
            <a:t>pulegium</a:t>
          </a:r>
          <a:r>
            <a:rPr lang="pt-BR" sz="3700" i="1" kern="1200" dirty="0" smtClean="0"/>
            <a:t> </a:t>
          </a:r>
          <a:endParaRPr lang="pt-BR" sz="3700" kern="1200" dirty="0"/>
        </a:p>
      </dsp:txBody>
      <dsp:txXfrm>
        <a:off x="4599574" y="3072198"/>
        <a:ext cx="2768140" cy="1261718"/>
      </dsp:txXfrm>
    </dsp:sp>
    <dsp:sp modelId="{09AAB97C-F02A-4988-9630-E4692AD3B13A}">
      <dsp:nvSpPr>
        <dsp:cNvPr id="0" name=""/>
        <dsp:cNvSpPr/>
      </dsp:nvSpPr>
      <dsp:spPr>
        <a:xfrm>
          <a:off x="7478910" y="3272610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76216-5A41-4734-B2C7-B840217C33EB}">
      <dsp:nvSpPr>
        <dsp:cNvPr id="0" name=""/>
        <dsp:cNvSpPr/>
      </dsp:nvSpPr>
      <dsp:spPr>
        <a:xfrm>
          <a:off x="3635" y="495159"/>
          <a:ext cx="3930759" cy="293422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Uso adulto</a:t>
          </a:r>
          <a:endParaRPr lang="pt-BR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b="0" i="0" kern="1200" dirty="0" smtClean="0"/>
            <a:t>Infusão: 1 colher de chá em 1 xícara de água. Utilizar até 2 xícaras ao dia, durante até 2 semanas. </a:t>
          </a:r>
          <a:endParaRPr lang="pt-BR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b="0" i="0" kern="1200" dirty="0" smtClean="0"/>
            <a:t>Xarope –é indicado como expectorante, associado com o </a:t>
          </a:r>
          <a:r>
            <a:rPr lang="pt-BR" sz="2300" b="0" i="0" kern="1200" dirty="0" err="1" smtClean="0"/>
            <a:t>guaco</a:t>
          </a:r>
          <a:r>
            <a:rPr lang="pt-BR" sz="2300" b="0" i="0" kern="1200" dirty="0" smtClean="0"/>
            <a:t>, agrião e mel. </a:t>
          </a:r>
          <a:endParaRPr lang="pt-BR" sz="2300" kern="1200" dirty="0"/>
        </a:p>
      </dsp:txBody>
      <dsp:txXfrm>
        <a:off x="72388" y="563912"/>
        <a:ext cx="3793253" cy="2865476"/>
      </dsp:txXfrm>
    </dsp:sp>
    <dsp:sp modelId="{7D65D0CC-0912-4C90-8D7B-1B092D3BE25A}">
      <dsp:nvSpPr>
        <dsp:cNvPr id="0" name=""/>
        <dsp:cNvSpPr/>
      </dsp:nvSpPr>
      <dsp:spPr>
        <a:xfrm>
          <a:off x="3635" y="3429388"/>
          <a:ext cx="3930759" cy="1261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700" i="1" kern="1200" dirty="0" err="1" smtClean="0"/>
            <a:t>Cunila</a:t>
          </a:r>
          <a:r>
            <a:rPr lang="pt-BR" sz="3700" i="1" kern="1200" dirty="0" smtClean="0"/>
            <a:t> </a:t>
          </a:r>
          <a:r>
            <a:rPr lang="pt-BR" sz="3700" i="1" kern="1200" dirty="0" err="1" smtClean="0"/>
            <a:t>microcephala</a:t>
          </a:r>
          <a:r>
            <a:rPr lang="pt-BR" sz="3700" i="1" kern="1200" dirty="0" smtClean="0"/>
            <a:t> </a:t>
          </a:r>
          <a:endParaRPr lang="pt-BR" sz="3700" kern="1200" dirty="0"/>
        </a:p>
      </dsp:txBody>
      <dsp:txXfrm>
        <a:off x="3635" y="3429388"/>
        <a:ext cx="2768140" cy="1261718"/>
      </dsp:txXfrm>
    </dsp:sp>
    <dsp:sp modelId="{D28AD973-A9C3-4D19-8A86-7B409967218D}">
      <dsp:nvSpPr>
        <dsp:cNvPr id="0" name=""/>
        <dsp:cNvSpPr/>
      </dsp:nvSpPr>
      <dsp:spPr>
        <a:xfrm>
          <a:off x="2882971" y="3629800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22AE0-AB2F-4684-A137-2A95E68235E2}">
      <dsp:nvSpPr>
        <dsp:cNvPr id="0" name=""/>
        <dsp:cNvSpPr/>
      </dsp:nvSpPr>
      <dsp:spPr>
        <a:xfrm>
          <a:off x="4599574" y="495159"/>
          <a:ext cx="3930759" cy="293422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Uso adulto</a:t>
          </a:r>
          <a:endParaRPr lang="pt-BR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Infusão: 1g (1colher sobremesa) em 150mL de água (1 xícara de chá). Utilizar 1 </a:t>
          </a:r>
          <a:r>
            <a:rPr lang="pt-BR" sz="2300" kern="1200" dirty="0" err="1" smtClean="0"/>
            <a:t>xic</a:t>
          </a:r>
          <a:r>
            <a:rPr lang="pt-BR" sz="2300" kern="1200" dirty="0" smtClean="0"/>
            <a:t>. de 2 a 3x durante ou após refeições. </a:t>
          </a:r>
          <a:endParaRPr lang="pt-BR" sz="2300" kern="1200" dirty="0"/>
        </a:p>
      </dsp:txBody>
      <dsp:txXfrm>
        <a:off x="4668327" y="563912"/>
        <a:ext cx="3793253" cy="2865476"/>
      </dsp:txXfrm>
    </dsp:sp>
    <dsp:sp modelId="{A4F7DA68-5EAA-4048-A3DC-DD63195B94D3}">
      <dsp:nvSpPr>
        <dsp:cNvPr id="0" name=""/>
        <dsp:cNvSpPr/>
      </dsp:nvSpPr>
      <dsp:spPr>
        <a:xfrm>
          <a:off x="4599574" y="3429388"/>
          <a:ext cx="3930759" cy="1261718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700" i="1" kern="1200" dirty="0" err="1" smtClean="0"/>
            <a:t>Mentha</a:t>
          </a:r>
          <a:r>
            <a:rPr lang="pt-BR" sz="3700" i="1" kern="1200" dirty="0" smtClean="0"/>
            <a:t> </a:t>
          </a:r>
          <a:r>
            <a:rPr lang="pt-BR" sz="3700" i="1" kern="1200" dirty="0" err="1" smtClean="0"/>
            <a:t>pulegium</a:t>
          </a:r>
          <a:r>
            <a:rPr lang="pt-BR" sz="3700" i="1" kern="1200" dirty="0" smtClean="0"/>
            <a:t> </a:t>
          </a:r>
          <a:endParaRPr lang="pt-BR" sz="3700" kern="1200" dirty="0"/>
        </a:p>
      </dsp:txBody>
      <dsp:txXfrm>
        <a:off x="4599574" y="3429388"/>
        <a:ext cx="2768140" cy="1261718"/>
      </dsp:txXfrm>
    </dsp:sp>
    <dsp:sp modelId="{09AAB97C-F02A-4988-9630-E4692AD3B13A}">
      <dsp:nvSpPr>
        <dsp:cNvPr id="0" name=""/>
        <dsp:cNvSpPr/>
      </dsp:nvSpPr>
      <dsp:spPr>
        <a:xfrm>
          <a:off x="7478910" y="3629800"/>
          <a:ext cx="1375765" cy="13757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#3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B7900-4373-4B75-B485-244710F5F78F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91A91-70A5-46BC-8F7B-25630635548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66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9472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/>
              <a:t>A ação das </a:t>
            </a:r>
            <a:r>
              <a:rPr lang="pt-BR" sz="1200" dirty="0" err="1" smtClean="0"/>
              <a:t>cumarinas</a:t>
            </a:r>
            <a:r>
              <a:rPr lang="pt-BR" sz="1200" dirty="0" smtClean="0"/>
              <a:t> promove a fluidificação dos </a:t>
            </a:r>
            <a:r>
              <a:rPr lang="pt-BR" sz="1200" dirty="0" err="1" smtClean="0"/>
              <a:t>exudatos</a:t>
            </a:r>
            <a:r>
              <a:rPr lang="pt-BR" sz="1200" dirty="0" smtClean="0"/>
              <a:t> traqueobrônquicos  facilitando sua </a:t>
            </a:r>
            <a:r>
              <a:rPr lang="pt-BR" sz="1200" dirty="0" err="1" smtClean="0"/>
              <a:t>expuilsão</a:t>
            </a:r>
            <a:r>
              <a:rPr lang="pt-BR" sz="1200" dirty="0" smtClean="0"/>
              <a:t> pelo reflexo da tosse. </a:t>
            </a:r>
          </a:p>
          <a:p>
            <a:endParaRPr lang="pt-BR" sz="1200" dirty="0" smtClean="0"/>
          </a:p>
          <a:p>
            <a:r>
              <a:rPr lang="pt-BR" sz="1200" dirty="0" smtClean="0"/>
              <a:t>Atua relaxando a musculatura lisa das vias áreas principalmente dos brônquios (ação vasodilatadora);</a:t>
            </a:r>
          </a:p>
          <a:p>
            <a:endParaRPr lang="pt-BR" sz="1200" dirty="0" smtClean="0"/>
          </a:p>
          <a:p>
            <a:r>
              <a:rPr lang="pt-BR" sz="1200" dirty="0" smtClean="0"/>
              <a:t>Estimula a secreção e a eliminação da urina (ação diurética). Útil em processos febris onde exerce efeito sudorífero. Auxilia a eliminação de ácido úrico </a:t>
            </a:r>
            <a:r>
              <a:rPr lang="pt-BR" sz="1200" dirty="0" err="1" smtClean="0"/>
              <a:t>facilitandp</a:t>
            </a:r>
            <a:r>
              <a:rPr lang="pt-BR" sz="1200" dirty="0" smtClean="0"/>
              <a:t> processos reumáticos e gotosos.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Mikania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laevigata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apresentou maior teor de </a:t>
            </a:r>
            <a:r>
              <a:rPr lang="pt-B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cumarina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quando cultivada a pleno sol e usada as folhas frescas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/>
              <a:t>A ação da alicina sobre as bactérias </a:t>
            </a:r>
            <a:r>
              <a:rPr lang="pt-BR" sz="1200" dirty="0" err="1" smtClean="0"/>
              <a:t>gram</a:t>
            </a:r>
            <a:r>
              <a:rPr lang="pt-BR" sz="1200" dirty="0" smtClean="0"/>
              <a:t> positivas e </a:t>
            </a:r>
            <a:r>
              <a:rPr lang="pt-BR" sz="1200" dirty="0" err="1" smtClean="0"/>
              <a:t>gram</a:t>
            </a:r>
            <a:r>
              <a:rPr lang="pt-BR" sz="1200" dirty="0" smtClean="0"/>
              <a:t> negativas confere ao alho ação bacteriostática e bactericida, pois destrói os grupos </a:t>
            </a:r>
            <a:r>
              <a:rPr lang="pt-BR" sz="1200" dirty="0" err="1" smtClean="0"/>
              <a:t>tiólicos</a:t>
            </a:r>
            <a:r>
              <a:rPr lang="pt-BR" sz="1200" dirty="0" smtClean="0"/>
              <a:t> essenciais </a:t>
            </a:r>
            <a:r>
              <a:rPr lang="pt-BR" sz="1200" dirty="0" err="1" smtClean="0"/>
              <a:t>ára</a:t>
            </a:r>
            <a:r>
              <a:rPr lang="pt-BR" sz="1200" dirty="0" smtClean="0"/>
              <a:t> proliferação das bactérias.</a:t>
            </a:r>
          </a:p>
          <a:p>
            <a:endParaRPr lang="pt-BR" sz="1200" dirty="0" smtClean="0"/>
          </a:p>
          <a:p>
            <a:r>
              <a:rPr lang="pt-BR" sz="1200" dirty="0" smtClean="0"/>
              <a:t>O alho reduz os níveis plasmáticos de colesterol através do óxido </a:t>
            </a:r>
            <a:r>
              <a:rPr lang="pt-BR" sz="1200" dirty="0" err="1" smtClean="0"/>
              <a:t>dialil</a:t>
            </a:r>
            <a:r>
              <a:rPr lang="pt-BR" sz="1200" dirty="0" smtClean="0"/>
              <a:t> </a:t>
            </a:r>
            <a:r>
              <a:rPr lang="pt-BR" sz="1200" dirty="0" err="1" smtClean="0"/>
              <a:t>dissulfeto</a:t>
            </a:r>
            <a:r>
              <a:rPr lang="pt-BR" sz="1200" dirty="0" smtClean="0"/>
              <a:t>, prevenindo a instalação de placas nas artérias.</a:t>
            </a:r>
          </a:p>
          <a:p>
            <a:endParaRPr lang="pt-BR" sz="1200" dirty="0" smtClean="0"/>
          </a:p>
          <a:p>
            <a:r>
              <a:rPr lang="pt-BR" sz="1200" dirty="0" smtClean="0"/>
              <a:t>Possui ação vermífuga fraca para </a:t>
            </a:r>
            <a:r>
              <a:rPr lang="pt-BR" sz="1200" dirty="0" err="1" smtClean="0"/>
              <a:t>áscaris</a:t>
            </a:r>
            <a:r>
              <a:rPr lang="pt-BR" sz="1200" dirty="0" smtClean="0"/>
              <a:t> e oxiúros. </a:t>
            </a:r>
          </a:p>
          <a:p>
            <a:endParaRPr lang="pt-BR" sz="1200" dirty="0" smtClean="0"/>
          </a:p>
          <a:p>
            <a:r>
              <a:rPr lang="pt-BR" sz="1200" dirty="0" smtClean="0"/>
              <a:t>Devido a ação vasodilatadora é um potente hipotensor. A presença do di e </a:t>
            </a:r>
            <a:r>
              <a:rPr lang="pt-BR" sz="1200" dirty="0" err="1" smtClean="0"/>
              <a:t>trissulfeto</a:t>
            </a:r>
            <a:r>
              <a:rPr lang="pt-BR" sz="1200" dirty="0" smtClean="0"/>
              <a:t> de </a:t>
            </a:r>
            <a:r>
              <a:rPr lang="pt-BR" sz="1200" dirty="0" err="1" smtClean="0"/>
              <a:t>dialila</a:t>
            </a:r>
            <a:r>
              <a:rPr lang="pt-BR" sz="1200" dirty="0" smtClean="0"/>
              <a:t> e </a:t>
            </a:r>
            <a:r>
              <a:rPr lang="pt-BR" sz="1200" dirty="0" err="1" smtClean="0"/>
              <a:t>trissulfeto</a:t>
            </a:r>
            <a:r>
              <a:rPr lang="pt-BR" sz="1200" dirty="0" smtClean="0"/>
              <a:t> de </a:t>
            </a:r>
            <a:r>
              <a:rPr lang="pt-BR" sz="1200" dirty="0" err="1" smtClean="0"/>
              <a:t>metilalina</a:t>
            </a:r>
            <a:r>
              <a:rPr lang="pt-BR" sz="1200" dirty="0" smtClean="0"/>
              <a:t> ajudam na fluidificação do sangue inibindo a agregação </a:t>
            </a:r>
            <a:r>
              <a:rPr lang="pt-BR" sz="1200" dirty="0" err="1" smtClean="0"/>
              <a:t>plaquetário</a:t>
            </a:r>
            <a:r>
              <a:rPr lang="pt-BR" sz="1200" dirty="0" smtClean="0"/>
              <a:t>.</a:t>
            </a:r>
          </a:p>
          <a:p>
            <a:endParaRPr lang="pt-BR" sz="1200" dirty="0" smtClean="0"/>
          </a:p>
          <a:p>
            <a:r>
              <a:rPr lang="pt-BR" sz="1200" dirty="0" smtClean="0"/>
              <a:t>O óleo de alho fluidifica as secreções brônquicas ajudando a desobstruir as vias aéreas,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/>
              <a:t>Os óleos essenciais do eucalipto lhe confere propriedades anti-séptica e expectorantes e em uso externo é cicatrizante. </a:t>
            </a:r>
          </a:p>
          <a:p>
            <a:endParaRPr lang="pt-BR" sz="1200" dirty="0" smtClean="0"/>
          </a:p>
          <a:p>
            <a:r>
              <a:rPr lang="pt-BR" sz="1200" dirty="0" smtClean="0"/>
              <a:t>Os ácidos fenólicos estão associados a atividade hipoglicemiante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Além da 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 </a:t>
            </a:r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odorata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L., outra espécie exótica é também cultivada no Sul e Sudeste como ornamental, conhecida como "amor-perfeito": 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 tricolor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L.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Sul e Sudeste do Brasil existem 3 espécies endêmicas de 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que foram consideradas vulneráveis e estão em perigo de extinção: 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 </a:t>
            </a:r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cerasifolia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pt-B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A.St.-Hil.,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 </a:t>
            </a:r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gracillima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pt-B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A.St.-Hil.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 </a:t>
            </a:r>
            <a:r>
              <a:rPr lang="pt-BR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Viola </a:t>
            </a:r>
            <a:r>
              <a:rPr lang="pt-BR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subdimidiata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pt-B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A.St.-Hil.</a:t>
            </a:r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Curiosidade: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Na tradição de vários povos, credita-se a esta flor alguns poderes mágicos: dizem que a pessoa que colher a primeira violeta que se abrir na primavera, atrairá o verdadeiro amor; o seu perfume é considerado um ótimo afrodisíaco, além disso, essa violeta era usada como ingrediente na preparações de antigas "poções do amor".</a:t>
            </a:r>
            <a:endParaRPr lang="pt-BR" sz="2300" b="1" dirty="0" smtClean="0"/>
          </a:p>
          <a:p>
            <a:pPr>
              <a:buFont typeface="Wingdings" pitchFamily="2" charset="2"/>
              <a:buChar char="ü"/>
            </a:pPr>
            <a:endParaRPr lang="pt-BR" sz="2000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91A91-70A5-46BC-8F7B-25630635548C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79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91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04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33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778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3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29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ADD4D-3A4E-4E7A-B6BD-BEFF440545E3}" type="datetimeFigureOut">
              <a:rPr lang="pt-BR" smtClean="0"/>
              <a:pPr/>
              <a:t>29/04/2015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1646396" y="2570287"/>
            <a:ext cx="7283322" cy="78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4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  <a:cs typeface="Lucida Sans Unicode" pitchFamily="34" charset="0"/>
              </a:rPr>
              <a:t>Uso de fitoterápicos </a:t>
            </a:r>
            <a:r>
              <a:rPr lang="pt-BR" sz="4000" b="1" kern="0" dirty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  <a:cs typeface="Lucida Sans Unicode" pitchFamily="34" charset="0"/>
              </a:rPr>
              <a:t>e plantas </a:t>
            </a:r>
            <a:r>
              <a:rPr lang="pt-BR" sz="4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  <a:cs typeface="Lucida Sans Unicode" pitchFamily="34" charset="0"/>
              </a:rPr>
              <a:t>medicinais para tosse, gripe e resfriado</a:t>
            </a:r>
          </a:p>
          <a:p>
            <a:pPr lvl="0" algn="ctr" eaLnBrk="0" hangingPunct="0">
              <a:spcBef>
                <a:spcPct val="0"/>
              </a:spcBef>
              <a:defRPr/>
            </a:pPr>
            <a:r>
              <a:rPr lang="pt-BR" sz="4000" dirty="0" smtClean="0"/>
              <a:t> </a:t>
            </a:r>
            <a:endParaRPr lang="pt-BR" sz="4000" b="1" kern="0" dirty="0" smtClean="0"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  <a:cs typeface="Lucida Sans Unicode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1000100" y="4422913"/>
            <a:ext cx="7953502" cy="79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b="1" kern="0" dirty="0">
                <a:solidFill>
                  <a:schemeClr val="accent3">
                    <a:lumMod val="7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Dra. Gisele </a:t>
            </a:r>
            <a:r>
              <a:rPr lang="pt-BR" sz="2400" b="1" kern="0" dirty="0" err="1">
                <a:solidFill>
                  <a:schemeClr val="accent3">
                    <a:lumMod val="7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Damian</a:t>
            </a:r>
            <a:r>
              <a:rPr lang="pt-BR" sz="2400" b="1" kern="0" dirty="0">
                <a:solidFill>
                  <a:schemeClr val="accent3">
                    <a:lumMod val="7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pt-BR" sz="2400" b="1" kern="0" dirty="0" smtClean="0">
                <a:solidFill>
                  <a:schemeClr val="accent3">
                    <a:lumMod val="7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A. Gouveia</a:t>
            </a:r>
            <a:endParaRPr lang="pt-BR" sz="2400" b="1" kern="0" dirty="0">
              <a:solidFill>
                <a:schemeClr val="accent3">
                  <a:lumMod val="75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1600" kern="0" dirty="0">
                <a:solidFill>
                  <a:srgbClr val="7DA014"/>
                </a:solidFill>
                <a:latin typeface="Lucida Sans Unicode" pitchFamily="34" charset="0"/>
                <a:cs typeface="Lucida Sans Unicode" pitchFamily="34" charset="0"/>
              </a:rPr>
              <a:t>Farmacêutica-</a:t>
            </a:r>
            <a:r>
              <a:rPr lang="pt-BR" sz="1600" kern="0" dirty="0" err="1">
                <a:solidFill>
                  <a:srgbClr val="7DA014"/>
                </a:solidFill>
                <a:latin typeface="Lucida Sans Unicode" pitchFamily="34" charset="0"/>
                <a:cs typeface="Lucida Sans Unicode" pitchFamily="34" charset="0"/>
              </a:rPr>
              <a:t>acupunturista</a:t>
            </a:r>
            <a:endParaRPr lang="pt-BR" sz="1600" kern="0" dirty="0">
              <a:solidFill>
                <a:srgbClr val="7DA014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6" name="Imagem 5" descr="grip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389198"/>
            <a:ext cx="1744265" cy="2325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Precaução de uso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dirty="0" smtClean="0"/>
              <a:t>Doses acima do recomendado podem causar desconforto gastrointestinal; </a:t>
            </a:r>
          </a:p>
          <a:p>
            <a:pPr>
              <a:buFont typeface="Wingdings" pitchFamily="2" charset="2"/>
              <a:buChar char="ü"/>
            </a:pPr>
            <a:r>
              <a:rPr lang="pt-BR" sz="2300" dirty="0" smtClean="0"/>
              <a:t>Descontinuar o uso 10 dias antes de qualquer cirurgia;</a:t>
            </a:r>
          </a:p>
          <a:p>
            <a:pPr>
              <a:buFont typeface="Wingdings" pitchFamily="2" charset="2"/>
              <a:buChar char="ü"/>
            </a:pPr>
            <a:r>
              <a:rPr lang="pt-BR" sz="2300" dirty="0" smtClean="0"/>
              <a:t>Contraindicado em casos de hipersensibilidade, pessoas </a:t>
            </a:r>
            <a:r>
              <a:rPr lang="pt-BR" sz="2300" dirty="0" err="1" smtClean="0"/>
              <a:t>hipotensas</a:t>
            </a:r>
            <a:r>
              <a:rPr lang="pt-BR" sz="2300" dirty="0" smtClean="0"/>
              <a:t>, para mães que amamentam, pois podem provocar cólica para os bebês.</a:t>
            </a:r>
          </a:p>
          <a:p>
            <a:pPr>
              <a:buFont typeface="Wingdings" pitchFamily="2" charset="2"/>
              <a:buChar char="ü"/>
            </a:pPr>
            <a:endParaRPr lang="pt-BR" sz="2300" dirty="0" smtClean="0"/>
          </a:p>
          <a:p>
            <a:endParaRPr lang="pt-BR" sz="23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714744" y="1714488"/>
            <a:ext cx="5000660" cy="29238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</a:p>
          <a:p>
            <a:pPr algn="ctr"/>
            <a:r>
              <a:rPr lang="pt-BR" sz="2300" dirty="0" smtClean="0"/>
              <a:t>Folhas e óleo essencial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300" dirty="0" smtClean="0"/>
              <a:t>Gripes, resfriado para desobstrução das vias respiratórias, como adjuvante no tratamento de asma e bronquite. </a:t>
            </a:r>
          </a:p>
          <a:p>
            <a:pPr algn="ctr"/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5214950"/>
            <a:ext cx="85209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 Composição </a:t>
            </a:r>
            <a:r>
              <a:rPr lang="pt-BR" sz="2300" b="1" dirty="0"/>
              <a:t>química</a:t>
            </a:r>
            <a:r>
              <a:rPr lang="pt-BR" sz="2300" b="1" dirty="0" smtClean="0"/>
              <a:t>: </a:t>
            </a:r>
            <a:r>
              <a:rPr lang="pt-BR" sz="2300" dirty="0" smtClean="0"/>
              <a:t>Óleo essencial (0,8-1%), tanino, ácido fenólicos, flavonóides, ceras.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EUCALIPTO </a:t>
            </a:r>
            <a:r>
              <a:rPr lang="pt-BR" sz="3600" dirty="0" smtClean="0"/>
              <a:t>(</a:t>
            </a:r>
            <a:r>
              <a:rPr lang="pt-BR" sz="3600" i="1" dirty="0" err="1" smtClean="0"/>
              <a:t>Eucalyptus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globulus</a:t>
            </a:r>
            <a:r>
              <a:rPr lang="pt-BR" sz="3600" i="1" dirty="0" smtClean="0"/>
              <a:t> </a:t>
            </a:r>
            <a:r>
              <a:rPr lang="pt-BR" sz="3600" dirty="0" err="1" smtClean="0"/>
              <a:t>Labill</a:t>
            </a:r>
            <a:r>
              <a:rPr lang="pt-BR" sz="3600" dirty="0" smtClean="0"/>
              <a:t>.)</a:t>
            </a:r>
          </a:p>
        </p:txBody>
      </p:sp>
      <p:pic>
        <p:nvPicPr>
          <p:cNvPr id="6" name="Espaço Reservado para Conteúdo 5" descr="220px-Eucalyptus_tre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24" y="1405983"/>
            <a:ext cx="2591778" cy="3451777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428596" y="1357298"/>
            <a:ext cx="8250140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INALATÓRIO</a:t>
            </a:r>
          </a:p>
          <a:p>
            <a:r>
              <a:rPr lang="pt-BR" sz="2300" b="1" dirty="0" smtClean="0"/>
              <a:t>Infusão para inalação do vapor das folhas: </a:t>
            </a:r>
            <a:r>
              <a:rPr lang="pt-BR" sz="2300" dirty="0" smtClean="0"/>
              <a:t>2g (1 colher de sobremesa) em 150mL de água (1 xícara de chá). Fazer inalação de 3 a 3x ao dia com o vapor das folhas. Colocar a infusão em um recipiente aberto, cobrir a cabeça com um pano junto ao recipiente e inalar; </a:t>
            </a:r>
          </a:p>
          <a:p>
            <a:r>
              <a:rPr lang="pt-BR" sz="2300" b="1" dirty="0" smtClean="0"/>
              <a:t>Inalação do óleo: </a:t>
            </a:r>
            <a:r>
              <a:rPr lang="pt-BR" sz="2300" dirty="0" smtClean="0"/>
              <a:t>pingar algumas gotas em água fervente e inalar por 20mim;</a:t>
            </a:r>
          </a:p>
          <a:p>
            <a:r>
              <a:rPr lang="pt-BR" sz="2300" b="1" dirty="0" err="1" smtClean="0"/>
              <a:t>Escalda-pés</a:t>
            </a:r>
            <a:r>
              <a:rPr lang="pt-BR" sz="2300" b="1" dirty="0" smtClean="0"/>
              <a:t> com óleo ou folhas: </a:t>
            </a:r>
            <a:r>
              <a:rPr lang="pt-BR" sz="2300" dirty="0" smtClean="0"/>
              <a:t>durante 20mim, banhos de imersão.</a:t>
            </a:r>
          </a:p>
          <a:p>
            <a:pPr>
              <a:buFont typeface="Wingdings" pitchFamily="2" charset="2"/>
              <a:buChar char="ü"/>
            </a:pPr>
            <a:endParaRPr lang="pt-BR" sz="2300" b="1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857884" y="1196752"/>
            <a:ext cx="1741118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pt-BR" b="1" dirty="0" smtClean="0"/>
              <a:t>Precauções de uso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2348880"/>
            <a:ext cx="8715436" cy="2792922"/>
          </a:xfrm>
        </p:spPr>
        <p:txBody>
          <a:bodyPr/>
          <a:lstStyle/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Não deve ser utilizado por pessoas com inflamação gastrointestinal e biliar, doenças hepáticas graves, gravidez, lactação e em menores de 12 anos de idade;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Evitar associação com sedativos, analgésicos, pois pode potencializar a ação;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Pode interferir com tratamento de hiperglicemiantes. 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000760" y="2357430"/>
            <a:ext cx="2857520" cy="25699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</a:p>
          <a:p>
            <a:pPr algn="ctr"/>
            <a:r>
              <a:rPr lang="pt-BR" sz="2300" dirty="0" smtClean="0"/>
              <a:t>Folhas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 </a:t>
            </a:r>
            <a:r>
              <a:rPr lang="pt-BR" sz="2300" dirty="0" smtClean="0"/>
              <a:t>afecções respiratórias como expectorante.</a:t>
            </a:r>
            <a:endParaRPr lang="pt-BR" sz="2300" b="1" dirty="0" smtClean="0"/>
          </a:p>
          <a:p>
            <a:pPr algn="ctr"/>
            <a:endParaRPr lang="pt-BR" sz="2300" dirty="0"/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POEJO</a:t>
            </a:r>
            <a:r>
              <a:rPr lang="pt-BR" sz="3600" dirty="0" smtClean="0"/>
              <a:t> (</a:t>
            </a:r>
            <a:r>
              <a:rPr lang="pt-BR" sz="3600" i="1" dirty="0" err="1" smtClean="0"/>
              <a:t>Cunila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microcephala</a:t>
            </a:r>
            <a:r>
              <a:rPr lang="pt-BR" sz="3600" i="1" dirty="0" smtClean="0"/>
              <a:t> </a:t>
            </a:r>
            <a:r>
              <a:rPr lang="pt-BR" sz="3600" dirty="0" smtClean="0"/>
              <a:t>ou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Mentha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pulegium</a:t>
            </a:r>
            <a:r>
              <a:rPr lang="pt-BR" sz="3600" dirty="0" smtClean="0"/>
              <a:t>)</a:t>
            </a:r>
            <a:endParaRPr lang="pt-BR" sz="3600" dirty="0"/>
          </a:p>
        </p:txBody>
      </p:sp>
      <p:pic>
        <p:nvPicPr>
          <p:cNvPr id="6" name="Espaço Reservado para Conteúdo 5" descr="27.04.20111303907915Cunila 64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214422"/>
            <a:ext cx="2786082" cy="3429024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85720" y="4143380"/>
            <a:ext cx="21340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i="1" dirty="0" err="1" smtClean="0"/>
              <a:t>Cunila</a:t>
            </a:r>
            <a:r>
              <a:rPr lang="pt-BR" i="1" dirty="0" smtClean="0"/>
              <a:t> </a:t>
            </a:r>
            <a:r>
              <a:rPr lang="pt-BR" i="1" dirty="0" err="1" smtClean="0"/>
              <a:t>microcephala</a:t>
            </a:r>
            <a:r>
              <a:rPr lang="pt-BR" i="1" dirty="0" smtClean="0"/>
              <a:t> </a:t>
            </a:r>
            <a:endParaRPr lang="pt-BR" dirty="0"/>
          </a:p>
        </p:txBody>
      </p:sp>
      <p:pic>
        <p:nvPicPr>
          <p:cNvPr id="14" name="Imagem 13" descr="29.07.20121343595692Mentha_pulegiu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428545"/>
            <a:ext cx="2782947" cy="3715099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428992" y="5559675"/>
            <a:ext cx="184954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i="1" dirty="0" err="1" smtClean="0"/>
              <a:t>Mentha</a:t>
            </a:r>
            <a:r>
              <a:rPr lang="pt-BR" i="1" dirty="0" smtClean="0"/>
              <a:t> </a:t>
            </a:r>
            <a:r>
              <a:rPr lang="pt-BR" i="1" dirty="0" err="1" smtClean="0"/>
              <a:t>pulegium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Composição química</a:t>
            </a:r>
            <a:endParaRPr lang="pt-BR" b="1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214282" y="1428736"/>
          <a:ext cx="885831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graphicFrame>
        <p:nvGraphicFramePr>
          <p:cNvPr id="6" name="Diagrama 5"/>
          <p:cNvGraphicFramePr/>
          <p:nvPr/>
        </p:nvGraphicFramePr>
        <p:xfrm>
          <a:off x="214282" y="1071546"/>
          <a:ext cx="885831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Precauções de uso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Não deve ser utilizada na gravidez, lactação e em crianças menores de 6 anos; </a:t>
            </a:r>
          </a:p>
          <a:p>
            <a:endParaRPr lang="pt-BR" dirty="0" smtClean="0"/>
          </a:p>
          <a:p>
            <a:r>
              <a:rPr lang="pt-BR" dirty="0" smtClean="0"/>
              <a:t>Contraindica-se o uso prolongado e a inalação;</a:t>
            </a:r>
          </a:p>
          <a:p>
            <a:endParaRPr lang="pt-BR" dirty="0" smtClean="0"/>
          </a:p>
          <a:p>
            <a:r>
              <a:rPr lang="pt-BR" dirty="0" smtClean="0"/>
              <a:t>A administração em doses e tempo de uso acima dos recomendados pode promover danos no fígado e ocasionar problemas na gravidez; </a:t>
            </a:r>
          </a:p>
          <a:p>
            <a:endParaRPr lang="pt-BR" dirty="0" smtClean="0"/>
          </a:p>
          <a:p>
            <a:r>
              <a:rPr lang="pt-BR" dirty="0" smtClean="0"/>
              <a:t>A presença de mentofurano (que tem ação hepatotóxica) sugere cautela no seu emprego, até melhores esclarecimentos. 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1857364"/>
            <a:ext cx="3499322" cy="18928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  <a:endParaRPr lang="pt-BR" sz="2300" dirty="0" smtClean="0"/>
          </a:p>
          <a:p>
            <a:pPr algn="ctr"/>
            <a:r>
              <a:rPr lang="pt-BR" sz="2400" dirty="0" smtClean="0"/>
              <a:t>Flores e folhas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400" dirty="0" smtClean="0"/>
              <a:t>expectorante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4572008"/>
            <a:ext cx="85209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800" b="1" dirty="0" smtClean="0"/>
              <a:t> Composição </a:t>
            </a:r>
            <a:r>
              <a:rPr lang="pt-BR" sz="2800" b="1" dirty="0"/>
              <a:t>química</a:t>
            </a:r>
            <a:r>
              <a:rPr lang="pt-BR" sz="2800" b="1" dirty="0" smtClean="0"/>
              <a:t>: </a:t>
            </a:r>
            <a:r>
              <a:rPr lang="pt-BR" sz="2800" dirty="0" err="1" smtClean="0"/>
              <a:t>salicilato</a:t>
            </a:r>
            <a:r>
              <a:rPr lang="pt-BR" sz="2800" dirty="0" smtClean="0"/>
              <a:t> de metila, </a:t>
            </a:r>
            <a:r>
              <a:rPr lang="pt-BR" sz="2800" dirty="0" err="1" smtClean="0"/>
              <a:t>saponina</a:t>
            </a:r>
            <a:r>
              <a:rPr lang="pt-BR" sz="2800" dirty="0" smtClean="0"/>
              <a:t>, ácido </a:t>
            </a:r>
            <a:r>
              <a:rPr lang="pt-BR" sz="2800" dirty="0" err="1" smtClean="0"/>
              <a:t>nitropropiônico</a:t>
            </a:r>
            <a:r>
              <a:rPr lang="pt-BR" sz="2800" dirty="0" smtClean="0"/>
              <a:t>, alcalóide (</a:t>
            </a:r>
            <a:r>
              <a:rPr lang="pt-BR" sz="2800" dirty="0" err="1" smtClean="0"/>
              <a:t>odorantina</a:t>
            </a:r>
            <a:r>
              <a:rPr lang="pt-BR" sz="2800" dirty="0" smtClean="0"/>
              <a:t>), </a:t>
            </a:r>
            <a:r>
              <a:rPr lang="pt-BR" sz="2800" dirty="0" err="1" smtClean="0"/>
              <a:t>violaquercitrina</a:t>
            </a:r>
            <a:r>
              <a:rPr lang="pt-BR" sz="2800" dirty="0" smtClean="0"/>
              <a:t>, resinas, mucilagens, antocianina, vitamina C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VIOLETA-DE-JARDIM </a:t>
            </a:r>
            <a:r>
              <a:rPr lang="pt-BR" sz="3600" dirty="0" smtClean="0"/>
              <a:t>(</a:t>
            </a:r>
            <a:r>
              <a:rPr lang="pt-BR" sz="3600" i="1" dirty="0" smtClean="0"/>
              <a:t>Viola </a:t>
            </a:r>
            <a:r>
              <a:rPr lang="pt-BR" sz="3600" i="1" dirty="0" err="1" smtClean="0"/>
              <a:t>odorata</a:t>
            </a:r>
            <a:r>
              <a:rPr lang="pt-BR" sz="3600" dirty="0" smtClean="0"/>
              <a:t>  L.)</a:t>
            </a:r>
            <a:endParaRPr lang="pt-BR" sz="3600" dirty="0"/>
          </a:p>
        </p:txBody>
      </p:sp>
      <p:pic>
        <p:nvPicPr>
          <p:cNvPr id="6" name="Espaço Reservado para Conteúdo 5" descr="17.09.20131379447649Viola odorata vaso 220 capa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500174"/>
            <a:ext cx="3902091" cy="2926568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179512" y="1142984"/>
            <a:ext cx="8964488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0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ORAL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Infusão: 2g (1 colher de sobremesa) em 150mL de água. Tomar 2 xícaras ao dia.</a:t>
            </a:r>
          </a:p>
          <a:p>
            <a:pPr>
              <a:buFont typeface="Wingdings" pitchFamily="2" charset="2"/>
              <a:buChar char="ü"/>
            </a:pPr>
            <a:endParaRPr lang="pt-BR" sz="2000" b="1" dirty="0" smtClean="0"/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Precauções de uso: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As folhas e flores são comestíveis e podem ser acrescentadas em saladas, no entanto, apenas profissionais da culinária as utilizam para tal fim, vez que a ingestão indiscriminada das folhas pode causar enjôos; 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A raiz não deve ser consumida por apresentar substâncias tóxicas que podem causar vômitos e </a:t>
            </a:r>
            <a:r>
              <a:rPr lang="pt-BR" sz="2000" dirty="0" err="1" smtClean="0"/>
              <a:t>diarreias</a:t>
            </a:r>
            <a:r>
              <a:rPr lang="pt-BR" sz="2000" dirty="0" smtClean="0"/>
              <a:t>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Não administrar em crianças; 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O uso externo pode causar dermatites;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Altas doses do rizoma e sementes causam severas </a:t>
            </a:r>
            <a:r>
              <a:rPr lang="pt-BR" sz="2000" dirty="0" err="1" smtClean="0"/>
              <a:t>gastroenterites</a:t>
            </a:r>
            <a:r>
              <a:rPr lang="pt-BR" sz="2000" dirty="0" smtClean="0"/>
              <a:t>, nervosismo e depressão circulatória e respiratória.</a:t>
            </a:r>
          </a:p>
          <a:p>
            <a:pPr lvl="1">
              <a:buNone/>
            </a:pPr>
            <a:endParaRPr lang="pt-BR" sz="2000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857884" y="1196752"/>
            <a:ext cx="1773178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14876" y="1927389"/>
            <a:ext cx="4071966" cy="22159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  <a:endParaRPr lang="pt-BR" sz="2300" dirty="0" smtClean="0"/>
          </a:p>
          <a:p>
            <a:pPr algn="ctr"/>
            <a:r>
              <a:rPr lang="pt-BR" sz="2300" dirty="0" smtClean="0"/>
              <a:t>Rizoma</a:t>
            </a:r>
          </a:p>
          <a:p>
            <a:pPr algn="ctr"/>
            <a:endParaRPr lang="pt-BR" sz="2300" dirty="0" smtClean="0"/>
          </a:p>
          <a:p>
            <a:pPr algn="ctr"/>
            <a:r>
              <a:rPr lang="pt-BR" sz="2300" b="1" dirty="0" smtClean="0"/>
              <a:t>Indicação: </a:t>
            </a:r>
          </a:p>
          <a:p>
            <a:pPr algn="ctr"/>
            <a:r>
              <a:rPr lang="pt-BR" sz="2300" dirty="0" smtClean="0"/>
              <a:t>Tosse, bronquite, gripe, expectorante.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4846606"/>
            <a:ext cx="852094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 Composição </a:t>
            </a:r>
            <a:r>
              <a:rPr lang="pt-BR" sz="2300" b="1" dirty="0"/>
              <a:t>química</a:t>
            </a:r>
            <a:r>
              <a:rPr lang="pt-BR" sz="2300" b="1" dirty="0" smtClean="0"/>
              <a:t>: </a:t>
            </a:r>
            <a:r>
              <a:rPr lang="pt-BR" sz="2300" dirty="0" smtClean="0"/>
              <a:t>Óleos essenciais (1-3%), resina, carboidratos, proteína (10%), gordura (10%), amido (40-60%), princípios amargos, ácidos orgânicos e sais minerais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200" b="1" dirty="0" smtClean="0"/>
              <a:t>GENGIBRE </a:t>
            </a:r>
            <a:r>
              <a:rPr lang="pt-BR" sz="3200" dirty="0" smtClean="0"/>
              <a:t>(</a:t>
            </a:r>
            <a:r>
              <a:rPr lang="pt-BR" sz="3200" i="1" dirty="0" err="1" smtClean="0"/>
              <a:t>Zingiber</a:t>
            </a:r>
            <a:r>
              <a:rPr lang="pt-BR" sz="3200" i="1" dirty="0" smtClean="0"/>
              <a:t> </a:t>
            </a:r>
            <a:r>
              <a:rPr lang="pt-BR" sz="3200" i="1" dirty="0" err="1" smtClean="0"/>
              <a:t>officinale</a:t>
            </a:r>
            <a:r>
              <a:rPr lang="pt-BR" sz="3200" i="1" dirty="0" smtClean="0"/>
              <a:t> </a:t>
            </a:r>
            <a:r>
              <a:rPr lang="pt-BR" sz="3200" dirty="0" smtClean="0"/>
              <a:t>[</a:t>
            </a:r>
            <a:r>
              <a:rPr lang="pt-BR" sz="3200" dirty="0" err="1" smtClean="0"/>
              <a:t>Willd</a:t>
            </a:r>
            <a:r>
              <a:rPr lang="pt-BR" sz="3200" dirty="0" smtClean="0"/>
              <a:t>.] </a:t>
            </a:r>
            <a:r>
              <a:rPr lang="pt-BR" sz="3200" dirty="0" err="1" smtClean="0"/>
              <a:t>Roscoe</a:t>
            </a:r>
            <a:r>
              <a:rPr lang="pt-BR" sz="3200" dirty="0" smtClean="0"/>
              <a:t>)</a:t>
            </a:r>
          </a:p>
        </p:txBody>
      </p:sp>
      <p:pic>
        <p:nvPicPr>
          <p:cNvPr id="9" name="Imagem 7" descr="200px-ARS_ginger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3162" y="1714488"/>
            <a:ext cx="39059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1857364"/>
            <a:ext cx="3499322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  <a:endParaRPr lang="pt-BR" sz="2300" dirty="0" smtClean="0"/>
          </a:p>
          <a:p>
            <a:pPr algn="ctr"/>
            <a:r>
              <a:rPr lang="pt-BR" sz="2400" dirty="0" smtClean="0"/>
              <a:t>Folhas e inflorescências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300" dirty="0" smtClean="0"/>
              <a:t>expectorante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57158" y="5000636"/>
            <a:ext cx="85209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pt-BR" sz="2800" b="1" dirty="0" smtClean="0"/>
              <a:t> Composição </a:t>
            </a:r>
            <a:r>
              <a:rPr lang="pt-BR" sz="2800" b="1" dirty="0"/>
              <a:t>química</a:t>
            </a:r>
            <a:r>
              <a:rPr lang="pt-BR" sz="2800" b="1" dirty="0" smtClean="0"/>
              <a:t>: </a:t>
            </a:r>
            <a:r>
              <a:rPr lang="pt-BR" sz="2800" dirty="0" smtClean="0"/>
              <a:t>óleos essenciais (</a:t>
            </a:r>
            <a:r>
              <a:rPr lang="pt-BR" sz="2800" dirty="0" err="1" smtClean="0"/>
              <a:t>citral</a:t>
            </a:r>
            <a:r>
              <a:rPr lang="pt-BR" sz="2800" dirty="0" smtClean="0"/>
              <a:t> e </a:t>
            </a:r>
            <a:r>
              <a:rPr lang="pt-BR" sz="2800" dirty="0" err="1" smtClean="0"/>
              <a:t>mirceno</a:t>
            </a:r>
            <a:r>
              <a:rPr lang="pt-BR" sz="2800" dirty="0" smtClean="0"/>
              <a:t>, </a:t>
            </a:r>
            <a:r>
              <a:rPr lang="pt-BR" sz="2800" dirty="0" err="1" smtClean="0"/>
              <a:t>limoneno</a:t>
            </a:r>
            <a:r>
              <a:rPr lang="pt-BR" sz="2800" dirty="0" smtClean="0"/>
              <a:t> e </a:t>
            </a:r>
            <a:r>
              <a:rPr lang="pt-BR" sz="2800" dirty="0" err="1" smtClean="0"/>
              <a:t>carvona</a:t>
            </a:r>
            <a:r>
              <a:rPr lang="pt-BR" sz="2800" dirty="0" smtClean="0"/>
              <a:t>), </a:t>
            </a:r>
            <a:r>
              <a:rPr lang="pt-BR" sz="2800" dirty="0" err="1" smtClean="0"/>
              <a:t>flavonoides</a:t>
            </a:r>
            <a:r>
              <a:rPr lang="pt-BR" sz="2800" dirty="0" smtClean="0"/>
              <a:t>, 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SALVA/MELISSA </a:t>
            </a:r>
            <a:r>
              <a:rPr lang="pt-BR" sz="3600" dirty="0" smtClean="0"/>
              <a:t>(</a:t>
            </a:r>
            <a:r>
              <a:rPr lang="pt-BR" sz="3600" i="1" dirty="0" err="1" smtClean="0"/>
              <a:t>Lippia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alba</a:t>
            </a:r>
            <a:r>
              <a:rPr lang="pt-BR" sz="3600" dirty="0" smtClean="0"/>
              <a:t>  (Mill.)</a:t>
            </a:r>
            <a:r>
              <a:rPr lang="pt-BR" sz="3600" dirty="0" err="1" smtClean="0"/>
              <a:t>N.E.</a:t>
            </a:r>
            <a:r>
              <a:rPr lang="pt-BR" sz="3600" dirty="0" smtClean="0"/>
              <a:t> Br. ex </a:t>
            </a:r>
            <a:r>
              <a:rPr lang="pt-BR" sz="3600" dirty="0" err="1" smtClean="0"/>
              <a:t>Britton</a:t>
            </a:r>
            <a:r>
              <a:rPr lang="pt-BR" sz="3600" dirty="0" smtClean="0"/>
              <a:t> &amp; P. Wilson)</a:t>
            </a:r>
            <a:endParaRPr lang="pt-BR" sz="3600" dirty="0"/>
          </a:p>
        </p:txBody>
      </p:sp>
      <p:pic>
        <p:nvPicPr>
          <p:cNvPr id="6" name="Espaço Reservado para Conteúdo 5" descr="09.05.20111304944242flores lippia 6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3784"/>
            <a:ext cx="3971925" cy="2978944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usar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179512" y="1525970"/>
            <a:ext cx="8393016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ORAL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b="1" dirty="0" smtClean="0"/>
              <a:t>Infusão: </a:t>
            </a:r>
            <a:r>
              <a:rPr lang="pt-BR" sz="2300" dirty="0" smtClean="0"/>
              <a:t>1 a 3g (1 a 3 colher de chá) em 150mL de água (1 xícara). Utilizar 1 </a:t>
            </a:r>
            <a:r>
              <a:rPr lang="pt-BR" sz="2300" dirty="0" err="1" smtClean="0"/>
              <a:t>xic</a:t>
            </a:r>
            <a:r>
              <a:rPr lang="pt-BR" sz="2300" dirty="0" smtClean="0"/>
              <a:t> de 3 a 4 x ao dia. </a:t>
            </a:r>
          </a:p>
          <a:p>
            <a:pPr lvl="1">
              <a:buFont typeface="Wingdings" pitchFamily="2" charset="2"/>
              <a:buChar char="ü"/>
            </a:pPr>
            <a:endParaRPr lang="pt-BR" sz="2300" dirty="0" smtClean="0"/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Precauções de uso: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Uso  cuidado em pessoas com hipotensão;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Doses acima da recomendada podem causar irritação gástrica, bradicardia e hipotensão.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5857884" y="1196752"/>
            <a:ext cx="303121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 e infantil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1857364"/>
            <a:ext cx="3499322" cy="29700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  <a:endParaRPr lang="pt-BR" sz="2300" dirty="0" smtClean="0"/>
          </a:p>
          <a:p>
            <a:pPr algn="ctr"/>
            <a:r>
              <a:rPr lang="pt-BR" sz="2400" b="1" dirty="0" smtClean="0"/>
              <a:t> </a:t>
            </a:r>
            <a:r>
              <a:rPr lang="pt-BR" sz="2400" dirty="0" smtClean="0"/>
              <a:t>Fruto composto (constituído por folículos) seco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300" dirty="0" smtClean="0"/>
              <a:t>Bronquite como expectorante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5214950"/>
            <a:ext cx="85209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800" b="1" dirty="0" smtClean="0"/>
              <a:t> Composição </a:t>
            </a:r>
            <a:r>
              <a:rPr lang="pt-BR" sz="2800" b="1" dirty="0"/>
              <a:t>química</a:t>
            </a:r>
            <a:r>
              <a:rPr lang="pt-BR" sz="2800" b="1" dirty="0" smtClean="0"/>
              <a:t>: </a:t>
            </a:r>
            <a:r>
              <a:rPr lang="pt-BR" sz="2800" dirty="0" smtClean="0"/>
              <a:t>óleo essencial (5-8%), óleo fixo e taninos.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ANIZ ESTRELADO </a:t>
            </a:r>
            <a:r>
              <a:rPr lang="pt-BR" sz="3600" dirty="0" smtClean="0"/>
              <a:t>(</a:t>
            </a:r>
            <a:r>
              <a:rPr lang="pt-BR" sz="3600" b="1" dirty="0" smtClean="0"/>
              <a:t> </a:t>
            </a:r>
            <a:r>
              <a:rPr lang="pt-BR" sz="3600" i="1" dirty="0" err="1" smtClean="0"/>
              <a:t>Illicium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verum</a:t>
            </a:r>
            <a:r>
              <a:rPr lang="pt-BR" sz="3600" dirty="0" smtClean="0"/>
              <a:t>  </a:t>
            </a:r>
            <a:r>
              <a:rPr lang="pt-BR" sz="3600" dirty="0" err="1" smtClean="0"/>
              <a:t>Hook</a:t>
            </a:r>
            <a:r>
              <a:rPr lang="pt-BR" sz="3600" dirty="0" smtClean="0"/>
              <a:t>)</a:t>
            </a:r>
            <a:endParaRPr lang="pt-BR" sz="3600" b="1" dirty="0"/>
          </a:p>
        </p:txBody>
      </p:sp>
      <p:pic>
        <p:nvPicPr>
          <p:cNvPr id="6" name="Espaço Reservado para Conteúdo 5" descr="14.11.20141415965240star-anise-flowe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3784"/>
            <a:ext cx="3971925" cy="2978944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usar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250950" y="1571612"/>
            <a:ext cx="8464454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ORAL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b="1" dirty="0" smtClean="0"/>
              <a:t>Infusão: </a:t>
            </a:r>
            <a:r>
              <a:rPr lang="pt-BR" sz="2300" dirty="0" smtClean="0"/>
              <a:t>1,5g ( 1 ½ colher de chá) em 150mL de água (1 xícara). Utilizar 1 xícara de chá por dia, </a:t>
            </a:r>
            <a:r>
              <a:rPr lang="pt-BR" sz="2400" dirty="0" smtClean="0"/>
              <a:t> depois das refeições. </a:t>
            </a:r>
          </a:p>
          <a:p>
            <a:pPr lvl="1">
              <a:buFont typeface="Wingdings" pitchFamily="2" charset="2"/>
              <a:buChar char="ü"/>
            </a:pPr>
            <a:r>
              <a:rPr lang="pt-BR" sz="2400" dirty="0" smtClean="0"/>
              <a:t>Em geral se utilizam duas estrelas por litro d’água. </a:t>
            </a:r>
            <a:endParaRPr lang="pt-BR" sz="2300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857884" y="1196752"/>
            <a:ext cx="1816459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 adulto</a:t>
            </a:r>
            <a:endParaRPr lang="pt-BR" sz="2600" dirty="0"/>
          </a:p>
        </p:txBody>
      </p:sp>
      <p:pic>
        <p:nvPicPr>
          <p:cNvPr id="5" name="Imagem 4" descr="02.06.20111307043213Illicium_verum_2006-10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929066"/>
            <a:ext cx="3107556" cy="219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Precauções do uso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876" y="1285860"/>
            <a:ext cx="8786842" cy="3114684"/>
          </a:xfrm>
        </p:spPr>
        <p:txBody>
          <a:bodyPr/>
          <a:lstStyle/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Sensibilidade conhecida ao anis, ao </a:t>
            </a:r>
            <a:r>
              <a:rPr lang="pt-BR" sz="2300" dirty="0" err="1" smtClean="0"/>
              <a:t>anetol</a:t>
            </a:r>
            <a:r>
              <a:rPr lang="pt-BR" sz="2300" dirty="0" smtClean="0"/>
              <a:t> ou a outros compostos do óleo essencial. 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Não se recomenda o óleo essencial de anis por via interna durante a gestação, lactantes, crianças menores de seis anos ou a pacientes com gastrite, úlceras gastroduodenais, síndrome do intestino irritável, colite ulcerosa, enfermidade de </a:t>
            </a:r>
            <a:r>
              <a:rPr lang="pt-BR" sz="2300" dirty="0" err="1" smtClean="0"/>
              <a:t>Crohn</a:t>
            </a:r>
            <a:r>
              <a:rPr lang="pt-BR" sz="2300" dirty="0" smtClean="0"/>
              <a:t>, hepatopatias, epilepsia, Parkinson ou outras enfermidades neurológicas</a:t>
            </a:r>
            <a:endParaRPr lang="pt-BR" sz="2300" b="1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285752" y="4357694"/>
            <a:ext cx="8715404" cy="18620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2300" b="1" dirty="0" smtClean="0"/>
              <a:t>Atenção!</a:t>
            </a:r>
            <a:r>
              <a:rPr lang="pt-BR" sz="2300" dirty="0" smtClean="0"/>
              <a:t> Existe um grave perigo de intoxicação com a falsificação do anis estrelado (</a:t>
            </a:r>
            <a:r>
              <a:rPr lang="pt-BR" sz="2300" i="1" dirty="0" err="1" smtClean="0"/>
              <a:t>Illicium</a:t>
            </a:r>
            <a:r>
              <a:rPr lang="pt-BR" sz="2300" i="1" dirty="0" smtClean="0"/>
              <a:t> </a:t>
            </a:r>
            <a:r>
              <a:rPr lang="pt-BR" sz="2300" i="1" dirty="0" err="1" smtClean="0"/>
              <a:t>verum</a:t>
            </a:r>
            <a:r>
              <a:rPr lang="pt-BR" sz="2300" dirty="0" smtClean="0"/>
              <a:t>) pelo fruto de outra espécie </a:t>
            </a:r>
            <a:r>
              <a:rPr lang="pt-BR" sz="2300" i="1" dirty="0" err="1" smtClean="0"/>
              <a:t>Illicium</a:t>
            </a:r>
            <a:r>
              <a:rPr lang="pt-BR" sz="2300" i="1" dirty="0" smtClean="0"/>
              <a:t> </a:t>
            </a:r>
            <a:r>
              <a:rPr lang="pt-BR" sz="2300" i="1" dirty="0" err="1" smtClean="0"/>
              <a:t>religiosum</a:t>
            </a:r>
            <a:r>
              <a:rPr lang="pt-BR" sz="2300" dirty="0" smtClean="0"/>
              <a:t> </a:t>
            </a:r>
            <a:r>
              <a:rPr lang="pt-BR" sz="2300" dirty="0" err="1" smtClean="0"/>
              <a:t>Sieb</a:t>
            </a:r>
            <a:r>
              <a:rPr lang="pt-BR" sz="2300" dirty="0" smtClean="0"/>
              <a:t>. </a:t>
            </a:r>
            <a:r>
              <a:rPr lang="pt-BR" sz="2300" dirty="0" err="1" smtClean="0"/>
              <a:t>et</a:t>
            </a:r>
            <a:r>
              <a:rPr lang="pt-BR" sz="2300" dirty="0" smtClean="0"/>
              <a:t> </a:t>
            </a:r>
            <a:r>
              <a:rPr lang="pt-BR" sz="2300" dirty="0" err="1" smtClean="0"/>
              <a:t>Zucc</a:t>
            </a:r>
            <a:r>
              <a:rPr lang="pt-BR" sz="2300" dirty="0" smtClean="0"/>
              <a:t>. (=</a:t>
            </a:r>
            <a:r>
              <a:rPr lang="pt-BR" sz="2300" i="1" dirty="0" smtClean="0"/>
              <a:t> </a:t>
            </a:r>
            <a:r>
              <a:rPr lang="pt-BR" sz="2300" i="1" dirty="0" err="1" smtClean="0"/>
              <a:t>Illicium</a:t>
            </a:r>
            <a:r>
              <a:rPr lang="pt-BR" sz="2300" i="1" dirty="0" smtClean="0"/>
              <a:t> </a:t>
            </a:r>
            <a:r>
              <a:rPr lang="pt-BR" sz="2300" i="1" dirty="0" err="1" smtClean="0"/>
              <a:t>anisatum</a:t>
            </a:r>
            <a:r>
              <a:rPr lang="pt-BR" sz="2300" dirty="0" smtClean="0"/>
              <a:t> L.), denominado de </a:t>
            </a:r>
            <a:r>
              <a:rPr lang="pt-BR" sz="2300" dirty="0" err="1" smtClean="0"/>
              <a:t>badiana-do-japão</a:t>
            </a:r>
            <a:r>
              <a:rPr lang="pt-BR" sz="2300" dirty="0" smtClean="0"/>
              <a:t> ou </a:t>
            </a:r>
            <a:r>
              <a:rPr lang="pt-BR" sz="2300" dirty="0" err="1" smtClean="0"/>
              <a:t>anis-estrelado-japonês</a:t>
            </a:r>
            <a:r>
              <a:rPr lang="pt-BR" sz="2300" dirty="0" smtClean="0"/>
              <a:t>, o qual não contém </a:t>
            </a:r>
            <a:r>
              <a:rPr lang="pt-BR" sz="2300" dirty="0" err="1" smtClean="0"/>
              <a:t>anetol</a:t>
            </a:r>
            <a:r>
              <a:rPr lang="pt-BR" sz="2300" dirty="0" smtClean="0"/>
              <a:t>, mas contém compostos tóxicos como a </a:t>
            </a:r>
            <a:r>
              <a:rPr lang="pt-BR" sz="2300" dirty="0" err="1" smtClean="0"/>
              <a:t>anisatina</a:t>
            </a:r>
            <a:r>
              <a:rPr lang="pt-BR" sz="2300" dirty="0" smtClean="0"/>
              <a:t> e </a:t>
            </a:r>
            <a:r>
              <a:rPr lang="pt-BR" sz="2300" dirty="0" err="1" smtClean="0"/>
              <a:t>isoanisatina</a:t>
            </a:r>
            <a:endParaRPr lang="pt-BR" sz="23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2250554"/>
            <a:ext cx="392909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  <a:endParaRPr lang="pt-BR" sz="2300" dirty="0" smtClean="0"/>
          </a:p>
          <a:p>
            <a:pPr algn="ctr"/>
            <a:r>
              <a:rPr lang="pt-BR" sz="2300" dirty="0" smtClean="0"/>
              <a:t>Folha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400" dirty="0" smtClean="0"/>
              <a:t>expectorante no caso de tosse produtiva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285720" y="4986235"/>
            <a:ext cx="85209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 Composição </a:t>
            </a:r>
            <a:r>
              <a:rPr lang="pt-BR" sz="2300" b="1" dirty="0"/>
              <a:t>química</a:t>
            </a:r>
            <a:r>
              <a:rPr lang="pt-BR" sz="2300" b="1" dirty="0" smtClean="0"/>
              <a:t>: </a:t>
            </a:r>
            <a:r>
              <a:rPr lang="pt-BR" sz="2300" dirty="0" smtClean="0"/>
              <a:t>ácido </a:t>
            </a:r>
            <a:r>
              <a:rPr lang="pt-BR" sz="2300" dirty="0" err="1" smtClean="0"/>
              <a:t>clorogênico</a:t>
            </a:r>
            <a:r>
              <a:rPr lang="pt-BR" sz="2300" dirty="0" smtClean="0"/>
              <a:t>, ácido fórmico,  </a:t>
            </a:r>
            <a:r>
              <a:rPr lang="pt-BR" sz="2300" dirty="0" err="1" smtClean="0"/>
              <a:t>hederina</a:t>
            </a:r>
            <a:r>
              <a:rPr lang="pt-BR" sz="2300" dirty="0" smtClean="0"/>
              <a:t>, </a:t>
            </a:r>
            <a:r>
              <a:rPr lang="pt-BR" sz="2300" dirty="0" err="1" smtClean="0"/>
              <a:t>quercertina</a:t>
            </a:r>
            <a:r>
              <a:rPr lang="pt-BR" sz="2300" dirty="0" smtClean="0"/>
              <a:t>, </a:t>
            </a:r>
            <a:r>
              <a:rPr lang="pt-BR" sz="2300" dirty="0" err="1" smtClean="0"/>
              <a:t>rutina</a:t>
            </a:r>
            <a:r>
              <a:rPr lang="pt-BR" sz="2300" dirty="0" smtClean="0"/>
              <a:t>, sais minerais (iodo), </a:t>
            </a:r>
            <a:r>
              <a:rPr lang="pt-BR" sz="2300" dirty="0" err="1" smtClean="0"/>
              <a:t>sapogeninas</a:t>
            </a:r>
            <a:r>
              <a:rPr lang="pt-BR" sz="2300" dirty="0" smtClean="0"/>
              <a:t> e taninos. 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HERA </a:t>
            </a:r>
            <a:r>
              <a:rPr lang="pt-BR" sz="3600" dirty="0" smtClean="0"/>
              <a:t>(</a:t>
            </a:r>
            <a:r>
              <a:rPr lang="pt-BR" sz="3600" i="1" dirty="0" err="1" smtClean="0"/>
              <a:t>Hedera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helix</a:t>
            </a:r>
            <a:r>
              <a:rPr lang="pt-BR" sz="3600" i="1" dirty="0" smtClean="0"/>
              <a:t> </a:t>
            </a:r>
            <a:r>
              <a:rPr lang="pt-BR" sz="3600" dirty="0" smtClean="0"/>
              <a:t>L.) </a:t>
            </a:r>
            <a:endParaRPr lang="pt-BR" sz="3600" b="1" dirty="0"/>
          </a:p>
        </p:txBody>
      </p:sp>
      <p:pic>
        <p:nvPicPr>
          <p:cNvPr id="6" name="Espaço Reservado para Conteúdo 5" descr="14684C75-3CB9-402F-98C8-D2C324DB8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844013"/>
            <a:ext cx="4317099" cy="2870871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285728"/>
            <a:ext cx="4482334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71438" y="857232"/>
            <a:ext cx="9001156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0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ORAL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b="1" dirty="0" smtClean="0"/>
              <a:t>Xarope  fitoterápico (Extrato seco de </a:t>
            </a:r>
            <a:r>
              <a:rPr lang="pt-BR" sz="2000" b="1" i="1" dirty="0" err="1" smtClean="0"/>
              <a:t>Hedera</a:t>
            </a:r>
            <a:r>
              <a:rPr lang="pt-BR" sz="2000" b="1" i="1" dirty="0" smtClean="0"/>
              <a:t> </a:t>
            </a:r>
            <a:r>
              <a:rPr lang="pt-BR" sz="2000" b="1" i="1" dirty="0" err="1" smtClean="0"/>
              <a:t>helix</a:t>
            </a:r>
            <a:r>
              <a:rPr lang="pt-BR" sz="2000" b="1" i="1" dirty="0" smtClean="0"/>
              <a:t> </a:t>
            </a:r>
            <a:r>
              <a:rPr lang="pt-BR" sz="2000" b="1" dirty="0" smtClean="0"/>
              <a:t>- equivalente à 0,75 </a:t>
            </a:r>
            <a:r>
              <a:rPr lang="pt-BR" sz="2000" b="1" dirty="0" err="1" smtClean="0"/>
              <a:t>mg</a:t>
            </a:r>
            <a:r>
              <a:rPr lang="pt-BR" sz="2000" b="1" dirty="0" smtClean="0"/>
              <a:t>/ml de </a:t>
            </a:r>
            <a:r>
              <a:rPr lang="pt-BR" sz="2000" b="1" dirty="0" err="1" smtClean="0"/>
              <a:t>hederacosídeo</a:t>
            </a:r>
            <a:r>
              <a:rPr lang="pt-BR" sz="2000" b="1" dirty="0" smtClean="0"/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Crianças acima de 2 anos e até 7 anos de idade: 2,5 ml, 3 vezes ao dia (de 8 em 8 horas);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Crianças acima de 7 anos de idade: 5 ml, 3 vezes ao dia (de 8 em 8 horas); 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Adolescentes acima de 12 anos e adultos: 7,5 ml, 3 vezes ao dia (de 8 em 8 horas). </a:t>
            </a:r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Precauções de uso: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em crianças com menos de 2 anos de idade está </a:t>
            </a:r>
            <a:r>
              <a:rPr lang="pt-BR" sz="2000" dirty="0" err="1" smtClean="0"/>
              <a:t>contraindicada</a:t>
            </a:r>
            <a:r>
              <a:rPr lang="pt-BR" sz="2000" dirty="0" smtClean="0"/>
              <a:t>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Recomenda-se precaução em doentes com gastrite ou úlcera gástrica;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não deve ser usado durante a gravidez e o aleitamento, por não existirem estudos suficientes realizados em mulheres grávidas ou a amamentar;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não deve ser usado por períodos superiores a 4-5 dias sem recomendação médica.</a:t>
            </a:r>
            <a:endParaRPr lang="pt-BR" sz="2000" b="1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715008" y="357166"/>
            <a:ext cx="299915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 e infantil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1857364"/>
            <a:ext cx="3499322" cy="22159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</a:p>
          <a:p>
            <a:pPr algn="ctr"/>
            <a:r>
              <a:rPr lang="pt-BR" sz="2300" dirty="0" smtClean="0"/>
              <a:t>Raiz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300" dirty="0" smtClean="0"/>
              <a:t>Tosse, gripes e resfriado</a:t>
            </a:r>
          </a:p>
          <a:p>
            <a:pPr algn="ctr"/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5072074"/>
            <a:ext cx="852094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 Composição </a:t>
            </a:r>
            <a:r>
              <a:rPr lang="pt-BR" sz="2300" b="1" dirty="0"/>
              <a:t>química</a:t>
            </a:r>
            <a:r>
              <a:rPr lang="pt-BR" sz="2300" b="1" dirty="0" smtClean="0"/>
              <a:t>: </a:t>
            </a:r>
            <a:r>
              <a:rPr lang="pt-BR" sz="2300" dirty="0" smtClean="0"/>
              <a:t>ácido </a:t>
            </a:r>
            <a:r>
              <a:rPr lang="pt-BR" sz="2300" dirty="0" err="1" smtClean="0"/>
              <a:t>glicirretínico</a:t>
            </a:r>
            <a:r>
              <a:rPr lang="pt-BR" sz="2300" dirty="0" smtClean="0"/>
              <a:t>, ácido </a:t>
            </a:r>
            <a:r>
              <a:rPr lang="pt-BR" sz="2300" dirty="0" err="1" smtClean="0"/>
              <a:t>glicirrizico</a:t>
            </a:r>
            <a:r>
              <a:rPr lang="pt-BR" sz="2300" dirty="0" smtClean="0"/>
              <a:t>, </a:t>
            </a:r>
            <a:r>
              <a:rPr lang="pt-BR" sz="2300" dirty="0" err="1" smtClean="0"/>
              <a:t>cumarinas</a:t>
            </a:r>
            <a:r>
              <a:rPr lang="pt-BR" sz="2300" dirty="0" smtClean="0"/>
              <a:t>, enzimas, glicosídeos, </a:t>
            </a:r>
            <a:r>
              <a:rPr lang="pt-BR" sz="2300" dirty="0" err="1" smtClean="0"/>
              <a:t>licoricona</a:t>
            </a:r>
            <a:r>
              <a:rPr lang="pt-BR" sz="2300" dirty="0" smtClean="0"/>
              <a:t>, óleo essencial, sacarídeos, </a:t>
            </a:r>
            <a:r>
              <a:rPr lang="pt-BR" sz="2300" dirty="0" err="1" smtClean="0"/>
              <a:t>saponinas</a:t>
            </a:r>
            <a:r>
              <a:rPr lang="pt-BR" sz="2300" dirty="0" smtClean="0"/>
              <a:t>, taninos, </a:t>
            </a:r>
            <a:r>
              <a:rPr lang="pt-BR" sz="2300" dirty="0" err="1" smtClean="0"/>
              <a:t>triterpenos</a:t>
            </a:r>
            <a:r>
              <a:rPr lang="pt-BR" sz="2300" dirty="0" smtClean="0"/>
              <a:t>. 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ALCAÇUZ </a:t>
            </a:r>
            <a:r>
              <a:rPr lang="pt-BR" sz="3600" dirty="0" smtClean="0"/>
              <a:t>(</a:t>
            </a:r>
            <a:r>
              <a:rPr lang="pt-BR" sz="3600" i="1" dirty="0" err="1" smtClean="0"/>
              <a:t>Glycyrrhiza</a:t>
            </a:r>
            <a:r>
              <a:rPr lang="pt-BR" sz="3600" i="1" dirty="0" smtClean="0"/>
              <a:t> glabra </a:t>
            </a:r>
            <a:r>
              <a:rPr lang="pt-BR" sz="3600" dirty="0" smtClean="0"/>
              <a:t>L.)</a:t>
            </a:r>
            <a:endParaRPr lang="pt-BR" sz="3600" b="1" dirty="0"/>
          </a:p>
        </p:txBody>
      </p:sp>
      <p:pic>
        <p:nvPicPr>
          <p:cNvPr id="6" name="Espaço Reservado para Conteúdo 5" descr="alcacu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85926"/>
            <a:ext cx="4124339" cy="3093254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179512" y="1025904"/>
            <a:ext cx="8464454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ORAL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Infusão: 4,5g (1 ½ colher de sopa) em 150mL de água (1 xícara). Utilizar 1 xícara de chá 3 a 4x ao dia. </a:t>
            </a:r>
          </a:p>
          <a:p>
            <a:pPr lvl="1">
              <a:buFont typeface="Wingdings" pitchFamily="2" charset="2"/>
              <a:buChar char="ü"/>
            </a:pPr>
            <a:endParaRPr lang="pt-BR" sz="2300" dirty="0" smtClean="0"/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Precauções de uso: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Não deve ser utilizada na gravidez e pessoas com hipertensão arterial, diabetes e </a:t>
            </a:r>
            <a:r>
              <a:rPr lang="pt-BR" sz="2300" dirty="0" err="1" smtClean="0"/>
              <a:t>hiperestrogenismos</a:t>
            </a:r>
            <a:r>
              <a:rPr lang="pt-BR" sz="2300" dirty="0" smtClean="0"/>
              <a:t>; 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Pode ocasionar um possível quadro de retenção de sódio, cloro e água, edema, hipotensão arterial e ocasionalmente </a:t>
            </a:r>
            <a:r>
              <a:rPr lang="pt-BR" sz="2300" dirty="0" err="1" smtClean="0"/>
              <a:t>mioglobulina</a:t>
            </a:r>
            <a:r>
              <a:rPr lang="pt-BR" sz="2300" dirty="0" smtClean="0"/>
              <a:t>;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Deve haver cautela ao associar com anticoagulantes, corticóides, antiinflamatórios. </a:t>
            </a:r>
          </a:p>
        </p:txBody>
      </p:sp>
      <p:sp>
        <p:nvSpPr>
          <p:cNvPr id="10" name="Retângulo 9"/>
          <p:cNvSpPr/>
          <p:nvPr/>
        </p:nvSpPr>
        <p:spPr>
          <a:xfrm>
            <a:off x="5857884" y="1196752"/>
            <a:ext cx="1741118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7" y="2309832"/>
            <a:ext cx="235745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ítulo 7"/>
          <p:cNvSpPr>
            <a:spLocks noGrp="1"/>
          </p:cNvSpPr>
          <p:nvPr>
            <p:ph type="title"/>
          </p:nvPr>
        </p:nvSpPr>
        <p:spPr>
          <a:xfrm>
            <a:off x="201469" y="149347"/>
            <a:ext cx="8229600" cy="1143000"/>
          </a:xfrm>
        </p:spPr>
        <p:txBody>
          <a:bodyPr/>
          <a:lstStyle/>
          <a:p>
            <a:pPr algn="l"/>
            <a:r>
              <a:rPr lang="pt-BR" b="1" dirty="0" smtClean="0"/>
              <a:t>Referências</a:t>
            </a:r>
            <a:endParaRPr lang="pt-BR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8329" y="2786058"/>
            <a:ext cx="2021125" cy="347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250149"/>
            <a:ext cx="4714876" cy="117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786058"/>
            <a:ext cx="2071702" cy="345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710" y="71414"/>
            <a:ext cx="5857884" cy="105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2285992"/>
            <a:ext cx="2454639" cy="40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533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71414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179512" y="642918"/>
            <a:ext cx="8393016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000" b="1" u="sng" dirty="0" smtClean="0"/>
              <a:t>Via: </a:t>
            </a:r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ORAL</a:t>
            </a:r>
          </a:p>
          <a:p>
            <a:pPr lvl="1"/>
            <a:r>
              <a:rPr lang="pt-BR" sz="2000" i="1" dirty="0" smtClean="0"/>
              <a:t>In natura</a:t>
            </a:r>
            <a:r>
              <a:rPr lang="pt-BR" sz="2000" dirty="0" smtClean="0"/>
              <a:t>: 2g/dia;</a:t>
            </a:r>
          </a:p>
          <a:p>
            <a:pPr lvl="1"/>
            <a:r>
              <a:rPr lang="pt-BR" sz="2000" dirty="0" smtClean="0"/>
              <a:t>Decocção: 0,5-1g (1 a 2 colheres de café) em 150mL de água. Utilizar 1 xícara de chá de 2x ao dia; </a:t>
            </a:r>
          </a:p>
          <a:p>
            <a:pPr lvl="1"/>
            <a:r>
              <a:rPr lang="pt-BR" sz="2000" dirty="0" smtClean="0"/>
              <a:t>Rizoma fresco: mascar um pedaço (rouquidão);</a:t>
            </a:r>
          </a:p>
          <a:p>
            <a:pPr lvl="1"/>
            <a:r>
              <a:rPr lang="pt-BR" sz="2000" dirty="0" smtClean="0"/>
              <a:t>Xarope: misturar o rizoma ralado com um xarope de </a:t>
            </a:r>
            <a:r>
              <a:rPr lang="pt-BR" sz="2000" dirty="0" smtClean="0"/>
              <a:t>mel.</a:t>
            </a:r>
            <a:endParaRPr lang="pt-BR" sz="2000" dirty="0" smtClean="0"/>
          </a:p>
          <a:p>
            <a:pPr>
              <a:buFont typeface="Wingdings" pitchFamily="2" charset="2"/>
              <a:buChar char="ü"/>
            </a:pPr>
            <a:endParaRPr lang="pt-BR" sz="2000" b="1" dirty="0" smtClean="0"/>
          </a:p>
          <a:p>
            <a:pPr>
              <a:buFont typeface="Wingdings" pitchFamily="2" charset="2"/>
              <a:buChar char="ü"/>
            </a:pPr>
            <a:r>
              <a:rPr lang="pt-BR" sz="2000" b="1" dirty="0" smtClean="0"/>
              <a:t>Precauções de uso:</a:t>
            </a:r>
          </a:p>
          <a:p>
            <a:pPr lvl="1">
              <a:buFontTx/>
              <a:buChar char="-"/>
            </a:pPr>
            <a:r>
              <a:rPr lang="pt-BR" sz="2000" dirty="0" smtClean="0"/>
              <a:t>Contraindicado em casos de cálculo biliares; </a:t>
            </a:r>
          </a:p>
          <a:p>
            <a:pPr lvl="1">
              <a:buFontTx/>
              <a:buChar char="-"/>
            </a:pPr>
            <a:r>
              <a:rPr lang="pt-BR" sz="2000" dirty="0" smtClean="0"/>
              <a:t>Evitar em pacientes que estão usando anticoagulante, com desordem de coagulação ou irritação gástrica e hipertensão; </a:t>
            </a:r>
          </a:p>
          <a:p>
            <a:pPr lvl="1">
              <a:buFontTx/>
              <a:buChar char="-"/>
            </a:pPr>
            <a:r>
              <a:rPr lang="pt-BR" sz="2000" dirty="0" smtClean="0"/>
              <a:t>Evitar o uso em menores de 6 anos;</a:t>
            </a:r>
          </a:p>
          <a:p>
            <a:pPr lvl="1">
              <a:buFontTx/>
              <a:buChar char="-"/>
            </a:pPr>
            <a:r>
              <a:rPr lang="pt-BR" sz="2000" dirty="0" smtClean="0"/>
              <a:t>Não tomar doses diárias de extratos do pó superiores a 2g; </a:t>
            </a:r>
          </a:p>
          <a:p>
            <a:pPr lvl="1">
              <a:buFontTx/>
              <a:buChar char="-"/>
            </a:pPr>
            <a:r>
              <a:rPr lang="pt-BR" sz="2000" dirty="0" smtClean="0"/>
              <a:t>Doses superiores a 6g diárias podem produzir úlceras ou gastrites.</a:t>
            </a:r>
          </a:p>
          <a:p>
            <a:pPr>
              <a:buFont typeface="Wingdings" pitchFamily="2" charset="2"/>
              <a:buChar char="ü"/>
            </a:pPr>
            <a:endParaRPr lang="pt-BR" sz="2000" b="1" dirty="0" smtClean="0"/>
          </a:p>
          <a:p>
            <a:pPr>
              <a:buFont typeface="Wingdings" pitchFamily="2" charset="2"/>
              <a:buChar char="ü"/>
            </a:pPr>
            <a:endParaRPr lang="pt-BR" sz="2000" b="1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6429388" y="857232"/>
            <a:ext cx="2071702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OBRIGADA</a:t>
            </a:r>
            <a:r>
              <a:rPr lang="pt-BR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/>
            <a:endParaRPr lang="pt-BR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pt-BR" b="1" dirty="0" smtClean="0"/>
              <a:t>  carladadalt@gmail.com</a:t>
            </a:r>
            <a:endParaRPr lang="pt-BR" b="1" dirty="0"/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" y="0"/>
            <a:ext cx="91334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6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04.05.20111304517344Mikania glomerata 1 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857628"/>
            <a:ext cx="3143272" cy="235745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857620" y="1500174"/>
            <a:ext cx="428628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000" b="1" dirty="0" smtClean="0"/>
              <a:t>Parte utilizada:</a:t>
            </a:r>
            <a:endParaRPr lang="pt-BR" sz="2000" dirty="0" smtClean="0"/>
          </a:p>
          <a:p>
            <a:pPr algn="ctr"/>
            <a:r>
              <a:rPr lang="pt-BR" sz="2000" dirty="0" smtClean="0"/>
              <a:t>Folhas</a:t>
            </a:r>
          </a:p>
          <a:p>
            <a:pPr algn="ctr"/>
            <a:endParaRPr lang="pt-BR" sz="2000" dirty="0" smtClean="0"/>
          </a:p>
          <a:p>
            <a:pPr algn="ctr"/>
            <a:r>
              <a:rPr lang="pt-BR" sz="2000" b="1" dirty="0" smtClean="0"/>
              <a:t>Indicação: </a:t>
            </a:r>
          </a:p>
          <a:p>
            <a:pPr algn="ctr"/>
            <a:r>
              <a:rPr lang="pt-BR" sz="2000" dirty="0" smtClean="0"/>
              <a:t>Gripe, resfriado, bronquites alérgica e infecciosa como expectorante</a:t>
            </a:r>
            <a:endParaRPr lang="pt-BR" sz="2000" dirty="0"/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64963" cy="985991"/>
          </a:xfrm>
        </p:spPr>
        <p:txBody>
          <a:bodyPr>
            <a:noAutofit/>
          </a:bodyPr>
          <a:lstStyle/>
          <a:p>
            <a:r>
              <a:rPr lang="pt-BR" sz="2800" b="1" dirty="0" smtClean="0"/>
              <a:t>GUACO </a:t>
            </a:r>
            <a:r>
              <a:rPr lang="pt-BR" sz="2800" dirty="0" smtClean="0"/>
              <a:t>(</a:t>
            </a:r>
            <a:r>
              <a:rPr lang="pt-BR" sz="2800" i="1" dirty="0" err="1" smtClean="0"/>
              <a:t>Mikania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laevigata</a:t>
            </a:r>
            <a:r>
              <a:rPr lang="pt-BR" sz="2800" i="1" dirty="0" smtClean="0"/>
              <a:t> </a:t>
            </a:r>
            <a:r>
              <a:rPr lang="pt-BR" sz="2800" dirty="0" smtClean="0"/>
              <a:t>Schultz Bip ou </a:t>
            </a:r>
            <a:r>
              <a:rPr lang="pt-BR" sz="2800" i="1" dirty="0" err="1" smtClean="0"/>
              <a:t>Mikania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glomerata</a:t>
            </a:r>
            <a:r>
              <a:rPr lang="pt-BR" sz="2800" i="1" dirty="0" smtClean="0"/>
              <a:t> </a:t>
            </a:r>
            <a:r>
              <a:rPr lang="pt-BR" sz="2800" dirty="0" err="1" smtClean="0"/>
              <a:t>Sprengel</a:t>
            </a:r>
            <a:r>
              <a:rPr lang="pt-BR" sz="2800" dirty="0" smtClean="0"/>
              <a:t>. ou </a:t>
            </a:r>
            <a:r>
              <a:rPr lang="pt-BR" sz="2800" i="1" dirty="0" err="1" smtClean="0"/>
              <a:t>Mikania</a:t>
            </a:r>
            <a:r>
              <a:rPr lang="pt-BR" sz="2800" dirty="0" smtClean="0"/>
              <a:t> </a:t>
            </a:r>
            <a:r>
              <a:rPr lang="pt-BR" sz="2800" i="1" dirty="0" err="1" smtClean="0"/>
              <a:t>involucrata</a:t>
            </a:r>
            <a:r>
              <a:rPr lang="pt-BR" sz="2800" dirty="0" smtClean="0"/>
              <a:t> </a:t>
            </a:r>
            <a:r>
              <a:rPr lang="pt-BR" sz="2800" dirty="0" err="1" smtClean="0"/>
              <a:t>Hook</a:t>
            </a:r>
            <a:r>
              <a:rPr lang="pt-BR" sz="2800" dirty="0" smtClean="0"/>
              <a:t>. &amp; </a:t>
            </a:r>
            <a:r>
              <a:rPr lang="pt-BR" sz="2800" dirty="0" err="1" smtClean="0"/>
              <a:t>Arn</a:t>
            </a:r>
            <a:r>
              <a:rPr lang="pt-BR" sz="2800" dirty="0" smtClean="0"/>
              <a:t>.)</a:t>
            </a:r>
          </a:p>
        </p:txBody>
      </p:sp>
      <p:pic>
        <p:nvPicPr>
          <p:cNvPr id="10" name="Espaço Reservado para Conteúdo 9" descr="download (1)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5605" y="1428736"/>
            <a:ext cx="3051949" cy="2286016"/>
          </a:xfrm>
        </p:spPr>
      </p:pic>
      <p:sp>
        <p:nvSpPr>
          <p:cNvPr id="12" name="Retângulo 11"/>
          <p:cNvSpPr/>
          <p:nvPr/>
        </p:nvSpPr>
        <p:spPr>
          <a:xfrm>
            <a:off x="305605" y="3286124"/>
            <a:ext cx="298588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i="1" dirty="0" err="1" smtClean="0"/>
              <a:t>Mikania</a:t>
            </a:r>
            <a:r>
              <a:rPr lang="pt-BR" i="1" dirty="0" smtClean="0"/>
              <a:t> </a:t>
            </a:r>
            <a:r>
              <a:rPr lang="pt-BR" i="1" dirty="0" err="1" smtClean="0"/>
              <a:t>laevigata</a:t>
            </a:r>
            <a:r>
              <a:rPr lang="pt-BR" i="1" dirty="0" smtClean="0"/>
              <a:t> </a:t>
            </a:r>
            <a:r>
              <a:rPr lang="pt-BR" dirty="0" smtClean="0"/>
              <a:t>Schultz Bip </a:t>
            </a:r>
            <a:endParaRPr lang="pt-BR" dirty="0"/>
          </a:p>
        </p:txBody>
      </p:sp>
      <p:sp>
        <p:nvSpPr>
          <p:cNvPr id="15" name="Retângulo 14"/>
          <p:cNvSpPr/>
          <p:nvPr/>
        </p:nvSpPr>
        <p:spPr>
          <a:xfrm>
            <a:off x="357158" y="5702874"/>
            <a:ext cx="28365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i="1" dirty="0" err="1" smtClean="0"/>
              <a:t>Mikania</a:t>
            </a:r>
            <a:r>
              <a:rPr lang="pt-BR" i="1" dirty="0" smtClean="0"/>
              <a:t> </a:t>
            </a:r>
            <a:r>
              <a:rPr lang="pt-BR" i="1" dirty="0" err="1" smtClean="0"/>
              <a:t>glomerata</a:t>
            </a:r>
            <a:r>
              <a:rPr lang="pt-BR" i="1" dirty="0" smtClean="0"/>
              <a:t> </a:t>
            </a:r>
            <a:r>
              <a:rPr lang="pt-BR" dirty="0" err="1" smtClean="0"/>
              <a:t>Sprengel</a:t>
            </a:r>
            <a:endParaRPr lang="pt-BR" dirty="0"/>
          </a:p>
        </p:txBody>
      </p:sp>
      <p:pic>
        <p:nvPicPr>
          <p:cNvPr id="16" name="Imagem 15" descr="05.05.20111304627030Mikania involucrat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3661173"/>
            <a:ext cx="3500462" cy="2625347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4429124" y="5786454"/>
            <a:ext cx="32964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i="1" dirty="0" err="1" smtClean="0"/>
              <a:t>Mikania</a:t>
            </a:r>
            <a:r>
              <a:rPr lang="pt-BR" dirty="0" smtClean="0"/>
              <a:t> </a:t>
            </a:r>
            <a:r>
              <a:rPr lang="pt-BR" i="1" dirty="0" err="1" smtClean="0"/>
              <a:t>involucrata</a:t>
            </a:r>
            <a:r>
              <a:rPr lang="pt-BR" dirty="0" smtClean="0"/>
              <a:t> </a:t>
            </a:r>
            <a:r>
              <a:rPr lang="pt-BR" dirty="0" err="1" smtClean="0"/>
              <a:t>Hook</a:t>
            </a:r>
            <a:r>
              <a:rPr lang="pt-BR" dirty="0" smtClean="0"/>
              <a:t>. &amp; </a:t>
            </a:r>
            <a:r>
              <a:rPr lang="pt-BR" dirty="0" err="1" smtClean="0"/>
              <a:t>Arn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Composição química</a:t>
            </a:r>
            <a:endParaRPr lang="pt-BR" b="1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2296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446856" y="404664"/>
            <a:ext cx="8197110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611560" y="2143116"/>
            <a:ext cx="8175282" cy="36889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ORAL</a:t>
            </a:r>
          </a:p>
          <a:p>
            <a:r>
              <a:rPr lang="pt-BR" sz="2300" dirty="0" smtClean="0"/>
              <a:t>Infusão: 3g de folhas de </a:t>
            </a:r>
            <a:r>
              <a:rPr lang="pt-BR" sz="2300" dirty="0" err="1" smtClean="0"/>
              <a:t>guaco</a:t>
            </a:r>
            <a:r>
              <a:rPr lang="pt-BR" sz="2300" dirty="0" smtClean="0"/>
              <a:t> seca (1 colher de sopa) em 150mL de água (1 xícara de chá). Utilizar 1 xícara 3 x ao dia;</a:t>
            </a:r>
          </a:p>
          <a:p>
            <a:r>
              <a:rPr lang="pt-BR" sz="2300" dirty="0" smtClean="0"/>
              <a:t>Xarope: 2,5 a 10 ml 3x/dia.</a:t>
            </a:r>
          </a:p>
          <a:p>
            <a:pPr>
              <a:buNone/>
            </a:pPr>
            <a:endParaRPr lang="pt-BR" sz="2300" b="1" dirty="0" smtClean="0"/>
          </a:p>
          <a:p>
            <a:pPr lvl="1">
              <a:buFont typeface="Wingdings" pitchFamily="2" charset="2"/>
              <a:buChar char="ü"/>
            </a:pPr>
            <a:endParaRPr lang="pt-BR" sz="2300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572132" y="1214422"/>
            <a:ext cx="299915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 e infantil</a:t>
            </a:r>
            <a:endParaRPr lang="pt-BR" sz="2600" dirty="0"/>
          </a:p>
        </p:txBody>
      </p:sp>
      <p:pic>
        <p:nvPicPr>
          <p:cNvPr id="5" name="Imagem 4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286256"/>
            <a:ext cx="3861764" cy="194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Precauções de uso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643050"/>
            <a:ext cx="8372476" cy="4525963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Evitar o uso prolongado pelo risco de hemorragia (até 100 dias);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Diabetes </a:t>
            </a:r>
            <a:r>
              <a:rPr lang="pt-BR" sz="2300" dirty="0" err="1" smtClean="0"/>
              <a:t>Mellitus</a:t>
            </a:r>
            <a:r>
              <a:rPr lang="pt-BR" sz="2300" dirty="0" smtClean="0"/>
              <a:t>: pelo alto teor de açúcar;</a:t>
            </a:r>
            <a:endParaRPr lang="pt-BR" sz="2300" b="1" dirty="0" smtClean="0"/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Pode interferir na coagulação sanguínea; 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Doses acima do recomendado podem provocar vômito e </a:t>
            </a:r>
            <a:r>
              <a:rPr lang="pt-BR" sz="2300" dirty="0" err="1" smtClean="0"/>
              <a:t>diarreia</a:t>
            </a:r>
            <a:r>
              <a:rPr lang="pt-BR" sz="2300" dirty="0" smtClean="0"/>
              <a:t>; 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Pode interagir com antiinflamatórios </a:t>
            </a:r>
            <a:r>
              <a:rPr lang="pt-BR" sz="2300" dirty="0" err="1" smtClean="0"/>
              <a:t>não-esteroidais</a:t>
            </a:r>
            <a:r>
              <a:rPr lang="pt-BR" sz="2300" dirty="0" smtClean="0"/>
              <a:t>; </a:t>
            </a:r>
          </a:p>
          <a:p>
            <a:pPr lvl="1">
              <a:buFont typeface="Wingdings" pitchFamily="2" charset="2"/>
              <a:buChar char="ü"/>
            </a:pPr>
            <a:r>
              <a:rPr lang="pt-BR" sz="2300" dirty="0" smtClean="0"/>
              <a:t>Uso não recomendado para crianças com idade inferior a 1 ano, mulheres em menstruação, durante a gestação, pelo risco de hemorragia. </a:t>
            </a:r>
          </a:p>
          <a:p>
            <a:endParaRPr lang="pt-BR" sz="2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857752" y="1857364"/>
            <a:ext cx="3499322" cy="22159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300" b="1" dirty="0" smtClean="0"/>
              <a:t>Parte utilizada:</a:t>
            </a:r>
          </a:p>
          <a:p>
            <a:pPr algn="ctr"/>
            <a:r>
              <a:rPr lang="pt-BR" sz="2300" dirty="0" smtClean="0"/>
              <a:t>Bulbo</a:t>
            </a:r>
          </a:p>
          <a:p>
            <a:pPr algn="ctr"/>
            <a:endParaRPr lang="pt-BR" sz="2300" b="1" dirty="0" smtClean="0"/>
          </a:p>
          <a:p>
            <a:pPr algn="ctr"/>
            <a:r>
              <a:rPr lang="pt-BR" sz="2300" b="1" dirty="0" smtClean="0"/>
              <a:t>Indicação:</a:t>
            </a:r>
          </a:p>
          <a:p>
            <a:pPr algn="ctr"/>
            <a:r>
              <a:rPr lang="pt-BR" sz="2300" dirty="0" smtClean="0"/>
              <a:t>Bronquite, gripe como expectorante</a:t>
            </a:r>
            <a:endParaRPr lang="pt-BR" sz="2300" dirty="0"/>
          </a:p>
        </p:txBody>
      </p:sp>
      <p:sp>
        <p:nvSpPr>
          <p:cNvPr id="11" name="Retângulo 10"/>
          <p:cNvSpPr/>
          <p:nvPr/>
        </p:nvSpPr>
        <p:spPr>
          <a:xfrm>
            <a:off x="323528" y="4929198"/>
            <a:ext cx="85209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 Composição </a:t>
            </a:r>
            <a:r>
              <a:rPr lang="pt-BR" sz="2300" b="1" dirty="0"/>
              <a:t>química</a:t>
            </a:r>
            <a:r>
              <a:rPr lang="pt-BR" sz="2300" b="1" dirty="0" smtClean="0"/>
              <a:t>: </a:t>
            </a:r>
            <a:r>
              <a:rPr lang="pt-BR" sz="2300" dirty="0" smtClean="0"/>
              <a:t>Ca, S, I, </a:t>
            </a:r>
            <a:r>
              <a:rPr lang="pt-BR" sz="2300" dirty="0" err="1" smtClean="0"/>
              <a:t>Silicio</a:t>
            </a:r>
            <a:r>
              <a:rPr lang="pt-BR" sz="2300" dirty="0" smtClean="0"/>
              <a:t>, Na, Fe, Vitamina A, B1, B2, C, </a:t>
            </a:r>
            <a:r>
              <a:rPr lang="pt-BR" sz="2300" dirty="0" err="1" smtClean="0"/>
              <a:t>Heterosídeo</a:t>
            </a:r>
            <a:r>
              <a:rPr lang="pt-BR" sz="2300" dirty="0" smtClean="0"/>
              <a:t> sulfurados, Ácidos fosfórico livres e óleos essenciais.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664963" cy="985991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ALHO </a:t>
            </a:r>
            <a:r>
              <a:rPr lang="pt-BR" sz="3600" dirty="0" smtClean="0"/>
              <a:t>(</a:t>
            </a:r>
            <a:r>
              <a:rPr lang="pt-BR" sz="3600" i="1" dirty="0" err="1" smtClean="0"/>
              <a:t>Allium</a:t>
            </a:r>
            <a:r>
              <a:rPr lang="pt-BR" sz="3600" i="1" dirty="0" smtClean="0"/>
              <a:t> </a:t>
            </a:r>
            <a:r>
              <a:rPr lang="pt-BR" sz="3600" i="1" dirty="0" err="1" smtClean="0"/>
              <a:t>sativum</a:t>
            </a:r>
            <a:r>
              <a:rPr lang="pt-BR" sz="3600" i="1" dirty="0" smtClean="0"/>
              <a:t> L.</a:t>
            </a:r>
            <a:r>
              <a:rPr lang="pt-BR" sz="3600" dirty="0" smtClean="0"/>
              <a:t>)</a:t>
            </a:r>
          </a:p>
        </p:txBody>
      </p:sp>
      <p:pic>
        <p:nvPicPr>
          <p:cNvPr id="6" name="Espaço Reservado para Conteúdo 8" descr="220px-Garlic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6829" y="1714488"/>
            <a:ext cx="4108852" cy="2857520"/>
          </a:xfrm>
        </p:spPr>
      </p:pic>
    </p:spTree>
    <p:extLst>
      <p:ext uri="{BB962C8B-B14F-4D97-AF65-F5344CB8AC3E}">
        <p14:creationId xmlns:p14="http://schemas.microsoft.com/office/powerpoint/2010/main" val="332517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/>
          <p:cNvSpPr>
            <a:spLocks noGrp="1"/>
          </p:cNvSpPr>
          <p:nvPr>
            <p:ph type="title"/>
          </p:nvPr>
        </p:nvSpPr>
        <p:spPr>
          <a:xfrm>
            <a:off x="2018492" y="214290"/>
            <a:ext cx="6911226" cy="634082"/>
          </a:xfrm>
        </p:spPr>
        <p:txBody>
          <a:bodyPr>
            <a:normAutofit fontScale="90000"/>
          </a:bodyPr>
          <a:lstStyle/>
          <a:p>
            <a:pPr algn="r"/>
            <a:r>
              <a:rPr lang="pt-BR" b="1" dirty="0" smtClean="0"/>
              <a:t>Modo de uso</a:t>
            </a:r>
            <a:endParaRPr lang="pt-BR" b="1" dirty="0"/>
          </a:p>
        </p:txBody>
      </p:sp>
      <p:sp>
        <p:nvSpPr>
          <p:cNvPr id="9" name="Espaço Reservado para Conteúdo 5"/>
          <p:cNvSpPr>
            <a:spLocks noGrp="1"/>
          </p:cNvSpPr>
          <p:nvPr>
            <p:ph idx="1"/>
          </p:nvPr>
        </p:nvSpPr>
        <p:spPr>
          <a:xfrm>
            <a:off x="179512" y="1097342"/>
            <a:ext cx="8678768" cy="44033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300" b="1" u="sng" dirty="0" smtClean="0"/>
              <a:t>Via:  </a:t>
            </a:r>
          </a:p>
          <a:p>
            <a:pPr>
              <a:buFont typeface="Wingdings" pitchFamily="2" charset="2"/>
              <a:buChar char="ü"/>
            </a:pPr>
            <a:r>
              <a:rPr lang="pt-BR" sz="2300" b="1" dirty="0" smtClean="0"/>
              <a:t>ORAL</a:t>
            </a:r>
          </a:p>
          <a:p>
            <a:r>
              <a:rPr lang="pt-BR" sz="2300" b="1" dirty="0" smtClean="0"/>
              <a:t>Maceração: </a:t>
            </a:r>
            <a:r>
              <a:rPr lang="pt-BR" sz="2300" dirty="0" smtClean="0"/>
              <a:t>0,5g (1 colher de café) em 30mL de água (cálice). Utilizar um cálice 2x ao dia antes das refeições;</a:t>
            </a:r>
          </a:p>
          <a:p>
            <a:r>
              <a:rPr lang="pt-BR" sz="2300" b="1" i="1" dirty="0" smtClean="0"/>
              <a:t>In natura</a:t>
            </a:r>
            <a:r>
              <a:rPr lang="pt-BR" sz="2300" dirty="0" smtClean="0"/>
              <a:t>: 3 a 4 dentes de alho por dia (afecções catarrais agudas e crônicas que dificultam a respiração). </a:t>
            </a:r>
            <a:r>
              <a:rPr lang="pt-BR" sz="2300" i="1" dirty="0" smtClean="0"/>
              <a:t>O cheiro é combatido comendo salsa crua ou bebendo suco de limão em igual quantidade de água, meia hora antes da ingestão do alho</a:t>
            </a:r>
            <a:r>
              <a:rPr lang="pt-BR" sz="2300" dirty="0" smtClean="0"/>
              <a:t>;</a:t>
            </a:r>
          </a:p>
          <a:p>
            <a:r>
              <a:rPr lang="pt-BR" sz="2300" b="1" dirty="0" smtClean="0"/>
              <a:t>Óleo: </a:t>
            </a:r>
            <a:r>
              <a:rPr lang="pt-BR" sz="2300" dirty="0" smtClean="0"/>
              <a:t>colocar 3 dentes de alho e 1 xícara de girassol em um recipientes de porcelana ou vidro. Amassar  e levar ao fogo em banho-maria, durante 1 hora. Deixar esfriar e coar em 1 peneira. Tomar 1 colher de sobremesa, 2x ao dia. 30mim antes das refeições. (suplemento nutricional, antigripal, afecções pulmonares). </a:t>
            </a:r>
          </a:p>
          <a:p>
            <a:endParaRPr lang="pt-BR" sz="2300" b="1" i="1" dirty="0" smtClean="0"/>
          </a:p>
        </p:txBody>
      </p:sp>
      <p:sp>
        <p:nvSpPr>
          <p:cNvPr id="10" name="Retângulo 9"/>
          <p:cNvSpPr/>
          <p:nvPr/>
        </p:nvSpPr>
        <p:spPr>
          <a:xfrm>
            <a:off x="5929322" y="1142984"/>
            <a:ext cx="299915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pt-BR" sz="2600" u="sng" dirty="0" smtClean="0"/>
              <a:t>Uso</a:t>
            </a:r>
            <a:r>
              <a:rPr lang="pt-BR" sz="2600" dirty="0" smtClean="0"/>
              <a:t>: adulto e infantil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735781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2031</Words>
  <Application>Microsoft Office PowerPoint</Application>
  <PresentationFormat>Apresentação na tela (4:3)</PresentationFormat>
  <Paragraphs>246</Paragraphs>
  <Slides>30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Apresentação do PowerPoint</vt:lpstr>
      <vt:lpstr>GENGIBRE (Zingiber officinale [Willd.] Roscoe)</vt:lpstr>
      <vt:lpstr>Modo de uso</vt:lpstr>
      <vt:lpstr>GUACO (Mikania laevigata Schultz Bip ou Mikania glomerata Sprengel. ou Mikania involucrata Hook. &amp; Arn.)</vt:lpstr>
      <vt:lpstr>Composição química</vt:lpstr>
      <vt:lpstr>Modo de uso</vt:lpstr>
      <vt:lpstr>Precauções de uso</vt:lpstr>
      <vt:lpstr>ALHO (Allium sativum L.)</vt:lpstr>
      <vt:lpstr>Modo de uso</vt:lpstr>
      <vt:lpstr>Precaução de uso</vt:lpstr>
      <vt:lpstr>EUCALIPTO (Eucalyptus globulus Labill.)</vt:lpstr>
      <vt:lpstr>Modo de uso</vt:lpstr>
      <vt:lpstr>Precauções de uso</vt:lpstr>
      <vt:lpstr>POEJO (Cunila microcephala ou Mentha pulegium)</vt:lpstr>
      <vt:lpstr>Composição química</vt:lpstr>
      <vt:lpstr>Modo de uso</vt:lpstr>
      <vt:lpstr>Precauções de uso</vt:lpstr>
      <vt:lpstr>VIOLETA-DE-JARDIM (Viola odorata  L.)</vt:lpstr>
      <vt:lpstr>Modo de uso</vt:lpstr>
      <vt:lpstr>SALVA/MELISSA (Lippia alba  (Mill.)N.E. Br. ex Britton &amp; P. Wilson)</vt:lpstr>
      <vt:lpstr>Modo de usar</vt:lpstr>
      <vt:lpstr>ANIZ ESTRELADO ( Illicium verum  Hook)</vt:lpstr>
      <vt:lpstr>Modo de usar</vt:lpstr>
      <vt:lpstr>Precauções do uso</vt:lpstr>
      <vt:lpstr>HERA (Hedera helix L.) </vt:lpstr>
      <vt:lpstr>Modo de uso</vt:lpstr>
      <vt:lpstr>ALCAÇUZ (Glycyrrhiza glabra L.)</vt:lpstr>
      <vt:lpstr>MODO DE USO</vt:lpstr>
      <vt:lpstr>Referências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Jornalismo</cp:lastModifiedBy>
  <cp:revision>83</cp:revision>
  <dcterms:created xsi:type="dcterms:W3CDTF">2013-07-16T01:21:39Z</dcterms:created>
  <dcterms:modified xsi:type="dcterms:W3CDTF">2015-04-29T14:14:38Z</dcterms:modified>
</cp:coreProperties>
</file>