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7" r:id="rId3"/>
    <p:sldId id="299" r:id="rId4"/>
    <p:sldId id="300" r:id="rId5"/>
    <p:sldId id="302" r:id="rId6"/>
    <p:sldId id="303" r:id="rId7"/>
    <p:sldId id="314" r:id="rId8"/>
    <p:sldId id="301" r:id="rId9"/>
    <p:sldId id="304" r:id="rId10"/>
    <p:sldId id="312" r:id="rId11"/>
    <p:sldId id="315" r:id="rId12"/>
    <p:sldId id="321" r:id="rId13"/>
    <p:sldId id="285" r:id="rId14"/>
    <p:sldId id="318" r:id="rId15"/>
    <p:sldId id="319" r:id="rId16"/>
    <p:sldId id="316" r:id="rId17"/>
    <p:sldId id="307" r:id="rId18"/>
    <p:sldId id="325" r:id="rId19"/>
    <p:sldId id="324" r:id="rId20"/>
    <p:sldId id="326" r:id="rId21"/>
    <p:sldId id="327" r:id="rId22"/>
    <p:sldId id="328" r:id="rId23"/>
    <p:sldId id="311" r:id="rId24"/>
    <p:sldId id="330" r:id="rId25"/>
    <p:sldId id="308" r:id="rId26"/>
    <p:sldId id="258" r:id="rId27"/>
    <p:sldId id="332" r:id="rId28"/>
    <p:sldId id="329" r:id="rId29"/>
    <p:sldId id="333" r:id="rId30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vell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B0B6AD-29E6-4727-A6CE-B9A1968429E1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50726B-CE30-4157-999B-E773CE7572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7748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5138D-4684-4C06-A77F-B831C401A39D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79E70-487A-4A83-A310-CF874207A4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39115-4987-4A6C-AC8F-5877E512E99F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D9328-512A-41B2-AB1E-9C09B31E4A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5DE0A-E92E-4AAC-9DA7-5C5D9FA50359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DDCB-F6A6-42EA-A0A2-A659F82D5F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41D0F-8729-4ED4-9C47-D617FE01CACF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AD104-CA3A-49CD-8736-EC270C0138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A252A-14FB-4ACE-982B-E6AC8E9634CD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DCA8B-2BAB-4861-AC91-171AE8D56B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FFC9A-246C-4AEC-A7BB-71E80A5D56FE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8D5E-3154-4F52-B663-D0195A2106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FECD2-283F-480D-81E2-765F0D26F869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A551C-2D51-4ACD-BE42-38F037E8BD2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54-2DE3-4C61-B4A1-B0AE8D90D85A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83992-C8D0-4680-902E-9A757078C2B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5F47-CA01-4F95-AB66-B9F2A0E54C71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F78BA-FD5A-426F-B229-4432B204F8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2EF14-3E6E-4BA6-A3A8-812CF2D802B1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8FB62-7A67-496E-B2CB-F66FE18CDE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A929-2FF3-4753-8849-27F9FF62BBB8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A059-EE36-4C79-BA28-C0EB310E44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5A28FB-42EA-406E-BE75-A043453DB0B3}" type="datetimeFigureOut">
              <a:rPr lang="pt-BR"/>
              <a:pPr>
                <a:defRPr/>
              </a:pPr>
              <a:t>30/04/2015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F268BC-91CF-4037-8D55-0881A9A53F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395288" y="2420938"/>
            <a:ext cx="835342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pt-BR" sz="4400" b="1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NASF e PAIF/CRAS: a contribuição de cada serviço para a garantia dos direitos</a:t>
            </a: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468313" y="4149725"/>
            <a:ext cx="83518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pt-BR" sz="2000" kern="0" dirty="0">
                <a:solidFill>
                  <a:srgbClr val="7DA014"/>
                </a:solidFill>
                <a:latin typeface="Lucida Sans Unicode" pitchFamily="34" charset="0"/>
                <a:cs typeface="Lucida Sans Unicode" pitchFamily="34" charset="0"/>
              </a:rPr>
              <a:t>Débora Martini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Usuários / Público Alvo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PAIF</a:t>
            </a:r>
          </a:p>
        </p:txBody>
      </p:sp>
      <p:sp>
        <p:nvSpPr>
          <p:cNvPr id="65540" name="Rectangle 4"/>
          <p:cNvSpPr>
            <a:spLocks/>
          </p:cNvSpPr>
          <p:nvPr/>
        </p:nvSpPr>
        <p:spPr bwMode="auto">
          <a:xfrm>
            <a:off x="467544" y="1556791"/>
            <a:ext cx="8508181" cy="4608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 smtClean="0">
                <a:latin typeface="+mj-lt"/>
              </a:rPr>
              <a:t>Continuação...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600" b="1" dirty="0" smtClean="0">
              <a:latin typeface="+mj-lt"/>
            </a:endParaRPr>
          </a:p>
          <a:p>
            <a:r>
              <a:rPr lang="pt-BR" sz="2600" dirty="0" smtClean="0">
                <a:latin typeface="+mj-lt"/>
              </a:rPr>
              <a:t>- </a:t>
            </a:r>
            <a:r>
              <a:rPr lang="pt-BR" sz="2600" dirty="0">
                <a:latin typeface="+mj-lt"/>
              </a:rPr>
              <a:t>Famílias beneficiárias de programas de transferência de renda e benefícios </a:t>
            </a:r>
            <a:r>
              <a:rPr lang="pt-BR" sz="2600" dirty="0" smtClean="0">
                <a:latin typeface="+mj-lt"/>
              </a:rPr>
              <a:t>assistenciais e as que atendem </a:t>
            </a:r>
            <a:r>
              <a:rPr lang="pt-BR" sz="2600" dirty="0">
                <a:latin typeface="+mj-lt"/>
              </a:rPr>
              <a:t>os critérios de </a:t>
            </a:r>
            <a:r>
              <a:rPr lang="pt-BR" sz="2600" dirty="0" smtClean="0">
                <a:latin typeface="+mj-lt"/>
              </a:rPr>
              <a:t>tais </a:t>
            </a:r>
            <a:r>
              <a:rPr lang="pt-BR" sz="2600" dirty="0">
                <a:latin typeface="+mj-lt"/>
              </a:rPr>
              <a:t>programas ou benefícios, mas que ainda não foram contempladas;</a:t>
            </a:r>
          </a:p>
          <a:p>
            <a:r>
              <a:rPr lang="pt-BR" sz="2600" dirty="0">
                <a:latin typeface="+mj-lt"/>
              </a:rPr>
              <a:t>- Famílias em situação de vulnerabilidade em decorrência de dificuldades vivenciadas por algum de seus membros;</a:t>
            </a:r>
          </a:p>
          <a:p>
            <a:r>
              <a:rPr lang="pt-BR" sz="2600" dirty="0">
                <a:latin typeface="+mj-lt"/>
              </a:rPr>
              <a:t>- Pessoas com deficiência e/ou pessoas idosas que vivenciam situações de vulnerabilidade e risco social</a:t>
            </a:r>
            <a:r>
              <a:rPr lang="pt-BR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12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Premissa Principal</a:t>
            </a:r>
            <a:r>
              <a:rPr lang="pt-BR" sz="4800" b="1" dirty="0">
                <a:solidFill>
                  <a:srgbClr val="960000"/>
                </a:solidFill>
              </a:rPr>
              <a:t> </a:t>
            </a:r>
            <a:r>
              <a:rPr lang="pt-BR" sz="4800" b="1" dirty="0" smtClean="0">
                <a:solidFill>
                  <a:srgbClr val="960000"/>
                </a:solidFill>
              </a:rPr>
              <a:t>- NASF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250825" y="1639888"/>
            <a:ext cx="8569647" cy="4668837"/>
          </a:xfrm>
          <a:noFill/>
          <a:ln>
            <a:noFill/>
          </a:ln>
        </p:spPr>
        <p:txBody>
          <a:bodyPr/>
          <a:lstStyle/>
          <a:p>
            <a:pPr algn="just"/>
            <a:r>
              <a:rPr lang="pt-BR" sz="2600" b="1" dirty="0" smtClean="0">
                <a:latin typeface="+mj-lt"/>
                <a:cs typeface="Arial" panose="020B0604020202020204" pitchFamily="34" charset="0"/>
              </a:rPr>
              <a:t>Apoio Matricial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: a</a:t>
            </a:r>
            <a:r>
              <a:rPr lang="pt-BR" altLang="pt-BR" sz="2600" dirty="0" smtClean="0">
                <a:latin typeface="+mj-lt"/>
                <a:ea typeface="MS PGothic"/>
                <a:cs typeface="Arial" panose="020B0604020202020204" pitchFamily="34" charset="0"/>
              </a:rPr>
              <a:t>rranjo </a:t>
            </a:r>
            <a:r>
              <a:rPr lang="pt-BR" altLang="pt-BR" sz="2600" dirty="0">
                <a:latin typeface="+mj-lt"/>
                <a:ea typeface="MS PGothic"/>
                <a:cs typeface="Arial" panose="020B0604020202020204" pitchFamily="34" charset="0"/>
              </a:rPr>
              <a:t>organizacional possível para a </a:t>
            </a:r>
            <a:r>
              <a:rPr lang="pt-BR" altLang="pt-BR" sz="2600" b="1" dirty="0">
                <a:latin typeface="+mj-lt"/>
                <a:ea typeface="MS PGothic"/>
                <a:cs typeface="Arial" panose="020B0604020202020204" pitchFamily="34" charset="0"/>
              </a:rPr>
              <a:t>integração</a:t>
            </a:r>
            <a:r>
              <a:rPr lang="pt-BR" altLang="pt-BR" sz="2600" dirty="0">
                <a:latin typeface="+mj-lt"/>
                <a:ea typeface="MS PGothic"/>
                <a:cs typeface="Arial" panose="020B0604020202020204" pitchFamily="34" charset="0"/>
              </a:rPr>
              <a:t> entre equipes de referência e equipes de </a:t>
            </a:r>
            <a:r>
              <a:rPr lang="pt-BR" altLang="pt-BR" sz="2600" dirty="0" smtClean="0">
                <a:latin typeface="+mj-lt"/>
                <a:ea typeface="MS PGothic"/>
                <a:cs typeface="Arial" panose="020B0604020202020204" pitchFamily="34" charset="0"/>
              </a:rPr>
              <a:t>apoio.</a:t>
            </a:r>
          </a:p>
          <a:p>
            <a:pPr algn="just"/>
            <a:endParaRPr lang="pt-BR" altLang="pt-BR" sz="1000" dirty="0" smtClean="0">
              <a:latin typeface="+mj-lt"/>
              <a:ea typeface="MS PGothic"/>
              <a:cs typeface="Arial" panose="020B0604020202020204" pitchFamily="34" charset="0"/>
            </a:endParaRPr>
          </a:p>
          <a:p>
            <a:pPr algn="just"/>
            <a:r>
              <a:rPr lang="en-US" altLang="pt-BR" sz="2600" dirty="0" err="1">
                <a:latin typeface="+mj-lt"/>
                <a:ea typeface="MS PGothic"/>
                <a:cs typeface="Arial" panose="020B0604020202020204" pitchFamily="34" charset="0"/>
              </a:rPr>
              <a:t>Foco</a:t>
            </a:r>
            <a:r>
              <a:rPr lang="en-US" altLang="pt-BR" sz="2600" dirty="0">
                <a:latin typeface="+mj-lt"/>
                <a:ea typeface="MS PGothic"/>
                <a:cs typeface="Arial" panose="020B0604020202020204" pitchFamily="34" charset="0"/>
              </a:rPr>
              <a:t> </a:t>
            </a:r>
            <a:r>
              <a:rPr lang="en-US" altLang="pt-BR" sz="2600" dirty="0" err="1">
                <a:latin typeface="+mj-lt"/>
                <a:ea typeface="MS PGothic"/>
                <a:cs typeface="Arial" panose="020B0604020202020204" pitchFamily="34" charset="0"/>
              </a:rPr>
              <a:t>na</a:t>
            </a:r>
            <a:r>
              <a:rPr lang="en-US" altLang="pt-BR" sz="2600" dirty="0">
                <a:latin typeface="+mj-lt"/>
                <a:ea typeface="MS PGothic"/>
                <a:cs typeface="Arial" panose="020B0604020202020204" pitchFamily="34" charset="0"/>
              </a:rPr>
              <a:t> </a:t>
            </a:r>
            <a:r>
              <a:rPr lang="en-US" altLang="pt-BR" sz="2600" b="1" dirty="0" err="1">
                <a:latin typeface="+mj-lt"/>
                <a:ea typeface="MS PGothic"/>
                <a:cs typeface="Arial" panose="020B0604020202020204" pitchFamily="34" charset="0"/>
              </a:rPr>
              <a:t>ampliação</a:t>
            </a:r>
            <a:r>
              <a:rPr lang="en-US" altLang="pt-BR" sz="2600" b="1" dirty="0">
                <a:latin typeface="+mj-lt"/>
                <a:ea typeface="MS PGothic"/>
                <a:cs typeface="Arial" panose="020B0604020202020204" pitchFamily="34" charset="0"/>
              </a:rPr>
              <a:t> da </a:t>
            </a:r>
            <a:r>
              <a:rPr lang="en-US" altLang="pt-BR" sz="2600" b="1" dirty="0" err="1">
                <a:latin typeface="+mj-lt"/>
                <a:ea typeface="MS PGothic"/>
                <a:cs typeface="Arial" panose="020B0604020202020204" pitchFamily="34" charset="0"/>
              </a:rPr>
              <a:t>autonomia</a:t>
            </a:r>
            <a:r>
              <a:rPr lang="en-US" altLang="pt-BR" sz="2600" b="1" dirty="0">
                <a:latin typeface="+mj-lt"/>
                <a:ea typeface="MS PGothic"/>
                <a:cs typeface="Arial" panose="020B0604020202020204" pitchFamily="34" charset="0"/>
              </a:rPr>
              <a:t> da </a:t>
            </a:r>
            <a:r>
              <a:rPr lang="en-US" altLang="pt-BR" sz="2600" b="1" dirty="0" err="1">
                <a:latin typeface="+mj-lt"/>
                <a:ea typeface="MS PGothic"/>
                <a:cs typeface="Arial" panose="020B0604020202020204" pitchFamily="34" charset="0"/>
              </a:rPr>
              <a:t>equipe</a:t>
            </a:r>
            <a:r>
              <a:rPr lang="en-US" altLang="pt-BR" sz="2600" b="1" dirty="0">
                <a:latin typeface="+mj-lt"/>
                <a:ea typeface="MS PGothic"/>
                <a:cs typeface="Arial" panose="020B0604020202020204" pitchFamily="34" charset="0"/>
              </a:rPr>
              <a:t> de </a:t>
            </a:r>
            <a:r>
              <a:rPr lang="en-US" altLang="pt-BR" sz="2600" b="1" dirty="0" err="1">
                <a:latin typeface="+mj-lt"/>
                <a:ea typeface="MS PGothic"/>
                <a:cs typeface="Arial" panose="020B0604020202020204" pitchFamily="34" charset="0"/>
              </a:rPr>
              <a:t>Saúde</a:t>
            </a:r>
            <a:r>
              <a:rPr lang="en-US" altLang="pt-BR" sz="2600" b="1" dirty="0">
                <a:latin typeface="+mj-lt"/>
                <a:ea typeface="MS PGothic"/>
                <a:cs typeface="Arial" panose="020B0604020202020204" pitchFamily="34" charset="0"/>
              </a:rPr>
              <a:t> da </a:t>
            </a:r>
            <a:r>
              <a:rPr lang="en-US" altLang="pt-BR" sz="2600" b="1" dirty="0" err="1">
                <a:latin typeface="+mj-lt"/>
                <a:ea typeface="MS PGothic"/>
                <a:cs typeface="Arial" panose="020B0604020202020204" pitchFamily="34" charset="0"/>
              </a:rPr>
              <a:t>Família</a:t>
            </a:r>
            <a:r>
              <a:rPr lang="en-US" altLang="pt-BR" sz="2600" b="1" dirty="0">
                <a:latin typeface="+mj-lt"/>
                <a:ea typeface="MS PGothic"/>
                <a:cs typeface="Arial" panose="020B0604020202020204" pitchFamily="34" charset="0"/>
              </a:rPr>
              <a:t> </a:t>
            </a:r>
            <a:r>
              <a:rPr lang="en-US" altLang="pt-BR" sz="2600" dirty="0">
                <a:latin typeface="+mj-lt"/>
                <a:ea typeface="MS PGothic"/>
                <a:cs typeface="Arial" panose="020B0604020202020204" pitchFamily="34" charset="0"/>
              </a:rPr>
              <a:t>para a </a:t>
            </a:r>
            <a:r>
              <a:rPr lang="en-US" altLang="pt-BR" sz="2600" dirty="0" err="1">
                <a:latin typeface="+mj-lt"/>
                <a:ea typeface="MS PGothic"/>
                <a:cs typeface="Arial" panose="020B0604020202020204" pitchFamily="34" charset="0"/>
              </a:rPr>
              <a:t>produção</a:t>
            </a:r>
            <a:r>
              <a:rPr lang="en-US" altLang="pt-BR" sz="2600" dirty="0">
                <a:latin typeface="+mj-lt"/>
                <a:ea typeface="MS PGothic"/>
                <a:cs typeface="Arial" panose="020B0604020202020204" pitchFamily="34" charset="0"/>
              </a:rPr>
              <a:t> do </a:t>
            </a:r>
            <a:r>
              <a:rPr lang="en-US" altLang="pt-BR" sz="2600" dirty="0" err="1" smtClean="0">
                <a:latin typeface="+mj-lt"/>
                <a:ea typeface="MS PGothic"/>
                <a:cs typeface="Arial" panose="020B0604020202020204" pitchFamily="34" charset="0"/>
              </a:rPr>
              <a:t>cuidado</a:t>
            </a:r>
            <a:r>
              <a:rPr lang="en-US" altLang="pt-BR" sz="2600" dirty="0" smtClean="0">
                <a:latin typeface="+mj-lt"/>
                <a:ea typeface="MS PGothic"/>
                <a:cs typeface="Arial" panose="020B0604020202020204" pitchFamily="34" charset="0"/>
              </a:rPr>
              <a:t>.</a:t>
            </a:r>
          </a:p>
          <a:p>
            <a:pPr algn="just"/>
            <a:endParaRPr lang="en-US" altLang="pt-BR" sz="2600" dirty="0" smtClean="0">
              <a:latin typeface="+mj-lt"/>
              <a:ea typeface="MS PGothic"/>
              <a:cs typeface="Arial" panose="020B0604020202020204" pitchFamily="34" charset="0"/>
            </a:endParaRPr>
          </a:p>
          <a:p>
            <a:pPr algn="just"/>
            <a:r>
              <a:rPr lang="pt-BR" sz="2600" b="1" dirty="0">
                <a:latin typeface="+mj-lt"/>
                <a:cs typeface="Arial" panose="020B0604020202020204" pitchFamily="34" charset="0"/>
              </a:rPr>
              <a:t>Apoio Matricial: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espaço </a:t>
            </a:r>
            <a:r>
              <a:rPr lang="pt-BR" altLang="pt-BR" sz="2600" dirty="0">
                <a:latin typeface="+mj-lt"/>
                <a:ea typeface="MS PGothic"/>
                <a:cs typeface="Arial" panose="020B0604020202020204" pitchFamily="34" charset="0"/>
              </a:rPr>
              <a:t> democrático e dialógico com relação horizontal entre diferentes profissionais visando realizar-se clínica ampliada e promover a corresponsabilidade pelo cuidado.</a:t>
            </a:r>
            <a:endParaRPr lang="en-US" altLang="pt-BR" sz="2600" dirty="0">
              <a:latin typeface="+mj-lt"/>
              <a:ea typeface="MS PGothic"/>
              <a:cs typeface="Arial" panose="020B0604020202020204" pitchFamily="34" charset="0"/>
            </a:endParaRPr>
          </a:p>
          <a:p>
            <a:pPr algn="just"/>
            <a:endParaRPr lang="pt-B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5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Premissa Principal</a:t>
            </a:r>
            <a:r>
              <a:rPr lang="pt-BR" sz="4800" b="1" dirty="0">
                <a:solidFill>
                  <a:srgbClr val="960000"/>
                </a:solidFill>
              </a:rPr>
              <a:t> </a:t>
            </a:r>
            <a:r>
              <a:rPr lang="pt-BR" sz="4800" b="1" dirty="0" smtClean="0">
                <a:solidFill>
                  <a:srgbClr val="960000"/>
                </a:solidFill>
              </a:rPr>
              <a:t>- NASF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250825" y="1639888"/>
            <a:ext cx="8569647" cy="4668837"/>
          </a:xfrm>
          <a:noFill/>
          <a:ln>
            <a:noFill/>
          </a:ln>
        </p:spPr>
        <p:txBody>
          <a:bodyPr/>
          <a:lstStyle/>
          <a:p>
            <a:pPr marL="501650" indent="-457200" algn="just">
              <a:spcBef>
                <a:spcPct val="35000"/>
              </a:spcBef>
            </a:pPr>
            <a:r>
              <a:rPr lang="pt-BR" sz="2800" b="1" dirty="0">
                <a:latin typeface="+mj-lt"/>
                <a:cs typeface="Arial" panose="020B0604020202020204" pitchFamily="34" charset="0"/>
              </a:rPr>
              <a:t>Dimensão técnico pedagógica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:</a:t>
            </a:r>
          </a:p>
          <a:p>
            <a:pPr marL="901700" lvl="1" indent="-457200" algn="just">
              <a:spcBef>
                <a:spcPct val="35000"/>
              </a:spcBef>
            </a:pPr>
            <a:r>
              <a:rPr lang="pt-BR" altLang="pt-BR" sz="2600" dirty="0" smtClean="0">
                <a:latin typeface="+mj-lt"/>
                <a:cs typeface="Arial" panose="020B0604020202020204" pitchFamily="34" charset="0"/>
              </a:rPr>
              <a:t>Desenvolvimento de competências e educação permanente junto à equipe de referência.</a:t>
            </a:r>
          </a:p>
          <a:p>
            <a:pPr marL="901700" lvl="1" indent="-457200" algn="just">
              <a:spcBef>
                <a:spcPct val="35000"/>
              </a:spcBef>
            </a:pPr>
            <a:r>
              <a:rPr lang="pt-BR" altLang="pt-BR" sz="2600" dirty="0" smtClean="0">
                <a:latin typeface="+mj-lt"/>
                <a:cs typeface="Arial" panose="020B0604020202020204" pitchFamily="34" charset="0"/>
              </a:rPr>
              <a:t>Trocas de saberes.</a:t>
            </a:r>
          </a:p>
          <a:p>
            <a:pPr marL="901700" lvl="1" indent="-457200" algn="just">
              <a:spcBef>
                <a:spcPct val="35000"/>
              </a:spcBef>
            </a:pPr>
            <a:endParaRPr lang="pt-BR" altLang="pt-BR" sz="1200" dirty="0">
              <a:latin typeface="+mj-lt"/>
              <a:cs typeface="Arial" panose="020B0604020202020204" pitchFamily="34" charset="0"/>
            </a:endParaRPr>
          </a:p>
          <a:p>
            <a:pPr marL="501650" lvl="1" indent="-457200" algn="just">
              <a:spcBef>
                <a:spcPct val="35000"/>
              </a:spcBef>
              <a:buFont typeface="Arial" charset="0"/>
              <a:buChar char="•"/>
            </a:pPr>
            <a:r>
              <a:rPr lang="pt-BR" b="1" dirty="0">
                <a:latin typeface="+mj-lt"/>
                <a:cs typeface="Arial" panose="020B0604020202020204" pitchFamily="34" charset="0"/>
              </a:rPr>
              <a:t>Dimensão assistencial:</a:t>
            </a:r>
          </a:p>
          <a:p>
            <a:pPr marL="901700" lvl="1" indent="-457200" algn="just">
              <a:spcBef>
                <a:spcPct val="35000"/>
              </a:spcBef>
            </a:pPr>
            <a:r>
              <a:rPr lang="pt-BR" altLang="pt-BR" sz="2600" dirty="0" smtClean="0">
                <a:latin typeface="+mj-lt"/>
                <a:cs typeface="Arial" panose="020B0604020202020204" pitchFamily="34" charset="0"/>
              </a:rPr>
              <a:t>Ações </a:t>
            </a:r>
            <a:r>
              <a:rPr lang="pt-BR" altLang="pt-BR" sz="2600" dirty="0">
                <a:latin typeface="+mj-lt"/>
                <a:cs typeface="Arial" panose="020B0604020202020204" pitchFamily="34" charset="0"/>
              </a:rPr>
              <a:t>clínicas diretas (individuais e/ou coletivas).</a:t>
            </a:r>
          </a:p>
          <a:p>
            <a:pPr marL="901700" lvl="1" indent="-457200" algn="just">
              <a:spcBef>
                <a:spcPct val="35000"/>
              </a:spcBef>
            </a:pPr>
            <a:r>
              <a:rPr lang="pt-BR" sz="2600" dirty="0">
                <a:latin typeface="+mj-lt"/>
                <a:cs typeface="Arial" panose="020B0604020202020204" pitchFamily="34" charset="0"/>
              </a:rPr>
              <a:t>Pactuação sempre.</a:t>
            </a:r>
            <a:endParaRPr lang="en-US" altLang="pt-BR" sz="2600" dirty="0">
              <a:latin typeface="+mj-lt"/>
              <a:ea typeface="MS PGothic"/>
              <a:cs typeface="Arial" panose="020B0604020202020204" pitchFamily="34" charset="0"/>
            </a:endParaRPr>
          </a:p>
          <a:p>
            <a:pPr algn="just"/>
            <a:endParaRPr lang="pt-B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1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5267325" cy="936625"/>
          </a:xfrm>
        </p:spPr>
        <p:txBody>
          <a:bodyPr/>
          <a:lstStyle/>
          <a:p>
            <a:pPr algn="just" eaLnBrk="1" hangingPunct="1">
              <a:lnSpc>
                <a:spcPct val="125000"/>
              </a:lnSpc>
              <a:spcBef>
                <a:spcPct val="35000"/>
              </a:spcBef>
              <a:buFont typeface="Wingdings 2" pitchFamily="18" charset="2"/>
              <a:buNone/>
            </a:pPr>
            <a:r>
              <a:rPr lang="en-US" altLang="pt-BR" sz="2800" dirty="0" smtClean="0">
                <a:latin typeface="+mj-lt"/>
                <a:cs typeface="Arial" panose="020B0604020202020204" pitchFamily="34" charset="0"/>
              </a:rPr>
              <a:t>⇨ </a:t>
            </a:r>
            <a:r>
              <a:rPr lang="en-US" altLang="pt-BR" sz="2800" dirty="0" err="1" smtClean="0">
                <a:latin typeface="+mj-lt"/>
                <a:cs typeface="Arial" panose="020B0604020202020204" pitchFamily="34" charset="0"/>
              </a:rPr>
              <a:t>Ações</a:t>
            </a:r>
            <a:r>
              <a:rPr lang="en-US" altLang="pt-BR" sz="2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800" dirty="0" err="1" smtClean="0">
                <a:latin typeface="+mj-lt"/>
                <a:cs typeface="Arial" panose="020B0604020202020204" pitchFamily="34" charset="0"/>
              </a:rPr>
              <a:t>compartilhadas</a:t>
            </a:r>
            <a:r>
              <a:rPr lang="en-US" altLang="pt-BR" sz="2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800" dirty="0" err="1" smtClean="0">
                <a:latin typeface="+mj-lt"/>
                <a:cs typeface="Arial" panose="020B0604020202020204" pitchFamily="34" charset="0"/>
              </a:rPr>
              <a:t>na</a:t>
            </a:r>
            <a:r>
              <a:rPr lang="en-US" altLang="pt-BR" sz="2800" dirty="0" smtClean="0">
                <a:latin typeface="+mj-lt"/>
                <a:cs typeface="Arial" panose="020B0604020202020204" pitchFamily="34" charset="0"/>
              </a:rPr>
              <a:t> UBS;</a:t>
            </a:r>
            <a:endParaRPr lang="pt-BR" altLang="pt-BR" sz="2800" dirty="0" smtClean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9939" name="Imagem 14" descr="http://2.bp.blogspot.com/-OGsRNP92YcE/T4Tx_Xt_X7I/AAAAAAAAiys/sIvkQm-lcac/s1600/nas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1900" y="4918075"/>
            <a:ext cx="2652713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Imagem 12" descr="http://www.joseursilio.com.br/blog/wp-content/uploads/2012/10/18.10-hor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781300"/>
            <a:ext cx="265271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Imagem 16" descr="http://www.unipar.br/media/cache/3c/8d/3c8df65de5dc412665f08a3991d094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484313"/>
            <a:ext cx="265271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Imagem 27" descr="http://www.valedojaguar.com/admin/sistemanoticias/imgsnoticias/1587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9568" y="4270375"/>
            <a:ext cx="265271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13"/>
          <p:cNvSpPr>
            <a:spLocks noChangeArrowheads="1"/>
          </p:cNvSpPr>
          <p:nvPr/>
        </p:nvSpPr>
        <p:spPr bwMode="auto">
          <a:xfrm>
            <a:off x="251520" y="5084763"/>
            <a:ext cx="4248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pt-BR" sz="2800" dirty="0">
                <a:latin typeface="+mj-lt"/>
                <a:cs typeface="Arial" panose="020B0604020202020204" pitchFamily="34" charset="0"/>
              </a:rPr>
              <a:t>⇨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Ações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específicas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 dos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profissionais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 do NASF.</a:t>
            </a:r>
            <a:endParaRPr lang="pt-BR" altLang="pt-BR" sz="2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944" name="Rectangle 14"/>
          <p:cNvSpPr>
            <a:spLocks noChangeArrowheads="1"/>
          </p:cNvSpPr>
          <p:nvPr/>
        </p:nvSpPr>
        <p:spPr bwMode="auto">
          <a:xfrm>
            <a:off x="3276600" y="3141663"/>
            <a:ext cx="52562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pt-BR" sz="2800" dirty="0">
                <a:latin typeface="+mj-lt"/>
                <a:cs typeface="Arial" panose="020B0604020202020204" pitchFamily="34" charset="0"/>
              </a:rPr>
              <a:t>⇨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Ações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compartilhadas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 no</a:t>
            </a:r>
            <a:r>
              <a:rPr lang="pt-BR" altLang="pt-BR" sz="28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800" dirty="0" err="1">
                <a:latin typeface="+mj-lt"/>
                <a:cs typeface="Arial" panose="020B0604020202020204" pitchFamily="34" charset="0"/>
              </a:rPr>
              <a:t>território</a:t>
            </a:r>
            <a:r>
              <a:rPr lang="en-US" altLang="pt-BR" sz="2800" dirty="0">
                <a:latin typeface="+mj-lt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60960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sz="4800" b="1" dirty="0" smtClean="0">
                <a:solidFill>
                  <a:srgbClr val="960000"/>
                </a:solidFill>
              </a:rPr>
              <a:t>Ações desenvolvidas - NASF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Premissa Principal</a:t>
            </a:r>
            <a:r>
              <a:rPr lang="pt-BR" sz="4800" b="1" dirty="0">
                <a:solidFill>
                  <a:srgbClr val="960000"/>
                </a:solidFill>
              </a:rPr>
              <a:t> </a:t>
            </a:r>
            <a:r>
              <a:rPr lang="pt-BR" sz="4800" b="1" dirty="0" smtClean="0">
                <a:solidFill>
                  <a:srgbClr val="960000"/>
                </a:solidFill>
              </a:rPr>
              <a:t>- PAIF</a:t>
            </a: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467543" y="1628775"/>
            <a:ext cx="8280921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800" b="1" dirty="0">
                <a:latin typeface="+mj-lt"/>
                <a:cs typeface="Arial" panose="020B0604020202020204" pitchFamily="34" charset="0"/>
              </a:rPr>
              <a:t>Trabalho Social com Famílias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: conjunto de procedimentos efetuados a partir de pressupostos éticos, conhecimento teórico-metodológico e técnico-operativo, com a finalidade de contribuir para a convivência, reconhecimento de direitos e possibilidades de intervenção na vida social de um conjunto de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pessoas unidas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por laços consanguíneos, afetivos e/ou de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solidariedade –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que se constitui em um espaço privilegiado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de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proteção e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socialização primárias.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7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Premissa Principal</a:t>
            </a:r>
            <a:r>
              <a:rPr lang="pt-BR" sz="4800" b="1" dirty="0">
                <a:solidFill>
                  <a:srgbClr val="960000"/>
                </a:solidFill>
              </a:rPr>
              <a:t> </a:t>
            </a:r>
            <a:r>
              <a:rPr lang="pt-BR" sz="4800" b="1" dirty="0" smtClean="0">
                <a:solidFill>
                  <a:srgbClr val="960000"/>
                </a:solidFill>
              </a:rPr>
              <a:t>- PAIF</a:t>
            </a:r>
          </a:p>
        </p:txBody>
      </p:sp>
      <p:sp>
        <p:nvSpPr>
          <p:cNvPr id="2" name="Retângulo 1"/>
          <p:cNvSpPr/>
          <p:nvPr/>
        </p:nvSpPr>
        <p:spPr>
          <a:xfrm>
            <a:off x="323528" y="1484784"/>
            <a:ext cx="8568952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800" b="1" dirty="0">
                <a:latin typeface="+mj-lt"/>
                <a:cs typeface="Arial" panose="020B0604020202020204" pitchFamily="34" charset="0"/>
              </a:rPr>
              <a:t>Trabalho Social com </a:t>
            </a:r>
            <a:r>
              <a:rPr lang="pt-BR" sz="2800" b="1" dirty="0" smtClean="0">
                <a:latin typeface="+mj-lt"/>
                <a:cs typeface="Arial" panose="020B0604020202020204" pitchFamily="34" charset="0"/>
              </a:rPr>
              <a:t>Famílias:</a:t>
            </a:r>
          </a:p>
          <a:p>
            <a:pPr eaLnBrk="0" hangingPunct="0">
              <a:spcBef>
                <a:spcPct val="20000"/>
              </a:spcBef>
            </a:pPr>
            <a:r>
              <a:rPr lang="pt-BR" sz="2400" dirty="0" smtClean="0">
                <a:latin typeface="+mj-lt"/>
                <a:cs typeface="Arial" panose="020B0604020202020204" pitchFamily="34" charset="0"/>
              </a:rPr>
              <a:t>Objetivo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de proteger seus direitos, apoiá-las no desempenho da sua função de proteção e socialização de seus membros, bem como assegurar o convívio familiar e comunitário, a partir do reconhecimento do papel do Estado na proteção às famílias e aos seus membros mais vulneráveis. </a:t>
            </a:r>
            <a:endParaRPr lang="pt-BR" sz="2400" dirty="0">
              <a:latin typeface="+mj-lt"/>
              <a:cs typeface="Arial" panose="020B0604020202020204" pitchFamily="34" charset="0"/>
            </a:endParaRPr>
          </a:p>
          <a:p>
            <a:pPr eaLnBrk="0" hangingPunct="0">
              <a:spcBef>
                <a:spcPct val="20000"/>
              </a:spcBef>
            </a:pPr>
            <a:endParaRPr lang="pt-BR" sz="2400" dirty="0" smtClean="0">
              <a:latin typeface="+mj-lt"/>
              <a:cs typeface="Arial" panose="020B0604020202020204" pitchFamily="34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pt-BR" sz="2400" dirty="0" smtClean="0">
                <a:latin typeface="+mj-lt"/>
                <a:cs typeface="Arial" panose="020B0604020202020204" pitchFamily="34" charset="0"/>
              </a:rPr>
              <a:t>Tal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objetivo materializa-se a partir do desenvolvimento de ações de caráter “preventivo, protetivo e proativo”, reconhecendo as famílias e seus membros como sujeitos de direitos e tendo por foco as potencialidades e vulnerabilidades presentes no seu território de vivência.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1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Ações desenvolvidas</a:t>
            </a:r>
            <a:r>
              <a:rPr lang="pt-BR" sz="4800" b="1" dirty="0">
                <a:solidFill>
                  <a:srgbClr val="960000"/>
                </a:solidFill>
              </a:rPr>
              <a:t> </a:t>
            </a:r>
            <a:r>
              <a:rPr lang="pt-BR" sz="4800" b="1" dirty="0" smtClean="0">
                <a:solidFill>
                  <a:srgbClr val="960000"/>
                </a:solidFill>
              </a:rPr>
              <a:t>- PAIF</a:t>
            </a: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4644008" y="1340768"/>
            <a:ext cx="4374753" cy="4967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numCol="1"/>
          <a:lstStyle/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 smtClean="0"/>
              <a:t>Mobilização </a:t>
            </a:r>
            <a:r>
              <a:rPr lang="pt-BR" sz="2400" dirty="0"/>
              <a:t>e fortalecimento de redes sociais;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M</a:t>
            </a:r>
            <a:r>
              <a:rPr lang="pt-BR" sz="2400" dirty="0" smtClean="0"/>
              <a:t>obilização </a:t>
            </a:r>
            <a:r>
              <a:rPr lang="pt-BR" sz="2400" dirty="0"/>
              <a:t>para a cidadania; </a:t>
            </a:r>
            <a:endParaRPr lang="pt-BR" sz="2400" dirty="0" smtClean="0"/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C</a:t>
            </a:r>
            <a:r>
              <a:rPr lang="pt-BR" sz="2400" dirty="0" smtClean="0"/>
              <a:t>onhecimento </a:t>
            </a:r>
            <a:r>
              <a:rPr lang="pt-BR" sz="2400" dirty="0"/>
              <a:t>do território</a:t>
            </a:r>
            <a:r>
              <a:rPr lang="pt-BR" sz="2400" dirty="0" smtClean="0"/>
              <a:t>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C</a:t>
            </a:r>
            <a:r>
              <a:rPr lang="pt-BR" sz="2400" dirty="0" smtClean="0"/>
              <a:t>adastramento </a:t>
            </a:r>
            <a:r>
              <a:rPr lang="pt-BR" sz="2400" dirty="0"/>
              <a:t>socioeconômico;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E</a:t>
            </a:r>
            <a:r>
              <a:rPr lang="pt-BR" sz="2400" dirty="0" smtClean="0"/>
              <a:t>laboração </a:t>
            </a:r>
            <a:r>
              <a:rPr lang="pt-BR" sz="2400" dirty="0"/>
              <a:t>de relatórios e/ou prontuários;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 smtClean="0"/>
              <a:t>Notificações;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 smtClean="0"/>
              <a:t>Busca </a:t>
            </a:r>
            <a:r>
              <a:rPr lang="pt-BR" sz="2400" dirty="0"/>
              <a:t>ativa.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340768"/>
            <a:ext cx="4104456" cy="49675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 smtClean="0"/>
              <a:t>Acolhida </a:t>
            </a:r>
            <a:r>
              <a:rPr lang="pt-BR" sz="2400" dirty="0"/>
              <a:t>individual e em grupo;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Estudo social;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Orientação e encaminhamentos;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Acompanhamento familiar/visita domiciliar; 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Atividades comunitárias; 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Informação, comunicação e defesa de direitos;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dirty="0"/>
              <a:t>Promoção ao acesso à documentação pessoal</a:t>
            </a:r>
            <a:r>
              <a:rPr lang="pt-BR" sz="2400" dirty="0" smtClean="0"/>
              <a:t>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32938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Condições e formas de acesso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250825" y="1628800"/>
            <a:ext cx="4259263" cy="4752528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marL="273050" indent="-228600">
              <a:spcBef>
                <a:spcPct val="35000"/>
              </a:spcBef>
            </a:pPr>
            <a:r>
              <a:rPr lang="pt-BR" altLang="pt-BR" sz="2800" b="1" dirty="0">
                <a:latin typeface="+mj-lt"/>
                <a:ea typeface="MS PGothic"/>
                <a:cs typeface="Arial" panose="020B0604020202020204" pitchFamily="34" charset="0"/>
              </a:rPr>
              <a:t>Não se constitui porta de entrada do SUS ou serviço com unidade física independente ou especial</a:t>
            </a:r>
            <a:r>
              <a:rPr lang="pt-BR" altLang="pt-BR" sz="2800" dirty="0">
                <a:latin typeface="+mj-lt"/>
                <a:ea typeface="MS PGothic"/>
                <a:cs typeface="Arial" panose="020B0604020202020204" pitchFamily="34" charset="0"/>
              </a:rPr>
              <a:t>: articulado com ESF e acesso regulado por equipe de SF. </a:t>
            </a:r>
            <a:endParaRPr lang="pt-BR" altLang="pt-BR" sz="2800" dirty="0" smtClean="0">
              <a:latin typeface="+mj-lt"/>
              <a:ea typeface="MS PGothic"/>
              <a:cs typeface="Arial" panose="020B0604020202020204" pitchFamily="34" charset="0"/>
            </a:endParaRPr>
          </a:p>
          <a:p>
            <a:pPr marL="273050" indent="-228600">
              <a:spcBef>
                <a:spcPct val="35000"/>
              </a:spcBef>
            </a:pPr>
            <a:r>
              <a:rPr lang="pt-BR" altLang="pt-BR" sz="2800" b="1" dirty="0" smtClean="0">
                <a:latin typeface="+mj-lt"/>
                <a:ea typeface="MS PGothic"/>
                <a:cs typeface="Arial" panose="020B0604020202020204" pitchFamily="34" charset="0"/>
              </a:rPr>
              <a:t>Forma de Acesso</a:t>
            </a:r>
            <a:r>
              <a:rPr lang="pt-BR" altLang="pt-BR" sz="2800" dirty="0" smtClean="0">
                <a:latin typeface="+mj-lt"/>
                <a:ea typeface="MS PGothic"/>
                <a:cs typeface="Arial" panose="020B0604020202020204" pitchFamily="34" charset="0"/>
              </a:rPr>
              <a:t>: </a:t>
            </a:r>
            <a:r>
              <a:rPr lang="pt-BR" altLang="pt-BR" sz="2800" dirty="0" err="1" smtClean="0">
                <a:latin typeface="+mj-lt"/>
                <a:ea typeface="MS PGothic"/>
                <a:cs typeface="Arial" panose="020B0604020202020204" pitchFamily="34" charset="0"/>
              </a:rPr>
              <a:t>matriciamento</a:t>
            </a:r>
            <a:r>
              <a:rPr lang="pt-BR" altLang="pt-BR" sz="2800" dirty="0" smtClean="0">
                <a:latin typeface="+mj-lt"/>
                <a:ea typeface="MS PGothic"/>
                <a:cs typeface="Arial" panose="020B0604020202020204" pitchFamily="34" charset="0"/>
              </a:rPr>
              <a:t>.</a:t>
            </a:r>
          </a:p>
          <a:p>
            <a:pPr marL="273050" indent="-228600" algn="just">
              <a:spcBef>
                <a:spcPct val="35000"/>
              </a:spcBef>
            </a:pPr>
            <a:endParaRPr lang="pt-BR" altLang="pt-BR" sz="2800" dirty="0">
              <a:latin typeface="Arial" panose="020B0604020202020204" pitchFamily="34" charset="0"/>
              <a:ea typeface="MS PGothic"/>
              <a:cs typeface="Arial" panose="020B0604020202020204" pitchFamily="34" charset="0"/>
            </a:endParaRPr>
          </a:p>
        </p:txBody>
      </p:sp>
      <p:sp>
        <p:nvSpPr>
          <p:cNvPr id="68612" name="Rectangle 4"/>
          <p:cNvSpPr>
            <a:spLocks/>
          </p:cNvSpPr>
          <p:nvPr/>
        </p:nvSpPr>
        <p:spPr bwMode="auto">
          <a:xfrm>
            <a:off x="4716463" y="1628800"/>
            <a:ext cx="4259262" cy="475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800" b="1" dirty="0" smtClean="0">
                <a:latin typeface="+mj-lt"/>
              </a:rPr>
              <a:t>Porta de entrada principal do SUAS.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800" b="1" dirty="0" smtClean="0">
                <a:latin typeface="+mj-lt"/>
              </a:rPr>
              <a:t>Forma de Acesso: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pt-BR" sz="2800" dirty="0" smtClean="0">
                <a:latin typeface="+mj-lt"/>
              </a:rPr>
              <a:t>-Por </a:t>
            </a:r>
            <a:r>
              <a:rPr lang="pt-BR" sz="2800" dirty="0">
                <a:latin typeface="+mj-lt"/>
              </a:rPr>
              <a:t>procura espontânea;</a:t>
            </a:r>
          </a:p>
          <a:p>
            <a:r>
              <a:rPr lang="pt-BR" sz="2800" dirty="0">
                <a:latin typeface="+mj-lt"/>
              </a:rPr>
              <a:t>- Por busca ativa;</a:t>
            </a:r>
          </a:p>
          <a:p>
            <a:r>
              <a:rPr lang="pt-BR" sz="2800" dirty="0">
                <a:latin typeface="+mj-lt"/>
              </a:rPr>
              <a:t>- Por encaminhamento da rede socioassistencial;</a:t>
            </a:r>
          </a:p>
          <a:p>
            <a:r>
              <a:rPr lang="pt-BR" sz="2800" dirty="0">
                <a:latin typeface="+mj-lt"/>
              </a:rPr>
              <a:t>- Por encaminhamento das demais políticas públicas</a:t>
            </a:r>
            <a:r>
              <a:rPr lang="pt-BR" sz="2800" dirty="0" smtClean="0">
                <a:latin typeface="+mj-lt"/>
              </a:rPr>
              <a:t>.</a:t>
            </a:r>
            <a:endParaRPr lang="pt-BR" sz="2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pt-BR" sz="4000" b="1" dirty="0" smtClean="0">
                <a:solidFill>
                  <a:srgbClr val="960000"/>
                </a:solidFill>
              </a:rPr>
              <a:t>Algumas considerações sobre a atuação do Assistente Social e Psicólogo no NASF</a:t>
            </a:r>
            <a:endParaRPr lang="pt-BR" sz="4000" b="1" dirty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21299"/>
          </a:xfrm>
        </p:spPr>
        <p:txBody>
          <a:bodyPr/>
          <a:lstStyle/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Centralidade nas ações de apoio matricial;</a:t>
            </a:r>
          </a:p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Priorização de ações de articulação setorial e </a:t>
            </a:r>
            <a:r>
              <a:rPr lang="pt-BR" sz="2800" dirty="0" err="1" smtClean="0">
                <a:latin typeface="+mj-lt"/>
                <a:cs typeface="Arial" panose="020B0604020202020204" pitchFamily="34" charset="0"/>
              </a:rPr>
              <a:t>intersetorial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 para a integralidade da atenção – </a:t>
            </a:r>
            <a:r>
              <a:rPr lang="pt-BR" sz="2800" dirty="0" err="1" smtClean="0">
                <a:latin typeface="+mj-lt"/>
                <a:cs typeface="Arial" panose="020B0604020202020204" pitchFamily="34" charset="0"/>
              </a:rPr>
              <a:t>ex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: CAPS;</a:t>
            </a:r>
          </a:p>
          <a:p>
            <a:pPr eaLnBrk="1" hangingPunct="1"/>
            <a:r>
              <a:rPr lang="pt-BR" sz="2800" dirty="0">
                <a:latin typeface="+mj-lt"/>
                <a:cs typeface="Arial" panose="020B0604020202020204" pitchFamily="34" charset="0"/>
              </a:rPr>
              <a:t>Intervenções diretas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da equipe NASF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frente a usuários e famílias </a:t>
            </a:r>
            <a:r>
              <a:rPr lang="pt-BR" sz="2800" b="1" dirty="0">
                <a:latin typeface="+mj-lt"/>
                <a:cs typeface="Arial" panose="020B0604020202020204" pitchFamily="34" charset="0"/>
              </a:rPr>
              <a:t>podem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 ser realizadas,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mas sempre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sob encaminhamento das equipes de SF com discussões e negociação </a:t>
            </a:r>
            <a:r>
              <a:rPr lang="pt-BR" sz="2800" i="1" dirty="0">
                <a:latin typeface="+mj-lt"/>
                <a:cs typeface="Arial" panose="020B0604020202020204" pitchFamily="34" charset="0"/>
              </a:rPr>
              <a:t>a </a:t>
            </a:r>
            <a:r>
              <a:rPr lang="pt-BR" sz="2800" i="1" dirty="0" smtClean="0">
                <a:latin typeface="+mj-lt"/>
                <a:cs typeface="Arial" panose="020B0604020202020204" pitchFamily="34" charset="0"/>
              </a:rPr>
              <a:t>priori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entre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os profissionais responsáveis pelo caso.</a:t>
            </a:r>
            <a:endParaRPr lang="pt-BR" sz="2800" dirty="0" smtClean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27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Algumas considerações sobre a atuação do Assistente Social e Psicólogo no NASF</a:t>
            </a:r>
            <a:endParaRPr lang="pt-BR" b="1" dirty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60029"/>
            <a:ext cx="8229600" cy="3921299"/>
          </a:xfrm>
        </p:spPr>
        <p:txBody>
          <a:bodyPr/>
          <a:lstStyle/>
          <a:p>
            <a:pPr eaLnBrk="1" hangingPunct="1"/>
            <a:r>
              <a:rPr lang="pt-BR" sz="2800" dirty="0" smtClean="0">
                <a:latin typeface="+mj-lt"/>
                <a:cs typeface="Arial" panose="020B0604020202020204" pitchFamily="34" charset="0"/>
              </a:rPr>
              <a:t>Equipe NASF deve desenvolver também </a:t>
            </a:r>
            <a:r>
              <a:rPr lang="pt-BR" sz="2800" b="1" dirty="0" smtClean="0">
                <a:latin typeface="+mj-lt"/>
                <a:cs typeface="Arial" panose="020B0604020202020204" pitchFamily="34" charset="0"/>
              </a:rPr>
              <a:t>intervenção </a:t>
            </a:r>
            <a:r>
              <a:rPr lang="pt-BR" sz="2800" b="1" dirty="0">
                <a:latin typeface="+mj-lt"/>
                <a:cs typeface="Arial" panose="020B0604020202020204" pitchFamily="34" charset="0"/>
              </a:rPr>
              <a:t>no território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, por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exemplo: no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desenvolvimento de projetos de saúde no território; no apoio a grupos;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nos trabalhos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educativos e de inclusão social; no enfrentamento de situações de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violência e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ruptura social; nas ações junto aos equipamentos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públicos, entre outros.</a:t>
            </a:r>
            <a:endParaRPr lang="pt-BR" sz="28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06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ítulo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368425"/>
          </a:xfrm>
        </p:spPr>
        <p:txBody>
          <a:bodyPr/>
          <a:lstStyle/>
          <a:p>
            <a:pPr eaLnBrk="1" hangingPunct="1"/>
            <a:r>
              <a:rPr lang="pt-BR" b="1" dirty="0" smtClean="0">
                <a:solidFill>
                  <a:srgbClr val="960000"/>
                </a:solidFill>
              </a:rPr>
              <a:t>Núcleo de Apoio a Saúde da Família - NASF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6372225" y="836613"/>
            <a:ext cx="2447925" cy="1222375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Direito de todos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179388" y="4149725"/>
            <a:ext cx="2374900" cy="1771650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Atenção Primária à Saúde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6443663" y="4294188"/>
            <a:ext cx="2374900" cy="1222375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Centros de Saúde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179388" y="1196975"/>
            <a:ext cx="2268537" cy="646331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Saúde</a:t>
            </a:r>
          </a:p>
        </p:txBody>
      </p:sp>
      <p:pic>
        <p:nvPicPr>
          <p:cNvPr id="15369" name="Picture 9" descr="s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88913"/>
            <a:ext cx="3168650" cy="1273175"/>
          </a:xfrm>
          <a:prstGeom prst="rect">
            <a:avLst/>
          </a:prstGeom>
          <a:noFill/>
        </p:spPr>
      </p:pic>
      <p:pic>
        <p:nvPicPr>
          <p:cNvPr id="15373" name="Picture 13" descr="es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7375" y="4076700"/>
            <a:ext cx="2668588" cy="1931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6" grpId="0" animBg="1"/>
      <p:bldP spid="58378" grpId="0" animBg="1"/>
      <p:bldP spid="58379" grpId="0" animBg="1"/>
      <p:bldP spid="5838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Algumas considerações sobre a atuação do Assistente Social e Psicólogo no PAIF</a:t>
            </a:r>
            <a:endParaRPr lang="pt-BR" b="1" dirty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16013"/>
            <a:ext cx="8229600" cy="3921299"/>
          </a:xfrm>
        </p:spPr>
        <p:txBody>
          <a:bodyPr/>
          <a:lstStyle/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Priorização de ações que desenvolvam as seguranças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afiançadas pela política de assistência social. </a:t>
            </a:r>
            <a:endParaRPr lang="pt-BR" sz="2800" dirty="0" smtClean="0">
              <a:latin typeface="+mj-lt"/>
              <a:cs typeface="Arial" panose="020B0604020202020204" pitchFamily="34" charset="0"/>
            </a:endParaRPr>
          </a:p>
          <a:p>
            <a:r>
              <a:rPr lang="pt-BR" sz="2800" dirty="0">
                <a:latin typeface="+mj-lt"/>
                <a:cs typeface="Arial" panose="020B0604020202020204" pitchFamily="34" charset="0"/>
              </a:rPr>
              <a:t>As ações do PAIF não devem possuir caráter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terapêutico. Também não devem ser desenvolvidas terapias 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alternativas, terapias holísticas ou a implementação de ações que não estejam vinculadas às atribuições do 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PAIF.</a:t>
            </a:r>
            <a:endParaRPr lang="pt-BR" sz="28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4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Algumas considerações sobre a atuação do Assistente Social e Psicólogo no PAIF</a:t>
            </a:r>
            <a:endParaRPr lang="pt-BR" b="1" dirty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71997"/>
            <a:ext cx="8229600" cy="3921299"/>
          </a:xfrm>
        </p:spPr>
        <p:txBody>
          <a:bodyPr/>
          <a:lstStyle/>
          <a:p>
            <a:r>
              <a:rPr lang="pt-BR" sz="2400" dirty="0">
                <a:latin typeface="+mj-lt"/>
                <a:cs typeface="Arial" panose="020B0604020202020204" pitchFamily="34" charset="0"/>
              </a:rPr>
              <a:t>Ao </a:t>
            </a:r>
            <a:r>
              <a:rPr lang="pt-BR" sz="2400" dirty="0" smtClean="0">
                <a:latin typeface="+mj-lt"/>
                <a:cs typeface="Arial" panose="020B0604020202020204" pitchFamily="34" charset="0"/>
              </a:rPr>
              <a:t>identificar demandas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para atendimento psicoterapêutico, psicodiagnóstico e/ou psicopedagógico no território, os profissionais do CRAS </a:t>
            </a:r>
            <a:r>
              <a:rPr lang="pt-BR" sz="2400" dirty="0" smtClean="0">
                <a:latin typeface="+mj-lt"/>
                <a:cs typeface="Arial" panose="020B0604020202020204" pitchFamily="34" charset="0"/>
              </a:rPr>
              <a:t>devem:</a:t>
            </a:r>
          </a:p>
          <a:p>
            <a:pPr lvl="1"/>
            <a:r>
              <a:rPr lang="pt-BR" sz="2400" dirty="0">
                <a:latin typeface="+mj-lt"/>
                <a:cs typeface="Arial" panose="020B0604020202020204" pitchFamily="34" charset="0"/>
              </a:rPr>
              <a:t>M</a:t>
            </a:r>
            <a:r>
              <a:rPr lang="pt-BR" sz="2400" dirty="0" smtClean="0">
                <a:latin typeface="+mj-lt"/>
                <a:cs typeface="Arial" panose="020B0604020202020204" pitchFamily="34" charset="0"/>
              </a:rPr>
              <a:t>obilizar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a rede </a:t>
            </a:r>
            <a:r>
              <a:rPr lang="pt-BR" sz="2400" dirty="0" err="1" smtClean="0">
                <a:latin typeface="+mj-lt"/>
                <a:cs typeface="Arial" panose="020B0604020202020204" pitchFamily="34" charset="0"/>
              </a:rPr>
              <a:t>intersetorial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;</a:t>
            </a:r>
            <a:endParaRPr lang="pt-BR" sz="2400" dirty="0" smtClean="0">
              <a:latin typeface="+mj-lt"/>
              <a:cs typeface="Arial" panose="020B0604020202020204" pitchFamily="34" charset="0"/>
            </a:endParaRPr>
          </a:p>
          <a:p>
            <a:pPr lvl="1"/>
            <a:r>
              <a:rPr lang="pt-BR" sz="2400" dirty="0" smtClean="0">
                <a:latin typeface="+mj-lt"/>
                <a:cs typeface="Arial" panose="020B0604020202020204" pitchFamily="34" charset="0"/>
              </a:rPr>
              <a:t>Mobilizar o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órgão gestor da política de assistência social (para o encaminhamento ao órgão gestor competente, na ausência dos serviços demandados no território</a:t>
            </a:r>
            <a:r>
              <a:rPr lang="pt-BR" sz="2400" dirty="0" smtClean="0">
                <a:latin typeface="+mj-lt"/>
                <a:cs typeface="Arial" panose="020B0604020202020204" pitchFamily="34" charset="0"/>
              </a:rPr>
              <a:t>);</a:t>
            </a:r>
          </a:p>
          <a:p>
            <a:pPr lvl="1"/>
            <a:r>
              <a:rPr lang="pt-BR" sz="2400" dirty="0" smtClean="0">
                <a:latin typeface="+mj-lt"/>
                <a:cs typeface="Arial" panose="020B0604020202020204" pitchFamily="34" charset="0"/>
              </a:rPr>
              <a:t>Acionar os </a:t>
            </a:r>
            <a:r>
              <a:rPr lang="pt-BR" sz="2400" dirty="0">
                <a:latin typeface="+mj-lt"/>
                <a:cs typeface="Arial" panose="020B0604020202020204" pitchFamily="34" charset="0"/>
              </a:rPr>
              <a:t>órgãos de controle social, a fim de promover o acesso das famílias aos serviços cabíveis, que atendam esse tipo de demanda.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052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Algumas considerações sobre a atuação do Assistente Social e Psicólogo no PAIF</a:t>
            </a:r>
            <a:endParaRPr lang="pt-BR" b="1" dirty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921299"/>
          </a:xfrm>
        </p:spPr>
        <p:txBody>
          <a:bodyPr/>
          <a:lstStyle/>
          <a:p>
            <a:pPr algn="just"/>
            <a:r>
              <a:rPr lang="pt-BR" sz="2600" dirty="0" smtClean="0">
                <a:latin typeface="+mj-lt"/>
                <a:cs typeface="Arial" panose="020B0604020202020204" pitchFamily="34" charset="0"/>
              </a:rPr>
              <a:t>Destaca-se ainda que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o trabalho social com famílias não engloba atendimentos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jurídicos.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Além disso, não cabe à equipe técnica do CRAS responder diretamente demandas das instâncias do Poder Judiciário. </a:t>
            </a:r>
          </a:p>
          <a:p>
            <a:pPr algn="just"/>
            <a:r>
              <a:rPr lang="pt-BR" sz="2600" dirty="0">
                <a:latin typeface="+mj-lt"/>
                <a:cs typeface="Arial" panose="020B0604020202020204" pitchFamily="34" charset="0"/>
              </a:rPr>
              <a:t>O PAIF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tem, por fim, papel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fundamental na identificação de famílias que precisam de atendimento especializado, ou seja, que demandam acolhimento pelos serviços da Proteção Social Especial do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SUAS.</a:t>
            </a:r>
            <a:endParaRPr lang="pt-BR" sz="2600" dirty="0">
              <a:latin typeface="+mj-lt"/>
              <a:cs typeface="Arial" panose="020B0604020202020204" pitchFamily="34" charset="0"/>
            </a:endParaRP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07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Considerações sobre a Média Complexidade do SUAS.</a:t>
            </a:r>
          </a:p>
        </p:txBody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pPr algn="just"/>
            <a:r>
              <a:rPr lang="pt-BR" sz="2600" dirty="0" smtClean="0">
                <a:latin typeface="+mj-lt"/>
                <a:cs typeface="Arial" panose="020B0604020202020204" pitchFamily="34" charset="0"/>
              </a:rPr>
              <a:t>Proteção Social Especial: CREAS – PAEFI: serviço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de apoio, orientação e acompanhamento a famílias com um ou mais de seus membros em situação de ameaça ou violação de direitos.  </a:t>
            </a:r>
            <a:endParaRPr lang="pt-BR" sz="2600" dirty="0" smtClean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pt-BR" sz="2600" dirty="0" smtClean="0">
                <a:latin typeface="+mj-lt"/>
                <a:cs typeface="Arial" panose="020B0604020202020204" pitchFamily="34" charset="0"/>
              </a:rPr>
              <a:t>Atendimento psicossocial.</a:t>
            </a:r>
            <a:endParaRPr lang="pt-BR" sz="2600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pt-BR" sz="2600" dirty="0" smtClean="0">
                <a:latin typeface="+mj-lt"/>
                <a:cs typeface="Arial" panose="020B0604020202020204" pitchFamily="34" charset="0"/>
              </a:rPr>
              <a:t>Psicoterapia - não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deve ser uma atividade desenvolvida no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SUAS. Deve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ser ofertada pela política de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saúde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e 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outros </a:t>
            </a:r>
            <a:r>
              <a:rPr lang="pt-BR" sz="2600" dirty="0">
                <a:latin typeface="+mj-lt"/>
                <a:cs typeface="Arial" panose="020B0604020202020204" pitchFamily="34" charset="0"/>
              </a:rPr>
              <a:t>serviços, como clinicas-escolas ligadas às Universidades, clinicas sociais, etc</a:t>
            </a:r>
            <a:r>
              <a:rPr lang="pt-BR" sz="2600" dirty="0" smtClean="0">
                <a:latin typeface="+mj-lt"/>
                <a:cs typeface="Arial" panose="020B0604020202020204" pitchFamily="34" charset="0"/>
              </a:rPr>
              <a:t>.</a:t>
            </a:r>
            <a:endParaRPr lang="pt-BR" sz="2600" dirty="0"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960000"/>
                </a:solidFill>
              </a:rPr>
              <a:t>Considerações sobre a Média Complexidade do SUS.</a:t>
            </a:r>
          </a:p>
        </p:txBody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CAPS – serviço de média complexidade voltado para o atendimento de usuários com transtornos mentais.</a:t>
            </a:r>
          </a:p>
          <a:p>
            <a:endParaRPr lang="pt-BR" sz="2800" dirty="0" smtClean="0">
              <a:latin typeface="+mj-lt"/>
              <a:cs typeface="Arial" panose="020B0604020202020204" pitchFamily="34" charset="0"/>
            </a:endParaRPr>
          </a:p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CAPS I; CAPS II; CAPS III; CAPS ad; CAPS i.</a:t>
            </a:r>
          </a:p>
          <a:p>
            <a:endParaRPr lang="pt-BR" sz="2800" dirty="0" smtClean="0">
              <a:latin typeface="+mj-lt"/>
              <a:cs typeface="Arial" panose="020B0604020202020204" pitchFamily="34" charset="0"/>
            </a:endParaRPr>
          </a:p>
          <a:p>
            <a:r>
              <a:rPr lang="pt-BR" sz="2800" dirty="0" smtClean="0">
                <a:latin typeface="+mj-lt"/>
                <a:cs typeface="Arial" panose="020B0604020202020204" pitchFamily="34" charset="0"/>
              </a:rPr>
              <a:t>Legislação prevê o acompanhamento psicoterápico para usuários do CAPS.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19560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b="1" dirty="0" smtClean="0">
                <a:solidFill>
                  <a:srgbClr val="960000"/>
                </a:solidFill>
              </a:rPr>
              <a:t>Possibilidades de trabalho conjunto NASF + PAIF </a:t>
            </a:r>
          </a:p>
        </p:txBody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algn="just"/>
            <a:r>
              <a:rPr lang="pt-BR" sz="2800" dirty="0" smtClean="0">
                <a:latin typeface="+mj-lt"/>
                <a:cs typeface="Arial" panose="020B0604020202020204" pitchFamily="34" charset="0"/>
              </a:rPr>
              <a:t>Ações de articulação </a:t>
            </a:r>
            <a:r>
              <a:rPr lang="pt-BR" sz="2800" dirty="0" err="1" smtClean="0">
                <a:latin typeface="+mj-lt"/>
                <a:cs typeface="Arial" panose="020B0604020202020204" pitchFamily="34" charset="0"/>
              </a:rPr>
              <a:t>intersetorial</a:t>
            </a:r>
            <a:r>
              <a:rPr lang="pt-BR" sz="2800" dirty="0" smtClean="0">
                <a:latin typeface="+mj-lt"/>
                <a:cs typeface="Arial" panose="020B0604020202020204" pitchFamily="34" charset="0"/>
              </a:rPr>
              <a:t>, incluindo ações de discussão de casos entre NASF e PAIF;</a:t>
            </a:r>
          </a:p>
          <a:p>
            <a:pPr algn="just"/>
            <a:r>
              <a:rPr lang="pt-BR" sz="2800" dirty="0" smtClean="0">
                <a:latin typeface="+mj-lt"/>
                <a:cs typeface="Arial" panose="020B0604020202020204" pitchFamily="34" charset="0"/>
              </a:rPr>
              <a:t>Ações de mobilização e participação social;</a:t>
            </a:r>
          </a:p>
          <a:p>
            <a:pPr algn="just"/>
            <a:r>
              <a:rPr lang="pt-BR" sz="2800" dirty="0" smtClean="0">
                <a:latin typeface="+mj-lt"/>
                <a:cs typeface="Arial" panose="020B0604020202020204" pitchFamily="34" charset="0"/>
              </a:rPr>
              <a:t>Fortalecimento dos serviços da APS e da PSB através da luta conjunta pela ampliação/criação de serviços não ofertados pelo município (por exemplo: serviço de média complexidade para atendimento psicoterapêutico, psicodiagnóstico e psicopedagógico, entre outros).</a:t>
            </a:r>
          </a:p>
          <a:p>
            <a:pPr algn="jus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pt-BR" b="1" dirty="0" smtClean="0">
                <a:solidFill>
                  <a:srgbClr val="960000"/>
                </a:solidFill>
              </a:rPr>
              <a:t>Referências</a:t>
            </a:r>
            <a:endParaRPr lang="pt-BR" b="1" dirty="0" smtClean="0">
              <a:solidFill>
                <a:srgbClr val="96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 smtClean="0">
                <a:latin typeface="+mj-lt"/>
                <a:cs typeface="Arial" panose="020B0604020202020204" pitchFamily="34" charset="0"/>
              </a:rPr>
              <a:t>BRASIL. </a:t>
            </a:r>
            <a:r>
              <a:rPr lang="pt-BR" sz="2000" b="1" dirty="0" smtClean="0">
                <a:latin typeface="+mj-lt"/>
                <a:cs typeface="Arial" panose="020B0604020202020204" pitchFamily="34" charset="0"/>
              </a:rPr>
              <a:t>Resolução 109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, de 11 de novembro de 2009.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900" dirty="0" smtClean="0">
              <a:latin typeface="+mj-lt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 smtClean="0">
                <a:latin typeface="+mj-lt"/>
                <a:cs typeface="Arial" panose="020B0604020202020204" pitchFamily="34" charset="0"/>
              </a:rPr>
              <a:t>BRASIL. Ministério do Desenvolvimento Social e Combate à Fome. Secretaria Nacional de Assistência Social. Sistema Único de Assistência Social. </a:t>
            </a:r>
            <a:r>
              <a:rPr lang="pt-BR" sz="2000" b="1" dirty="0" smtClean="0">
                <a:latin typeface="+mj-lt"/>
                <a:cs typeface="Arial" panose="020B0604020202020204" pitchFamily="34" charset="0"/>
              </a:rPr>
              <a:t>Orientações Técnicas sobre o PAIF. Vol.1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 – O Serviço de Proteção e Atendimento Integral à Família – PAIF, segundo a Tipificação Nacional de Serviços </a:t>
            </a:r>
            <a:r>
              <a:rPr lang="pt-BR" sz="2000" dirty="0" err="1" smtClean="0">
                <a:latin typeface="+mj-lt"/>
                <a:cs typeface="Arial" panose="020B0604020202020204" pitchFamily="34" charset="0"/>
              </a:rPr>
              <a:t>Socioassistenciais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 1ªed. Brasília: MDS, 2012.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900" dirty="0" smtClean="0">
              <a:latin typeface="+mj-lt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j-lt"/>
                <a:cs typeface="Arial" panose="020B0604020202020204" pitchFamily="34" charset="0"/>
              </a:rPr>
              <a:t>BRASIL. Ministério do Desenvolvimento Social e Combate à Fome. Secretaria Nacional de Assistência Social. Sistema Único de Assistência Social.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Orientações Técnicas sobre o PAIF. </a:t>
            </a:r>
            <a:r>
              <a:rPr lang="pt-BR" sz="2000" b="1" dirty="0" smtClean="0">
                <a:latin typeface="+mj-lt"/>
                <a:cs typeface="Arial" panose="020B0604020202020204" pitchFamily="34" charset="0"/>
              </a:rPr>
              <a:t>Vol.2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– 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Trabalho Social com famílias do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Serviço de Proteção e Atendimento Integral à Família – 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PAIF.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1ªed. Brasília: MDS, 2012. </a:t>
            </a:r>
            <a:endParaRPr lang="pt-BR" sz="2000" dirty="0" smtClean="0"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dirty="0">
                <a:solidFill>
                  <a:srgbClr val="960000"/>
                </a:solidFill>
              </a:rPr>
              <a:t>Referências</a:t>
            </a:r>
            <a:endParaRPr lang="pt-BR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j-lt"/>
                <a:cs typeface="Arial" panose="020B0604020202020204" pitchFamily="34" charset="0"/>
              </a:rPr>
              <a:t>BRASIL. Ministério da Saúde. Secretaria de Atenção à Saúde. Departamento de Atenção Básica.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Cadernos de Atenção Básica 27 - Diretrizes do NASF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: Núcleo de Apoio a Saúde da Família. Brasília: Ministério da Saúde, 2010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900" dirty="0" smtClean="0">
              <a:latin typeface="+mj-lt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j-lt"/>
                <a:cs typeface="Arial" panose="020B0604020202020204" pitchFamily="34" charset="0"/>
              </a:rPr>
              <a:t>BRASIL. Ministério da Saúde. Secretaria de Atenção à Saúde. Departamento de Atenção Básica.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Cadernos de Atenção Básica 39 - Núcleo de Apoio à Saúde da Família – Volume 1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: Ferramentas para a gestão e para o trabalho cotidiano. Brasília: Ministério da Saúde, 2014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900" dirty="0">
              <a:latin typeface="+mj-lt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j-lt"/>
                <a:cs typeface="Arial" panose="020B0604020202020204" pitchFamily="34" charset="0"/>
              </a:rPr>
              <a:t>Conselho Federal de Serviço Social.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Parâmetros para atuação de assistentes sociais e psicólogos (as) na Política de Assistência Social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. Brasília: CFP/CFESS, 2007.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rgbClr val="960000"/>
                </a:solidFill>
              </a:rPr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 smtClean="0">
                <a:latin typeface="+mj-lt"/>
                <a:cs typeface="Arial" panose="020B0604020202020204" pitchFamily="34" charset="0"/>
              </a:rPr>
              <a:t>Conselho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Federal de Psicologia.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Referências técnicas para Prática de Psicólogas(os) no Centro de Referencia Especializado da Assistência Social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– CREAS. Brasília: CFP, 2012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dirty="0">
              <a:latin typeface="+mj-lt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j-lt"/>
                <a:cs typeface="Arial" panose="020B0604020202020204" pitchFamily="34" charset="0"/>
              </a:rPr>
              <a:t>Conselho Federal de 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Psicologia. </a:t>
            </a:r>
            <a:r>
              <a:rPr lang="pt-BR" sz="2000" b="1" dirty="0">
                <a:latin typeface="+mj-lt"/>
                <a:cs typeface="Arial" panose="020B0604020202020204" pitchFamily="34" charset="0"/>
              </a:rPr>
              <a:t>Referências Técnicas para Atuação de Psicólogas(os) no CAPS 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- Centro de Atenção Psicossocial</a:t>
            </a:r>
            <a:r>
              <a:rPr lang="pt-BR" sz="2000" dirty="0" smtClean="0">
                <a:latin typeface="+mj-lt"/>
                <a:cs typeface="Arial" panose="020B0604020202020204" pitchFamily="34" charset="0"/>
              </a:rPr>
              <a:t>. Brasília: CFP</a:t>
            </a:r>
            <a:r>
              <a:rPr lang="pt-BR" sz="2000" dirty="0">
                <a:latin typeface="+mj-lt"/>
                <a:cs typeface="Arial" panose="020B0604020202020204" pitchFamily="34" charset="0"/>
              </a:rPr>
              <a:t>, 2013.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9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502024"/>
            <a:ext cx="8229600" cy="1143000"/>
          </a:xfrm>
        </p:spPr>
        <p:txBody>
          <a:bodyPr/>
          <a:lstStyle/>
          <a:p>
            <a:r>
              <a:rPr lang="pt-BR" sz="7200" b="1" dirty="0" smtClean="0">
                <a:solidFill>
                  <a:srgbClr val="960000"/>
                </a:solidFill>
              </a:rPr>
              <a:t>Obrigada!</a:t>
            </a:r>
            <a:endParaRPr lang="pt-BR" sz="7200" b="1" dirty="0">
              <a:solidFill>
                <a:srgbClr val="9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368425"/>
          </a:xfrm>
        </p:spPr>
        <p:txBody>
          <a:bodyPr/>
          <a:lstStyle/>
          <a:p>
            <a:pPr eaLnBrk="1" hangingPunct="1"/>
            <a:r>
              <a:rPr lang="pt-BR" b="1" dirty="0" smtClean="0">
                <a:solidFill>
                  <a:srgbClr val="960000"/>
                </a:solidFill>
              </a:rPr>
              <a:t>Serviço de Proteção e Atendimento Integral à Família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6084888" y="549275"/>
            <a:ext cx="2808287" cy="1200329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A quem dela necessitar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68313" y="4508500"/>
            <a:ext cx="3600450" cy="1222375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Proteção Social Básica</a:t>
            </a: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107950" y="766763"/>
            <a:ext cx="2808288" cy="1222375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 dirty="0">
                <a:latin typeface="+mj-lt"/>
              </a:rPr>
              <a:t>Assistência Social</a:t>
            </a:r>
          </a:p>
        </p:txBody>
      </p:sp>
      <p:pic>
        <p:nvPicPr>
          <p:cNvPr id="16392" name="Picture 8" descr="74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8663" y="0"/>
            <a:ext cx="2455862" cy="2492375"/>
          </a:xfrm>
          <a:prstGeom prst="rect">
            <a:avLst/>
          </a:prstGeom>
          <a:noFill/>
        </p:spPr>
      </p:pic>
      <p:pic>
        <p:nvPicPr>
          <p:cNvPr id="16394" name="Picture 10" descr="crea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4076700"/>
            <a:ext cx="3173413" cy="211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nimBg="1"/>
      <p:bldP spid="60423" grpId="0" animBg="1"/>
      <p:bldP spid="604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O que é?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>
          <a:xfrm>
            <a:off x="250825" y="1855788"/>
            <a:ext cx="4259263" cy="4452937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pt-BR" sz="2600" b="1" dirty="0" smtClean="0">
                <a:latin typeface="+mj-lt"/>
                <a:cs typeface="Arial" charset="0"/>
              </a:rPr>
              <a:t>Equipe de apoio </a:t>
            </a:r>
            <a:r>
              <a:rPr lang="pt-BR" sz="2600" dirty="0" smtClean="0">
                <a:latin typeface="+mj-lt"/>
                <a:cs typeface="Arial" charset="0"/>
              </a:rPr>
              <a:t>às equipes de Saúde da Família (</a:t>
            </a:r>
            <a:r>
              <a:rPr lang="pt-BR" sz="2600" dirty="0" err="1" smtClean="0">
                <a:latin typeface="+mj-lt"/>
                <a:cs typeface="Arial" charset="0"/>
              </a:rPr>
              <a:t>eSF</a:t>
            </a:r>
            <a:r>
              <a:rPr lang="pt-BR" sz="2600" dirty="0" smtClean="0">
                <a:latin typeface="+mj-lt"/>
                <a:cs typeface="Arial" charset="0"/>
              </a:rPr>
              <a:t>) criada com o objetivo de </a:t>
            </a:r>
            <a:r>
              <a:rPr lang="pt-BR" sz="2600" b="1" dirty="0" smtClean="0">
                <a:latin typeface="+mj-lt"/>
                <a:cs typeface="Arial" charset="0"/>
              </a:rPr>
              <a:t>ampliar </a:t>
            </a:r>
            <a:r>
              <a:rPr lang="pt-BR" sz="2600" dirty="0" smtClean="0">
                <a:latin typeface="+mj-lt"/>
                <a:cs typeface="Arial" charset="0"/>
              </a:rPr>
              <a:t>a abrangência, o escopo de ações e a resolubilidade da </a:t>
            </a:r>
            <a:r>
              <a:rPr lang="pt-BR" sz="2600" b="1" dirty="0" smtClean="0">
                <a:latin typeface="+mj-lt"/>
                <a:cs typeface="Arial" charset="0"/>
              </a:rPr>
              <a:t>Atenção Primária à Saúde (APS)</a:t>
            </a:r>
            <a:r>
              <a:rPr lang="pt-BR" sz="2600" dirty="0" smtClean="0">
                <a:latin typeface="+mj-lt"/>
                <a:cs typeface="Arial" charset="0"/>
              </a:rPr>
              <a:t>.</a:t>
            </a:r>
          </a:p>
        </p:txBody>
      </p:sp>
      <p:sp>
        <p:nvSpPr>
          <p:cNvPr id="61444" name="Rectangle 4"/>
          <p:cNvSpPr>
            <a:spLocks/>
          </p:cNvSpPr>
          <p:nvPr/>
        </p:nvSpPr>
        <p:spPr bwMode="auto">
          <a:xfrm>
            <a:off x="4716463" y="1844675"/>
            <a:ext cx="4259262" cy="446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>
                <a:latin typeface="+mj-lt"/>
              </a:rPr>
              <a:t>Consiste no </a:t>
            </a:r>
            <a:r>
              <a:rPr lang="pt-BR" sz="2600" b="1" dirty="0">
                <a:latin typeface="+mj-lt"/>
              </a:rPr>
              <a:t>trabalho social com famílias</a:t>
            </a:r>
            <a:r>
              <a:rPr lang="pt-BR" sz="2600" dirty="0">
                <a:latin typeface="+mj-lt"/>
              </a:rPr>
              <a:t>, de caráter </a:t>
            </a:r>
            <a:r>
              <a:rPr lang="pt-BR" sz="2600" b="1" dirty="0">
                <a:latin typeface="+mj-lt"/>
              </a:rPr>
              <a:t>continuado</a:t>
            </a:r>
            <a:r>
              <a:rPr lang="pt-BR" sz="2600" dirty="0">
                <a:latin typeface="+mj-lt"/>
              </a:rPr>
              <a:t>, com a finalidade de fortalecer a função protetiva das famílias, prevenir a ruptura dos seus vínculos, promover seu acesso e usufruto de direitos e contribuir na melhoria de sua qualidade de vida.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O que prevê?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250825" y="1639888"/>
            <a:ext cx="4259263" cy="4668837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pt-BR" sz="2800" b="1" dirty="0" smtClean="0">
                <a:latin typeface="+mj-lt"/>
              </a:rPr>
              <a:t>Mudanças na atitude</a:t>
            </a:r>
            <a:r>
              <a:rPr lang="pt-BR" sz="2800" dirty="0" smtClean="0">
                <a:latin typeface="+mj-lt"/>
              </a:rPr>
              <a:t> e na atuação da </a:t>
            </a:r>
            <a:r>
              <a:rPr lang="pt-BR" sz="2800" dirty="0" err="1" smtClean="0">
                <a:latin typeface="+mj-lt"/>
              </a:rPr>
              <a:t>eSF</a:t>
            </a:r>
            <a:r>
              <a:rPr lang="pt-BR" sz="2800" dirty="0" smtClean="0">
                <a:latin typeface="+mj-lt"/>
              </a:rPr>
              <a:t> e da equipe NASF.</a:t>
            </a:r>
          </a:p>
          <a:p>
            <a:endParaRPr lang="pt-BR" sz="1000" dirty="0" smtClean="0">
              <a:latin typeface="+mj-lt"/>
            </a:endParaRPr>
          </a:p>
          <a:p>
            <a:r>
              <a:rPr lang="pt-BR" sz="2800" dirty="0" smtClean="0">
                <a:latin typeface="+mj-lt"/>
              </a:rPr>
              <a:t>Desenvolvimento de </a:t>
            </a:r>
            <a:r>
              <a:rPr lang="pt-BR" sz="2800" b="1" dirty="0" smtClean="0">
                <a:latin typeface="+mj-lt"/>
              </a:rPr>
              <a:t>ações </a:t>
            </a:r>
            <a:r>
              <a:rPr lang="pt-BR" sz="2800" b="1" dirty="0" err="1" smtClean="0">
                <a:latin typeface="+mj-lt"/>
              </a:rPr>
              <a:t>intersetoriais</a:t>
            </a:r>
            <a:r>
              <a:rPr lang="pt-BR" sz="2800" dirty="0" smtClean="0">
                <a:latin typeface="+mj-lt"/>
              </a:rPr>
              <a:t> e </a:t>
            </a:r>
            <a:r>
              <a:rPr lang="pt-BR" sz="2800" b="1" dirty="0" smtClean="0">
                <a:latin typeface="+mj-lt"/>
              </a:rPr>
              <a:t>interdisciplinares</a:t>
            </a:r>
            <a:r>
              <a:rPr lang="pt-BR" sz="2800" dirty="0" smtClean="0">
                <a:latin typeface="+mj-lt"/>
              </a:rPr>
              <a:t>, </a:t>
            </a:r>
            <a:r>
              <a:rPr lang="pt-BR" sz="2800" b="1" dirty="0" smtClean="0">
                <a:latin typeface="+mj-lt"/>
              </a:rPr>
              <a:t>promoção</a:t>
            </a:r>
            <a:r>
              <a:rPr lang="pt-BR" sz="2800" dirty="0" smtClean="0">
                <a:latin typeface="+mj-lt"/>
              </a:rPr>
              <a:t>, </a:t>
            </a:r>
            <a:r>
              <a:rPr lang="pt-BR" sz="2800" b="1" dirty="0" smtClean="0">
                <a:latin typeface="+mj-lt"/>
              </a:rPr>
              <a:t>prevenção</a:t>
            </a:r>
            <a:r>
              <a:rPr lang="pt-BR" sz="2800" dirty="0" smtClean="0">
                <a:latin typeface="+mj-lt"/>
              </a:rPr>
              <a:t>, </a:t>
            </a:r>
            <a:r>
              <a:rPr lang="pt-BR" sz="2800" b="1" dirty="0" smtClean="0">
                <a:latin typeface="+mj-lt"/>
              </a:rPr>
              <a:t>reabilitação da saúde e cura</a:t>
            </a:r>
            <a:r>
              <a:rPr lang="pt-BR" sz="2800" dirty="0" smtClean="0">
                <a:latin typeface="+mj-lt"/>
              </a:rPr>
              <a:t>.</a:t>
            </a: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4716463" y="1628775"/>
            <a:ext cx="4259262" cy="4679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800" dirty="0">
                <a:latin typeface="+mj-lt"/>
                <a:cs typeface="Arial" panose="020B0604020202020204" pitchFamily="34" charset="0"/>
              </a:rPr>
              <a:t>Desenvolvimento de </a:t>
            </a:r>
            <a:r>
              <a:rPr lang="pt-BR" sz="2800" b="1" dirty="0">
                <a:latin typeface="+mj-lt"/>
                <a:cs typeface="Arial" panose="020B0604020202020204" pitchFamily="34" charset="0"/>
              </a:rPr>
              <a:t>potencialidades e aquisições</a:t>
            </a:r>
            <a:r>
              <a:rPr lang="pt-BR" sz="2800" dirty="0">
                <a:latin typeface="+mj-lt"/>
                <a:cs typeface="Arial" panose="020B0604020202020204" pitchFamily="34" charset="0"/>
              </a:rPr>
              <a:t> das famílias e o </a:t>
            </a:r>
            <a:r>
              <a:rPr lang="pt-BR" sz="2800" b="1" dirty="0">
                <a:latin typeface="+mj-lt"/>
                <a:cs typeface="Arial" panose="020B0604020202020204" pitchFamily="34" charset="0"/>
              </a:rPr>
              <a:t>fortalecimento de vínculos familiares e </a:t>
            </a:r>
            <a:r>
              <a:rPr lang="pt-BR" sz="2800" b="1" dirty="0" smtClean="0">
                <a:latin typeface="+mj-lt"/>
                <a:cs typeface="Arial" panose="020B0604020202020204" pitchFamily="34" charset="0"/>
              </a:rPr>
              <a:t>comunitários;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800" dirty="0">
              <a:latin typeface="+mj-lt"/>
              <a:cs typeface="Arial" panose="020B0604020202020204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800" dirty="0">
                <a:latin typeface="+mj-lt"/>
                <a:cs typeface="Arial" panose="020B0604020202020204" pitchFamily="34" charset="0"/>
              </a:rPr>
              <a:t>Ações de caráter preventivo, protetivo e proativo.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smtClean="0">
                <a:solidFill>
                  <a:srgbClr val="960000"/>
                </a:solidFill>
              </a:rPr>
              <a:t>Diretrizes Norteadoras</a:t>
            </a:r>
            <a:br>
              <a:rPr lang="pt-BR" sz="4800" b="1" smtClean="0">
                <a:solidFill>
                  <a:srgbClr val="960000"/>
                </a:solidFill>
              </a:rPr>
            </a:br>
            <a:r>
              <a:rPr lang="pt-BR" sz="4800" b="1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250825" y="1711325"/>
            <a:ext cx="4259263" cy="45974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Interdisciplinaridade e </a:t>
            </a: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intersetorialidade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Educação permanente dos profissionais e da população;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Territorialização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Integralidade;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Participação social;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Educação popular; 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romoção da saúde e </a:t>
            </a:r>
          </a:p>
          <a:p>
            <a:pPr eaLnBrk="1" hangingPunct="1">
              <a:lnSpc>
                <a:spcPct val="90000"/>
              </a:lnSpc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Humanização.</a:t>
            </a:r>
          </a:p>
          <a:p>
            <a:pPr algn="just">
              <a:lnSpc>
                <a:spcPct val="90000"/>
              </a:lnSpc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516" name="Rectangle 4"/>
          <p:cNvSpPr>
            <a:spLocks/>
          </p:cNvSpPr>
          <p:nvPr/>
        </p:nvSpPr>
        <p:spPr bwMode="auto">
          <a:xfrm>
            <a:off x="4716463" y="1700808"/>
            <a:ext cx="4259262" cy="4608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Interdisciplinaridade e </a:t>
            </a: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intersetorialidade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Territorialização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Matricialidade</a:t>
            </a: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Sócio Familiar;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Prevenção de situações de riscos sociais;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Proteção social;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Trabalho social com famílias.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Abrangência/Modalidades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179388" y="1639888"/>
            <a:ext cx="4330700" cy="4741862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spcBef>
                <a:spcPct val="35000"/>
              </a:spcBef>
            </a:pPr>
            <a:r>
              <a:rPr lang="en-US" altLang="pt-BR" sz="2400" b="1" dirty="0" smtClean="0">
                <a:latin typeface="+mj-lt"/>
                <a:cs typeface="Arial" panose="020B0604020202020204" pitchFamily="34" charset="0"/>
              </a:rPr>
              <a:t>NASF </a:t>
            </a:r>
            <a:r>
              <a:rPr lang="en-US" altLang="pt-BR" sz="2400" b="1" dirty="0">
                <a:latin typeface="+mj-lt"/>
                <a:cs typeface="Arial" panose="020B0604020202020204" pitchFamily="34" charset="0"/>
              </a:rPr>
              <a:t>Federal 1: </a:t>
            </a:r>
            <a:r>
              <a:rPr lang="en-US" altLang="pt-BR" sz="2400" dirty="0" err="1">
                <a:latin typeface="+mj-lt"/>
                <a:cs typeface="Arial" panose="020B0604020202020204" pitchFamily="34" charset="0"/>
              </a:rPr>
              <a:t>mínimo</a:t>
            </a:r>
            <a:r>
              <a:rPr lang="en-US" altLang="pt-BR" sz="2400" dirty="0">
                <a:latin typeface="+mj-lt"/>
                <a:cs typeface="Arial" panose="020B0604020202020204" pitchFamily="34" charset="0"/>
              </a:rPr>
              <a:t> 200h/sem.; 20h a 80h/cat.; 5 a 9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eSF</a:t>
            </a:r>
            <a:r>
              <a:rPr lang="en-US" altLang="pt-BR" sz="2400" dirty="0">
                <a:latin typeface="+mj-lt"/>
                <a:cs typeface="Arial" panose="020B0604020202020204" pitchFamily="34" charset="0"/>
              </a:rPr>
              <a:t>.</a:t>
            </a:r>
            <a:endParaRPr lang="en-US" altLang="pt-BR" sz="2400" b="1" dirty="0">
              <a:latin typeface="+mj-lt"/>
              <a:cs typeface="Arial" panose="020B0604020202020204" pitchFamily="34" charset="0"/>
            </a:endParaRPr>
          </a:p>
          <a:p>
            <a:pPr eaLnBrk="1" hangingPunct="1">
              <a:spcBef>
                <a:spcPct val="35000"/>
              </a:spcBef>
            </a:pPr>
            <a:r>
              <a:rPr lang="en-US" altLang="pt-BR" sz="2400" b="1" dirty="0" smtClean="0">
                <a:latin typeface="+mj-lt"/>
                <a:cs typeface="Arial" panose="020B0604020202020204" pitchFamily="34" charset="0"/>
              </a:rPr>
              <a:t>NASF </a:t>
            </a:r>
            <a:r>
              <a:rPr lang="en-US" altLang="pt-BR" sz="2400" b="1" dirty="0">
                <a:latin typeface="+mj-lt"/>
                <a:cs typeface="Arial" panose="020B0604020202020204" pitchFamily="34" charset="0"/>
              </a:rPr>
              <a:t>Federal 2: </a:t>
            </a:r>
            <a:r>
              <a:rPr lang="en-US" altLang="pt-BR" sz="2400" dirty="0" err="1">
                <a:latin typeface="+mj-lt"/>
                <a:cs typeface="Arial" panose="020B0604020202020204" pitchFamily="34" charset="0"/>
              </a:rPr>
              <a:t>mínimo</a:t>
            </a:r>
            <a:r>
              <a:rPr lang="en-US" altLang="pt-BR" sz="2400" dirty="0">
                <a:latin typeface="+mj-lt"/>
                <a:cs typeface="Arial" panose="020B0604020202020204" pitchFamily="34" charset="0"/>
              </a:rPr>
              <a:t> 120h/sem.; 20h a 40h/cat.; 3 a 4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eSF</a:t>
            </a:r>
            <a:r>
              <a:rPr lang="en-US" altLang="pt-BR" sz="2400" dirty="0">
                <a:latin typeface="+mj-lt"/>
                <a:cs typeface="Arial" panose="020B0604020202020204" pitchFamily="34" charset="0"/>
              </a:rPr>
              <a:t>.</a:t>
            </a:r>
            <a:endParaRPr lang="en-US" altLang="pt-BR" sz="2400" b="1" dirty="0">
              <a:latin typeface="+mj-lt"/>
              <a:cs typeface="Arial" panose="020B0604020202020204" pitchFamily="34" charset="0"/>
            </a:endParaRPr>
          </a:p>
          <a:p>
            <a:pPr eaLnBrk="1" hangingPunct="1">
              <a:spcBef>
                <a:spcPct val="35000"/>
              </a:spcBef>
            </a:pPr>
            <a:r>
              <a:rPr lang="en-US" altLang="pt-BR" sz="2400" b="1" dirty="0" smtClean="0">
                <a:latin typeface="+mj-lt"/>
                <a:cs typeface="Arial" panose="020B0604020202020204" pitchFamily="34" charset="0"/>
              </a:rPr>
              <a:t>NASF </a:t>
            </a:r>
            <a:r>
              <a:rPr lang="en-US" altLang="pt-BR" sz="2400" b="1" dirty="0">
                <a:latin typeface="+mj-lt"/>
                <a:cs typeface="Arial" panose="020B0604020202020204" pitchFamily="34" charset="0"/>
              </a:rPr>
              <a:t>Federal 3: </a:t>
            </a:r>
            <a:r>
              <a:rPr lang="en-US" altLang="pt-BR" sz="2400" dirty="0" err="1">
                <a:latin typeface="+mj-lt"/>
                <a:cs typeface="Arial" panose="020B0604020202020204" pitchFamily="34" charset="0"/>
              </a:rPr>
              <a:t>mínimo</a:t>
            </a:r>
            <a:r>
              <a:rPr lang="en-US" altLang="pt-BR" sz="2400" dirty="0">
                <a:latin typeface="+mj-lt"/>
                <a:cs typeface="Arial" panose="020B0604020202020204" pitchFamily="34" charset="0"/>
              </a:rPr>
              <a:t> 80h/sem.; 20h a 40h/cat; 1 a 2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eSF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35000"/>
              </a:spcBef>
            </a:pP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Cada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eSF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 é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responsável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por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 no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máx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. 4.000 </a:t>
            </a:r>
            <a:r>
              <a:rPr lang="en-US" altLang="pt-BR" sz="2400" dirty="0" err="1" smtClean="0">
                <a:latin typeface="+mj-lt"/>
                <a:cs typeface="Arial" panose="020B0604020202020204" pitchFamily="34" charset="0"/>
              </a:rPr>
              <a:t>pessoas</a:t>
            </a:r>
            <a:r>
              <a:rPr lang="en-US" altLang="pt-BR" sz="2400" dirty="0" smtClean="0">
                <a:latin typeface="+mj-lt"/>
                <a:cs typeface="Arial" panose="020B0604020202020204" pitchFamily="34" charset="0"/>
              </a:rPr>
              <a:t>.</a:t>
            </a:r>
            <a:endParaRPr lang="en-US" altLang="pt-BR" sz="2400" dirty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endParaRPr lang="pt-BR" sz="2400" dirty="0" smtClean="0">
              <a:latin typeface="Arial" charset="0"/>
            </a:endParaRPr>
          </a:p>
        </p:txBody>
      </p:sp>
      <p:sp>
        <p:nvSpPr>
          <p:cNvPr id="62468" name="Rectangle 4"/>
          <p:cNvSpPr>
            <a:spLocks/>
          </p:cNvSpPr>
          <p:nvPr/>
        </p:nvSpPr>
        <p:spPr bwMode="auto">
          <a:xfrm>
            <a:off x="4716463" y="1628775"/>
            <a:ext cx="4259262" cy="4752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b="1" dirty="0" smtClean="0">
                <a:latin typeface="+mj-lt"/>
              </a:rPr>
              <a:t>Pequeno Porte I</a:t>
            </a:r>
            <a:r>
              <a:rPr lang="pt-BR" sz="2400" dirty="0" smtClean="0">
                <a:latin typeface="+mj-lt"/>
              </a:rPr>
              <a:t>: até 2.500 famílias referenciadas.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b="1" dirty="0" smtClean="0">
                <a:latin typeface="+mj-lt"/>
              </a:rPr>
              <a:t>Pequeno Porte II</a:t>
            </a:r>
            <a:r>
              <a:rPr lang="pt-BR" sz="2400" dirty="0" smtClean="0">
                <a:latin typeface="+mj-lt"/>
              </a:rPr>
              <a:t>: até 3.500 famílias referenciadas.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pt-BR" sz="2400" b="1" dirty="0" smtClean="0">
                <a:latin typeface="+mj-lt"/>
              </a:rPr>
              <a:t>Médio e Grande Porte, Metrópoles e DF</a:t>
            </a:r>
            <a:r>
              <a:rPr lang="pt-BR" sz="2400" dirty="0" smtClean="0">
                <a:latin typeface="+mj-lt"/>
              </a:rPr>
              <a:t>: até 5.000 famílias referenciadas.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333326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Composição da Equipe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179388" y="1639888"/>
            <a:ext cx="4330700" cy="4741862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400" dirty="0" smtClean="0">
                <a:latin typeface="+mj-lt"/>
                <a:cs typeface="Arial" charset="0"/>
              </a:rPr>
              <a:t>Composto por profissionais de diferentes áreas de conhecimento: psicólogo, assistente social, nutricionista, psiquiatra, pediatra, educador físico, fisioterapeuta, farmacêutico, ginecologista, entre outros.</a:t>
            </a:r>
          </a:p>
          <a:p>
            <a:pPr>
              <a:lnSpc>
                <a:spcPct val="90000"/>
              </a:lnSpc>
            </a:pPr>
            <a:r>
              <a:rPr lang="pt-BR" sz="2400" dirty="0" smtClean="0">
                <a:latin typeface="+mj-lt"/>
                <a:cs typeface="Arial" charset="0"/>
              </a:rPr>
              <a:t>Composição d</a:t>
            </a:r>
            <a:r>
              <a:rPr lang="pt-BR" sz="2400" dirty="0" smtClean="0">
                <a:latin typeface="+mj-lt"/>
              </a:rPr>
              <a:t>efinida por gestores e equipes de SF, mediante necessidades locais e disponibilidade de profissionais.</a:t>
            </a:r>
          </a:p>
        </p:txBody>
      </p:sp>
      <p:sp>
        <p:nvSpPr>
          <p:cNvPr id="62468" name="Rectangle 4"/>
          <p:cNvSpPr>
            <a:spLocks/>
          </p:cNvSpPr>
          <p:nvPr/>
        </p:nvSpPr>
        <p:spPr bwMode="auto">
          <a:xfrm>
            <a:off x="4716463" y="1628775"/>
            <a:ext cx="4259262" cy="4752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>
                <a:latin typeface="+mj-lt"/>
              </a:rPr>
              <a:t>Equipe composta por assistente social, psicólogo e técnicos de nível médio.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pt-BR" sz="2600" dirty="0">
                <a:latin typeface="+mj-lt"/>
              </a:rPr>
              <a:t>Em municípios de grande porte, é possível incluir outros profissionais que compõe o SUAS.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b="1" dirty="0" smtClean="0">
                <a:solidFill>
                  <a:srgbClr val="960000"/>
                </a:solidFill>
              </a:rPr>
              <a:t>Usuários/Público </a:t>
            </a:r>
            <a:r>
              <a:rPr lang="pt-BR" sz="4800" b="1" dirty="0" smtClean="0">
                <a:solidFill>
                  <a:srgbClr val="960000"/>
                </a:solidFill>
              </a:rPr>
              <a:t>Alvo</a:t>
            </a:r>
            <a:br>
              <a:rPr lang="pt-BR" sz="4800" b="1" dirty="0" smtClean="0">
                <a:solidFill>
                  <a:srgbClr val="960000"/>
                </a:solidFill>
              </a:rPr>
            </a:br>
            <a:r>
              <a:rPr lang="pt-BR" sz="4800" b="1" dirty="0" smtClean="0">
                <a:solidFill>
                  <a:srgbClr val="960000"/>
                </a:solidFill>
              </a:rPr>
              <a:t>NASF        x        PAIF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250825" y="1567904"/>
            <a:ext cx="4259263" cy="45974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pt-BR" sz="2800" dirty="0" smtClean="0">
                <a:latin typeface="+mj-lt"/>
                <a:cs typeface="Arial" charset="0"/>
              </a:rPr>
              <a:t>A equipe NASF possui dois públicos alvos:</a:t>
            </a:r>
            <a:endParaRPr lang="pt-BR" sz="2800" dirty="0">
              <a:latin typeface="+mj-lt"/>
              <a:cs typeface="Arial" charset="0"/>
            </a:endParaRPr>
          </a:p>
          <a:p>
            <a:pPr lvl="1"/>
            <a:r>
              <a:rPr lang="pt-BR" sz="2600" dirty="0" smtClean="0">
                <a:latin typeface="+mj-lt"/>
                <a:cs typeface="Arial" charset="0"/>
              </a:rPr>
              <a:t>As equipes de saúde da família – como público alvo principal;</a:t>
            </a:r>
          </a:p>
          <a:p>
            <a:pPr lvl="1"/>
            <a:r>
              <a:rPr lang="pt-BR" sz="2600" dirty="0" smtClean="0">
                <a:latin typeface="+mj-lt"/>
                <a:cs typeface="Arial" charset="0"/>
              </a:rPr>
              <a:t>Os usuários e famílias residentes no território de abrangência da equipe NASF.</a:t>
            </a:r>
          </a:p>
        </p:txBody>
      </p:sp>
      <p:sp>
        <p:nvSpPr>
          <p:cNvPr id="65540" name="Rectangle 4"/>
          <p:cNvSpPr>
            <a:spLocks/>
          </p:cNvSpPr>
          <p:nvPr/>
        </p:nvSpPr>
        <p:spPr bwMode="auto">
          <a:xfrm>
            <a:off x="4716463" y="1556791"/>
            <a:ext cx="4259262" cy="4608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latin typeface="+mj-lt"/>
              </a:rPr>
              <a:t>Famílias em situação de vulnerabilidade social decorrente da pobreza, do precário ou nulo acesso aos serviços públicos, da fragilização de vínculos de pertencimento e sociabilidade e/ou qualquer outra situação de vulnerabilidade e risco </a:t>
            </a:r>
            <a:r>
              <a:rPr lang="pt-BR" sz="2400" dirty="0" smtClean="0">
                <a:latin typeface="+mj-lt"/>
              </a:rPr>
              <a:t>social, entre elas:</a:t>
            </a:r>
          </a:p>
          <a:p>
            <a:r>
              <a:rPr lang="pt-BR" sz="2400" dirty="0" smtClean="0">
                <a:latin typeface="+mj-lt"/>
              </a:rPr>
              <a:t>		          (continua)</a:t>
            </a:r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1846</Words>
  <Application>Microsoft Office PowerPoint</Application>
  <PresentationFormat>Apresentação na tela (4:3)</PresentationFormat>
  <Paragraphs>158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Tema do Office</vt:lpstr>
      <vt:lpstr>Apresentação do PowerPoint</vt:lpstr>
      <vt:lpstr>Núcleo de Apoio a Saúde da Família - NASF</vt:lpstr>
      <vt:lpstr>Serviço de Proteção e Atendimento Integral à Família</vt:lpstr>
      <vt:lpstr>O que é? NASF        x        PAIF</vt:lpstr>
      <vt:lpstr>O que prevê? NASF        x        PAIF</vt:lpstr>
      <vt:lpstr>Diretrizes Norteadoras NASF        x        PAIF</vt:lpstr>
      <vt:lpstr>Abrangência/Modalidades NASF        x        PAIF</vt:lpstr>
      <vt:lpstr>Composição da Equipe NASF        x        PAIF</vt:lpstr>
      <vt:lpstr>Usuários/Público Alvo NASF        x        PAIF</vt:lpstr>
      <vt:lpstr>Usuários / Público Alvo PAIF</vt:lpstr>
      <vt:lpstr>Premissa Principal - NASF</vt:lpstr>
      <vt:lpstr>Premissa Principal - NASF</vt:lpstr>
      <vt:lpstr>Apresentação do PowerPoint</vt:lpstr>
      <vt:lpstr>Premissa Principal - PAIF</vt:lpstr>
      <vt:lpstr>Premissa Principal - PAIF</vt:lpstr>
      <vt:lpstr>Ações desenvolvidas - PAIF</vt:lpstr>
      <vt:lpstr>Condições e formas de acesso NASF        x        PAIF</vt:lpstr>
      <vt:lpstr>Algumas considerações sobre a atuação do Assistente Social e Psicólogo no NASF</vt:lpstr>
      <vt:lpstr>Algumas considerações sobre a atuação do Assistente Social e Psicólogo no NASF</vt:lpstr>
      <vt:lpstr>Algumas considerações sobre a atuação do Assistente Social e Psicólogo no PAIF</vt:lpstr>
      <vt:lpstr>Algumas considerações sobre a atuação do Assistente Social e Psicólogo no PAIF</vt:lpstr>
      <vt:lpstr>Algumas considerações sobre a atuação do Assistente Social e Psicólogo no PAIF</vt:lpstr>
      <vt:lpstr>Considerações sobre a Média Complexidade do SUAS.</vt:lpstr>
      <vt:lpstr>Considerações sobre a Média Complexidade do SUS.</vt:lpstr>
      <vt:lpstr>Possibilidades de trabalho conjunto NASF + PAIF </vt:lpstr>
      <vt:lpstr>Referências</vt:lpstr>
      <vt:lpstr>Referências</vt:lpstr>
      <vt:lpstr>Referências</vt:lpstr>
      <vt:lpstr>Obrigada!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vc5</cp:lastModifiedBy>
  <cp:revision>52</cp:revision>
  <dcterms:created xsi:type="dcterms:W3CDTF">2013-07-16T01:21:39Z</dcterms:created>
  <dcterms:modified xsi:type="dcterms:W3CDTF">2015-04-30T16:51:21Z</dcterms:modified>
</cp:coreProperties>
</file>