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6"/>
  </p:notesMasterIdLst>
  <p:sldIdLst>
    <p:sldId id="256" r:id="rId2"/>
    <p:sldId id="258" r:id="rId3"/>
    <p:sldId id="259" r:id="rId4"/>
    <p:sldId id="260" r:id="rId5"/>
    <p:sldId id="33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29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30" r:id="rId71"/>
    <p:sldId id="325" r:id="rId72"/>
    <p:sldId id="326" r:id="rId73"/>
    <p:sldId id="327" r:id="rId74"/>
    <p:sldId id="328" r:id="rId75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7240301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lide de títu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e texto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lIns="45719" tIns="45719" rIns="45719" bIns="45719"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46" name="Shape 4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e texto verticai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49" name="Shape 49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 lIns="45719" tIns="45719" rIns="45719" bIns="45719"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50" name="Shape 5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bg>
      <p:bgPr>
        <a:gradFill flip="none" rotWithShape="1">
          <a:gsLst>
            <a:gs pos="0">
              <a:srgbClr val="000000"/>
            </a:gs>
            <a:gs pos="100000">
              <a:srgbClr val="0000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xfrm>
            <a:off x="6553200" y="6248400"/>
            <a:ext cx="1905000" cy="288824"/>
          </a:xfrm>
          <a:prstGeom prst="rect">
            <a:avLst/>
          </a:prstGeom>
        </p:spPr>
        <p:txBody>
          <a:bodyPr anchor="t"/>
          <a:lstStyle>
            <a:lvl1pPr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e conteúd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/>
        </p:nvSpPr>
        <p:spPr>
          <a:xfrm>
            <a:off x="500063" y="5945187"/>
            <a:ext cx="4940301" cy="920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8EB4E3">
              <a:alpha val="4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" name="Shape 55"/>
          <p:cNvSpPr/>
          <p:nvPr/>
        </p:nvSpPr>
        <p:spPr>
          <a:xfrm>
            <a:off x="485775" y="5938837"/>
            <a:ext cx="3690939" cy="933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>
            <a:srgbClr val="96000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6" name="Shape 56"/>
          <p:cNvSpPr/>
          <p:nvPr/>
        </p:nvSpPr>
        <p:spPr>
          <a:xfrm>
            <a:off x="0" y="5732462"/>
            <a:ext cx="3348038" cy="1125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DA01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1F497D"/>
                </a:solidFill>
              </a:rPr>
              <a:t>Texto do Título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defRPr>
                <a:latin typeface="Arial"/>
                <a:ea typeface="Arial"/>
                <a:cs typeface="Arial"/>
                <a:sym typeface="Arial"/>
              </a:defRPr>
            </a:lvl1pPr>
            <a:lvl2pPr>
              <a:buFontTx/>
              <a:defRPr>
                <a:latin typeface="Arial"/>
                <a:ea typeface="Arial"/>
                <a:cs typeface="Arial"/>
                <a:sym typeface="Arial"/>
              </a:defRPr>
            </a:lvl2pPr>
            <a:lvl3pPr>
              <a:buFontTx/>
              <a:defRPr>
                <a:latin typeface="Arial"/>
                <a:ea typeface="Arial"/>
                <a:cs typeface="Arial"/>
                <a:sym typeface="Arial"/>
              </a:defRPr>
            </a:lvl3pPr>
            <a:lvl4pPr>
              <a:buFontTx/>
              <a:defRPr>
                <a:latin typeface="Arial"/>
                <a:ea typeface="Arial"/>
                <a:cs typeface="Arial"/>
                <a:sym typeface="Arial"/>
              </a:defRPr>
            </a:lvl4pPr>
            <a:lvl5pPr>
              <a:buFontTx/>
              <a:defRPr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 branc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>
            <a:off x="500063" y="5945187"/>
            <a:ext cx="4940301" cy="920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8EB4E3">
              <a:alpha val="4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2" name="Shape 62"/>
          <p:cNvSpPr/>
          <p:nvPr/>
        </p:nvSpPr>
        <p:spPr>
          <a:xfrm>
            <a:off x="485775" y="5938837"/>
            <a:ext cx="3690939" cy="933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>
            <a:srgbClr val="96000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3" name="Shape 63"/>
          <p:cNvSpPr/>
          <p:nvPr/>
        </p:nvSpPr>
        <p:spPr>
          <a:xfrm>
            <a:off x="0" y="5732462"/>
            <a:ext cx="3348038" cy="1125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DA01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mente título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500063" y="5945187"/>
            <a:ext cx="4940301" cy="9207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8EB4E3">
              <a:alpha val="4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7" name="Shape 67"/>
          <p:cNvSpPr/>
          <p:nvPr/>
        </p:nvSpPr>
        <p:spPr>
          <a:xfrm>
            <a:off x="485775" y="5938837"/>
            <a:ext cx="3690939" cy="933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>
            <a:srgbClr val="960000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5732462"/>
            <a:ext cx="3348038" cy="11255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7DA01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69" name="Shape 69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1F497D"/>
                </a:solidFill>
              </a:rPr>
              <a:t>Texto do Título</a:t>
            </a:r>
          </a:p>
        </p:txBody>
      </p:sp>
      <p:sp>
        <p:nvSpPr>
          <p:cNvPr id="70" name="Shape 7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>
              <a:defRPr sz="2000" b="1"/>
            </a:lvl1pPr>
          </a:lstStyle>
          <a:p>
            <a:pPr lvl="0">
              <a:defRPr sz="1800" b="0"/>
            </a:pPr>
            <a:r>
              <a:rPr sz="2000" b="1"/>
              <a:t>Texto do Título</a:t>
            </a:r>
          </a:p>
        </p:txBody>
      </p:sp>
      <p:sp>
        <p:nvSpPr>
          <p:cNvPr id="77" name="Shape 77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78" name="Shape 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81" name="Shape 8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Nível de Corpo Um</a:t>
            </a:r>
          </a:p>
          <a:p>
            <a:pPr lvl="1">
              <a:defRPr sz="1800"/>
            </a:pPr>
            <a:r>
              <a:rPr sz="2800"/>
              <a:t>Nível de Corpo Dois</a:t>
            </a:r>
          </a:p>
          <a:p>
            <a:pPr lvl="2">
              <a:defRPr sz="1800"/>
            </a:pPr>
            <a:r>
              <a:rPr sz="2800"/>
              <a:t>Nível de Corpo Três</a:t>
            </a:r>
          </a:p>
          <a:p>
            <a:pPr lvl="3">
              <a:defRPr sz="1800"/>
            </a:pPr>
            <a:r>
              <a:rPr sz="2800"/>
              <a:t>Nível de Corpo Quatro</a:t>
            </a:r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82" name="Shape 8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e conteúd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16" name="Shape 1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lIns="45719" tIns="45719" rIns="45719" bIns="45719"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abeçalho da Seçã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lIns="45719" tIns="45719" rIns="45719" bIns="45719" anchor="t"/>
          <a:lstStyle>
            <a:lvl1pPr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Texto do Título</a:t>
            </a:r>
          </a:p>
        </p:txBody>
      </p:sp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Um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Dois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Três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Quatro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uas Partes de Conteúd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Nível de Corpo Um</a:t>
            </a:r>
          </a:p>
          <a:p>
            <a:pPr lvl="1">
              <a:defRPr sz="1800"/>
            </a:pPr>
            <a:r>
              <a:rPr sz="2800"/>
              <a:t>Nível de Corpo Dois</a:t>
            </a:r>
          </a:p>
          <a:p>
            <a:pPr lvl="2">
              <a:defRPr sz="1800"/>
            </a:pPr>
            <a:r>
              <a:rPr sz="2800"/>
              <a:t>Nível de Corpo Três</a:t>
            </a:r>
          </a:p>
          <a:p>
            <a:pPr lvl="3">
              <a:defRPr sz="1800"/>
            </a:pPr>
            <a:r>
              <a:rPr sz="2800"/>
              <a:t>Nível de Corpo Quatro</a:t>
            </a:r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25" name="Shape 2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çã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28" name="Shape 28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Nível de Corpo Um</a:t>
            </a:r>
          </a:p>
          <a:p>
            <a:pPr lvl="1">
              <a:defRPr sz="1800" b="0"/>
            </a:pPr>
            <a:r>
              <a:rPr sz="2400" b="1"/>
              <a:t>Nível de Corpo Dois</a:t>
            </a:r>
          </a:p>
          <a:p>
            <a:pPr lvl="2">
              <a:defRPr sz="1800" b="0"/>
            </a:pPr>
            <a:r>
              <a:rPr sz="2400" b="1"/>
              <a:t>Nível de Corpo Três</a:t>
            </a:r>
          </a:p>
          <a:p>
            <a:pPr lvl="3">
              <a:defRPr sz="1800" b="0"/>
            </a:pPr>
            <a:r>
              <a:rPr sz="2400" b="1"/>
              <a:t>Nível de Corpo Quatro</a:t>
            </a:r>
          </a:p>
          <a:p>
            <a:pPr lvl="4">
              <a:defRPr sz="1800" b="0"/>
            </a:pPr>
            <a:r>
              <a:rPr sz="2400" b="1"/>
              <a:t>Nível de Corpo Cinco</a:t>
            </a:r>
          </a:p>
        </p:txBody>
      </p:sp>
      <p:sp>
        <p:nvSpPr>
          <p:cNvPr id="29" name="Shape 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omente títul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 lIns="45719" tIns="45719" rIns="45719" bIns="45719"/>
          <a:lstStyle>
            <a:lvl1pPr algn="ctr"/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32" name="Shape 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m branc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údo com Legenda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2000" b="1"/>
            </a:lvl1pPr>
          </a:lstStyle>
          <a:p>
            <a:pPr lvl="0">
              <a:defRPr sz="1800" b="0"/>
            </a:pPr>
            <a:r>
              <a:rPr sz="2000" b="1"/>
              <a:t>Texto do Título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 lIns="45719" tIns="45719" rIns="45719" bIns="45719"/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m com Legenda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lIns="45719" tIns="45719" rIns="45719" bIns="45719" anchor="b"/>
          <a:lstStyle>
            <a:lvl1pPr>
              <a:defRPr sz="2000" b="1"/>
            </a:lvl1pPr>
          </a:lstStyle>
          <a:p>
            <a:pPr lvl="0">
              <a:defRPr sz="1800" b="0"/>
            </a:pPr>
            <a:r>
              <a:rPr sz="2000" b="1"/>
              <a:t>Texto do Título</a:t>
            </a:r>
          </a:p>
        </p:txBody>
      </p:sp>
      <p:sp>
        <p:nvSpPr>
          <p:cNvPr id="41" name="Shape 41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Nível de Corpo Um</a:t>
            </a:r>
          </a:p>
          <a:p>
            <a:pPr lvl="1">
              <a:defRPr sz="1800"/>
            </a:pPr>
            <a:r>
              <a:rPr sz="1400"/>
              <a:t>Nível de Corpo Dois</a:t>
            </a:r>
          </a:p>
          <a:p>
            <a:pPr lvl="2">
              <a:defRPr sz="1800"/>
            </a:pPr>
            <a:r>
              <a:rPr sz="1400"/>
              <a:t>Nível de Corpo Três</a:t>
            </a:r>
          </a:p>
          <a:p>
            <a:pPr lvl="3">
              <a:defRPr sz="1800"/>
            </a:pPr>
            <a:r>
              <a:rPr sz="1400"/>
              <a:t>Nível de Corpo Quatro</a:t>
            </a:r>
          </a:p>
          <a:p>
            <a:pPr lvl="4">
              <a:defRPr sz="1800"/>
            </a:pPr>
            <a:r>
              <a:rPr sz="1400"/>
              <a:t>Nível de Corpo Cinco</a:t>
            </a:r>
          </a:p>
        </p:txBody>
      </p:sp>
      <p:sp>
        <p:nvSpPr>
          <p:cNvPr id="42" name="Shape 4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 lIns="45719" tIns="45719" rIns="45719" bIns="45719"/>
          <a:lstStyle/>
          <a:p>
            <a:pPr lvl="0"/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BFBFBF"/>
            </a:gs>
            <a:gs pos="50000">
              <a:srgbClr val="FFFFFF"/>
            </a:gs>
            <a:gs pos="100000">
              <a:srgbClr val="FFFFFF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53145" y="0"/>
            <a:ext cx="7833656" cy="6967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245985" y="1303939"/>
            <a:ext cx="8768292" cy="5554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r>
              <a:rPr sz="3200"/>
              <a:t>Nível de Corpo Um</a:t>
            </a:r>
          </a:p>
          <a:p>
            <a:pPr lvl="1">
              <a:defRPr sz="1800"/>
            </a:pPr>
            <a:r>
              <a:rPr sz="3200"/>
              <a:t>Nível de Corpo Dois</a:t>
            </a:r>
          </a:p>
          <a:p>
            <a:pPr lvl="2">
              <a:defRPr sz="1800"/>
            </a:pPr>
            <a:r>
              <a:rPr sz="3200"/>
              <a:t>Nível de Corpo Três</a:t>
            </a:r>
          </a:p>
          <a:p>
            <a:pPr lvl="3">
              <a:defRPr sz="1800"/>
            </a:pPr>
            <a:r>
              <a:rPr sz="3200"/>
              <a:t>Nível de Corpo Quatro</a:t>
            </a:r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‹nº›</a:t>
            </a:fld>
            <a:endParaRPr/>
          </a:p>
        </p:txBody>
      </p:sp>
      <p:grpSp>
        <p:nvGrpSpPr>
          <p:cNvPr id="9" name="Group 9"/>
          <p:cNvGrpSpPr/>
          <p:nvPr/>
        </p:nvGrpSpPr>
        <p:grpSpPr>
          <a:xfrm>
            <a:off x="853144" y="696779"/>
            <a:ext cx="8290857" cy="227686"/>
            <a:chOff x="0" y="0"/>
            <a:chExt cx="8290855" cy="227684"/>
          </a:xfrm>
        </p:grpSpPr>
        <p:pic>
          <p:nvPicPr>
            <p:cNvPr id="5" name="image1.png"/>
            <p:cNvPicPr/>
            <p:nvPr/>
          </p:nvPicPr>
          <p:blipFill>
            <a:blip r:embed="rId20">
              <a:extLst/>
            </a:blip>
            <a:srcRect l="5396" t="14000" r="45721" b="56471"/>
            <a:stretch>
              <a:fillRect/>
            </a:stretch>
          </p:blipFill>
          <p:spPr>
            <a:xfrm>
              <a:off x="-1" y="0"/>
              <a:ext cx="2182838" cy="2276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" name="image1.png"/>
            <p:cNvPicPr/>
            <p:nvPr/>
          </p:nvPicPr>
          <p:blipFill>
            <a:blip r:embed="rId20">
              <a:extLst/>
            </a:blip>
            <a:srcRect l="5396" t="13999" r="45721" b="56313"/>
            <a:stretch>
              <a:fillRect/>
            </a:stretch>
          </p:blipFill>
          <p:spPr>
            <a:xfrm>
              <a:off x="4062114" y="0"/>
              <a:ext cx="2182838" cy="2276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image1.png"/>
            <p:cNvPicPr/>
            <p:nvPr/>
          </p:nvPicPr>
          <p:blipFill>
            <a:blip r:embed="rId20">
              <a:extLst/>
            </a:blip>
            <a:srcRect l="5396" t="41823" r="45721" b="30353"/>
            <a:stretch>
              <a:fillRect/>
            </a:stretch>
          </p:blipFill>
          <p:spPr>
            <a:xfrm>
              <a:off x="2033790" y="0"/>
              <a:ext cx="2182838" cy="2276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" name="image1.png"/>
            <p:cNvPicPr/>
            <p:nvPr/>
          </p:nvPicPr>
          <p:blipFill>
            <a:blip r:embed="rId20">
              <a:extLst/>
            </a:blip>
            <a:srcRect l="5396" t="41823" r="45721" b="30353"/>
            <a:stretch>
              <a:fillRect/>
            </a:stretch>
          </p:blipFill>
          <p:spPr>
            <a:xfrm>
              <a:off x="6108018" y="0"/>
              <a:ext cx="2182838" cy="2276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 spd="med"/>
  <p:txStyles>
    <p:titleStyle>
      <a:lvl1pPr>
        <a:defRPr sz="4400">
          <a:latin typeface="Calibri"/>
          <a:ea typeface="Calibri"/>
          <a:cs typeface="Calibri"/>
          <a:sym typeface="Calibri"/>
        </a:defRPr>
      </a:lvl1pPr>
      <a:lvl2pPr>
        <a:defRPr sz="4400">
          <a:latin typeface="Calibri"/>
          <a:ea typeface="Calibri"/>
          <a:cs typeface="Calibri"/>
          <a:sym typeface="Calibri"/>
        </a:defRPr>
      </a:lvl2pPr>
      <a:lvl3pPr>
        <a:defRPr sz="4400">
          <a:latin typeface="Calibri"/>
          <a:ea typeface="Calibri"/>
          <a:cs typeface="Calibri"/>
          <a:sym typeface="Calibri"/>
        </a:defRPr>
      </a:lvl3pPr>
      <a:lvl4pPr>
        <a:defRPr sz="4400">
          <a:latin typeface="Calibri"/>
          <a:ea typeface="Calibri"/>
          <a:cs typeface="Calibri"/>
          <a:sym typeface="Calibri"/>
        </a:defRPr>
      </a:lvl4pPr>
      <a:lvl5pPr>
        <a:defRPr sz="4400">
          <a:latin typeface="Calibri"/>
          <a:ea typeface="Calibri"/>
          <a:cs typeface="Calibri"/>
          <a:sym typeface="Calibri"/>
        </a:defRPr>
      </a:lvl5pPr>
      <a:lvl6pPr>
        <a:defRPr sz="4400">
          <a:latin typeface="Calibri"/>
          <a:ea typeface="Calibri"/>
          <a:cs typeface="Calibri"/>
          <a:sym typeface="Calibri"/>
        </a:defRPr>
      </a:lvl6pPr>
      <a:lvl7pPr>
        <a:defRPr sz="4400">
          <a:latin typeface="Calibri"/>
          <a:ea typeface="Calibri"/>
          <a:cs typeface="Calibri"/>
          <a:sym typeface="Calibri"/>
        </a:defRPr>
      </a:lvl7pPr>
      <a:lvl8pPr>
        <a:defRPr sz="4400">
          <a:latin typeface="Calibri"/>
          <a:ea typeface="Calibri"/>
          <a:cs typeface="Calibri"/>
          <a:sym typeface="Calibri"/>
        </a:defRPr>
      </a:lvl8pPr>
      <a:lvl9pPr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9.jpeg"/><Relationship Id="rId4" Type="http://schemas.openxmlformats.org/officeDocument/2006/relationships/image" Target="../media/image88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8.jpe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hyperlink" Target="http://portalses.saude.sc.gov.br/index.php?option=com_docman&amp;task=doc_download&amp;gid=7285&amp;itemid=128" TargetMode="Externa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/>
        </p:nvSpPr>
        <p:spPr>
          <a:xfrm>
            <a:off x="395535" y="1736078"/>
            <a:ext cx="8352930" cy="1354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4400" b="1">
                <a:solidFill>
                  <a:srgbClr val="96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  <a:latin typeface="Lucida Sans Unicode"/>
                <a:ea typeface="Lucida Sans Unicode"/>
                <a:cs typeface="Lucida Sans Unicode"/>
                <a:sym typeface="Lucida Sans Unicode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effectLst/>
              </a:defRPr>
            </a:pPr>
            <a:r>
              <a:rPr sz="4400" b="1" dirty="0" err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Lesões</a:t>
            </a:r>
            <a:r>
              <a:rPr sz="4400" b="1" dirty="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4400" b="1" dirty="0" err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dermatológicas</a:t>
            </a:r>
            <a:r>
              <a:rPr sz="4400" b="1" dirty="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4400" b="1" dirty="0" err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frequentes</a:t>
            </a:r>
            <a:r>
              <a:rPr sz="4400" b="1" dirty="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sz="4400" b="1" dirty="0" err="1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na</a:t>
            </a:r>
            <a:r>
              <a:rPr sz="4400" b="1" dirty="0">
                <a:solidFill>
                  <a:srgbClr val="C00000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rPr>
              <a:t> APS</a:t>
            </a:r>
          </a:p>
        </p:txBody>
      </p:sp>
      <p:sp>
        <p:nvSpPr>
          <p:cNvPr id="87" name="Shape 87"/>
          <p:cNvSpPr/>
          <p:nvPr/>
        </p:nvSpPr>
        <p:spPr>
          <a:xfrm>
            <a:off x="2995850" y="3284984"/>
            <a:ext cx="5972176" cy="213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algn="r"/>
            <a:r>
              <a:rPr sz="24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Dr. Daniel </a:t>
            </a:r>
            <a:r>
              <a:rPr sz="24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Holthausen</a:t>
            </a:r>
            <a:r>
              <a:rPr sz="24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sz="24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Nunes</a:t>
            </a:r>
            <a:r>
              <a:rPr sz="24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, MSc, PhD</a:t>
            </a: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Chefe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do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Serviço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de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Dermatologia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HU-UFSC</a:t>
            </a: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Presidente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SBD/SC </a:t>
            </a:r>
          </a:p>
          <a:p>
            <a:pPr lvl="0" algn="r"/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Prof.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Dermatologia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-UFSC/UNISUL</a:t>
            </a:r>
            <a:endParaRPr dirty="0">
              <a:solidFill>
                <a:schemeClr val="accent3">
                  <a:lumMod val="75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Ambulatório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de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Psoríase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Grave – SES/SC – HNR</a:t>
            </a:r>
            <a:endParaRPr dirty="0">
              <a:solidFill>
                <a:schemeClr val="accent3">
                  <a:lumMod val="75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Ambulatório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de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Biológicos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– HU-UFSC</a:t>
            </a:r>
            <a:endParaRPr dirty="0">
              <a:solidFill>
                <a:schemeClr val="accent3">
                  <a:lumMod val="75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Teledermatologia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- SES/SC</a:t>
            </a:r>
            <a:endParaRPr dirty="0">
              <a:solidFill>
                <a:schemeClr val="accent3">
                  <a:lumMod val="75000"/>
                </a:schemeClr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lvl="0" algn="r"/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Cirurgia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Dermatológica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/</a:t>
            </a:r>
            <a:r>
              <a:rPr sz="1600" dirty="0" err="1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Câncer</a:t>
            </a:r>
            <a:r>
              <a:rPr sz="1600" dirty="0">
                <a:solidFill>
                  <a:schemeClr val="accent3">
                    <a:lumMod val="75000"/>
                  </a:schemeClr>
                </a:solidFill>
                <a:latin typeface="Trebuchet MS"/>
                <a:ea typeface="Trebuchet MS"/>
                <a:cs typeface="Trebuchet MS"/>
                <a:sym typeface="Trebuchet MS"/>
              </a:rPr>
              <a:t> da Pele/DST-HIV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>
                <a:solidFill>
                  <a:srgbClr val="C00000"/>
                </a:solidFill>
              </a:rPr>
              <a:t>Nevus</a:t>
            </a:r>
          </a:p>
        </p:txBody>
      </p:sp>
      <p:sp>
        <p:nvSpPr>
          <p:cNvPr id="143" name="Shape 14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defRPr sz="1800"/>
            </a:pPr>
            <a:r>
              <a:rPr sz="3200" dirty="0" err="1"/>
              <a:t>Melanocítico</a:t>
            </a:r>
            <a:endParaRPr sz="3200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 dirty="0" err="1"/>
              <a:t>Juncional</a:t>
            </a:r>
            <a:endParaRPr sz="2800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 dirty="0" err="1"/>
              <a:t>Composto</a:t>
            </a:r>
            <a:endParaRPr sz="2800" dirty="0"/>
          </a:p>
          <a:p>
            <a:pPr marL="742950" lvl="1" indent="-285750">
              <a:lnSpc>
                <a:spcPct val="90000"/>
              </a:lnSpc>
              <a:spcBef>
                <a:spcPts val="600"/>
              </a:spcBef>
              <a:defRPr sz="1800"/>
            </a:pPr>
            <a:r>
              <a:rPr sz="2800" dirty="0" err="1"/>
              <a:t>Intradérmico</a:t>
            </a:r>
            <a:endParaRPr sz="2800" dirty="0"/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Clark (</a:t>
            </a:r>
            <a:r>
              <a:rPr sz="3200" dirty="0" err="1"/>
              <a:t>displásicos</a:t>
            </a:r>
            <a:r>
              <a:rPr sz="3200" dirty="0"/>
              <a:t>)</a:t>
            </a:r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Azul</a:t>
            </a:r>
          </a:p>
          <a:p>
            <a:pPr lvl="0">
              <a:lnSpc>
                <a:spcPct val="90000"/>
              </a:lnSpc>
              <a:defRPr sz="1800"/>
            </a:pPr>
            <a:r>
              <a:rPr sz="3200" dirty="0"/>
              <a:t>Sutton (halo-</a:t>
            </a:r>
            <a:r>
              <a:rPr sz="3200" dirty="0" err="1"/>
              <a:t>nevo</a:t>
            </a:r>
            <a:r>
              <a:rPr sz="3200" dirty="0"/>
              <a:t>)</a:t>
            </a:r>
          </a:p>
          <a:p>
            <a:pPr lvl="0">
              <a:lnSpc>
                <a:spcPct val="90000"/>
              </a:lnSpc>
              <a:defRPr sz="1800"/>
            </a:pPr>
            <a:r>
              <a:rPr sz="3200" dirty="0" err="1"/>
              <a:t>Congênitos</a:t>
            </a:r>
            <a:endParaRPr sz="3200" dirty="0"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10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Fotodano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147" name="Shape 14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Elastose solar</a:t>
            </a:r>
          </a:p>
          <a:p>
            <a:pPr lvl="0">
              <a:defRPr sz="1800"/>
            </a:pPr>
            <a:r>
              <a:rPr sz="3200"/>
              <a:t>Melanose/Lentigo solar</a:t>
            </a:r>
          </a:p>
          <a:p>
            <a:pPr lvl="0">
              <a:defRPr sz="1800"/>
            </a:pPr>
            <a:r>
              <a:rPr sz="3200"/>
              <a:t>Ceratose actínica</a:t>
            </a:r>
          </a:p>
          <a:p>
            <a:pPr lvl="0">
              <a:defRPr sz="1800"/>
            </a:pPr>
            <a:r>
              <a:rPr sz="3200"/>
              <a:t>Quelite actínica</a:t>
            </a:r>
          </a:p>
          <a:p>
            <a:pPr lvl="0">
              <a:defRPr sz="1800"/>
            </a:pPr>
            <a:r>
              <a:rPr sz="3200"/>
              <a:t>Corno cutâneo</a:t>
            </a:r>
          </a:p>
          <a:p>
            <a:pPr lvl="0">
              <a:defRPr sz="1800"/>
            </a:pPr>
            <a:r>
              <a:rPr sz="3200"/>
              <a:t>Poiquilodermia de Civatte</a:t>
            </a:r>
          </a:p>
          <a:p>
            <a:pPr lvl="0">
              <a:defRPr sz="1800"/>
            </a:pPr>
            <a:r>
              <a:rPr sz="3200"/>
              <a:t>Favre-Racouchot</a:t>
            </a:r>
          </a:p>
        </p:txBody>
      </p:sp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12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152" name="DSC03759.jpeg" descr="DSC03759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13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58" name="Group 158" descr="cutaneos_horn1"/>
          <p:cNvGrpSpPr/>
          <p:nvPr/>
        </p:nvGrpSpPr>
        <p:grpSpPr>
          <a:xfrm>
            <a:off x="1282700" y="914400"/>
            <a:ext cx="6578600" cy="5067300"/>
            <a:chOff x="-203200" y="-203200"/>
            <a:chExt cx="6578600" cy="5067300"/>
          </a:xfrm>
        </p:grpSpPr>
        <p:pic>
          <p:nvPicPr>
            <p:cNvPr id="157" name="cutaneos_horn1.jpg" descr="cutaneos_horn1"/>
            <p:cNvPicPr/>
            <p:nvPr/>
          </p:nvPicPr>
          <p:blipFill>
            <a:blip r:embed="rId2">
              <a:extLst/>
            </a:blip>
            <a:srcRect l="5647" r="5647" b="11295"/>
            <a:stretch>
              <a:fillRect/>
            </a:stretch>
          </p:blipFill>
          <p:spPr>
            <a:xfrm>
              <a:off x="0" y="0"/>
              <a:ext cx="6172200" cy="46228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6" name="Imagem 155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78600" cy="506730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14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64" name="Group 164" descr="cutaneos_horn2"/>
          <p:cNvGrpSpPr/>
          <p:nvPr/>
        </p:nvGrpSpPr>
        <p:grpSpPr>
          <a:xfrm>
            <a:off x="2495549" y="1179462"/>
            <a:ext cx="4152901" cy="4499076"/>
            <a:chOff x="-203200" y="-229071"/>
            <a:chExt cx="4152900" cy="4499074"/>
          </a:xfrm>
        </p:grpSpPr>
        <p:pic>
          <p:nvPicPr>
            <p:cNvPr id="163" name="cutaneos_horn2.jpg" descr="cutaneos_horn2"/>
            <p:cNvPicPr/>
            <p:nvPr/>
          </p:nvPicPr>
          <p:blipFill>
            <a:blip r:embed="rId2">
              <a:extLst/>
            </a:blip>
            <a:srcRect b="12851"/>
            <a:stretch>
              <a:fillRect/>
            </a:stretch>
          </p:blipFill>
          <p:spPr>
            <a:xfrm>
              <a:off x="0" y="0"/>
              <a:ext cx="3746500" cy="402870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2" name="Imagem 16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1" y="-229072"/>
              <a:ext cx="4152901" cy="449907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15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70" name="Group 170" descr="cutaneos_horn5"/>
          <p:cNvGrpSpPr/>
          <p:nvPr/>
        </p:nvGrpSpPr>
        <p:grpSpPr>
          <a:xfrm>
            <a:off x="1504950" y="960784"/>
            <a:ext cx="6134100" cy="4936432"/>
            <a:chOff x="-203200" y="-203200"/>
            <a:chExt cx="6134100" cy="4936430"/>
          </a:xfrm>
        </p:grpSpPr>
        <p:pic>
          <p:nvPicPr>
            <p:cNvPr id="169" name="cutaneos_horn5.jpg" descr="cutaneos_horn5"/>
            <p:cNvPicPr/>
            <p:nvPr/>
          </p:nvPicPr>
          <p:blipFill>
            <a:blip r:embed="rId2">
              <a:extLst/>
            </a:blip>
            <a:srcRect l="624" r="624" b="11124"/>
            <a:stretch>
              <a:fillRect/>
            </a:stretch>
          </p:blipFill>
          <p:spPr>
            <a:xfrm>
              <a:off x="0" y="0"/>
              <a:ext cx="5727700" cy="449193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8" name="Imagem 16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134100" cy="493643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16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76" name="Group 176" descr="cutaneos_horn7"/>
          <p:cNvGrpSpPr/>
          <p:nvPr/>
        </p:nvGrpSpPr>
        <p:grpSpPr>
          <a:xfrm>
            <a:off x="1574800" y="917153"/>
            <a:ext cx="5994400" cy="5023694"/>
            <a:chOff x="-203200" y="-203200"/>
            <a:chExt cx="5994400" cy="5023693"/>
          </a:xfrm>
        </p:grpSpPr>
        <p:pic>
          <p:nvPicPr>
            <p:cNvPr id="175" name="cutaneos_horn7.jpeg" descr="cutaneos_horn7"/>
            <p:cNvPicPr/>
            <p:nvPr/>
          </p:nvPicPr>
          <p:blipFill>
            <a:blip r:embed="rId2">
              <a:extLst/>
            </a:blip>
            <a:srcRect b="10306"/>
            <a:stretch>
              <a:fillRect/>
            </a:stretch>
          </p:blipFill>
          <p:spPr>
            <a:xfrm>
              <a:off x="0" y="0"/>
              <a:ext cx="5588000" cy="457919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74" name="Imagem 17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5994400" cy="502369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17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82" name="Group 182" descr="DSC04014"/>
          <p:cNvGrpSpPr/>
          <p:nvPr/>
        </p:nvGrpSpPr>
        <p:grpSpPr>
          <a:xfrm>
            <a:off x="906692" y="610169"/>
            <a:ext cx="7330616" cy="5637662"/>
            <a:chOff x="-203200" y="-203200"/>
            <a:chExt cx="7330614" cy="5637660"/>
          </a:xfrm>
        </p:grpSpPr>
        <p:pic>
          <p:nvPicPr>
            <p:cNvPr id="181" name="DSC04014.jpeg" descr="DSC04014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924215" cy="519316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0" name="Imagem 17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7330615" cy="563766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18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88" name="Group 188" descr="Cutaneos_Horn10"/>
          <p:cNvGrpSpPr/>
          <p:nvPr/>
        </p:nvGrpSpPr>
        <p:grpSpPr>
          <a:xfrm>
            <a:off x="1562099" y="918567"/>
            <a:ext cx="6019802" cy="5020866"/>
            <a:chOff x="-203200" y="-203199"/>
            <a:chExt cx="6019800" cy="5020865"/>
          </a:xfrm>
        </p:grpSpPr>
        <p:pic>
          <p:nvPicPr>
            <p:cNvPr id="187" name="Cutaneos_Horn10.jpeg" descr="Cutaneos_Horn10"/>
            <p:cNvPicPr/>
            <p:nvPr/>
          </p:nvPicPr>
          <p:blipFill>
            <a:blip r:embed="rId2">
              <a:extLst/>
            </a:blip>
            <a:srcRect b="10138"/>
            <a:stretch>
              <a:fillRect/>
            </a:stretch>
          </p:blipFill>
          <p:spPr>
            <a:xfrm>
              <a:off x="0" y="0"/>
              <a:ext cx="5613400" cy="457636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6" name="Imagem 185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1" y="-203200"/>
              <a:ext cx="6019802" cy="502086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1" name="Shape 1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19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94" name="Group 194" descr="keratosis_solar16"/>
          <p:cNvGrpSpPr/>
          <p:nvPr/>
        </p:nvGrpSpPr>
        <p:grpSpPr>
          <a:xfrm>
            <a:off x="1462385" y="1027038"/>
            <a:ext cx="6219230" cy="4803924"/>
            <a:chOff x="-203200" y="-203200"/>
            <a:chExt cx="6219229" cy="4803923"/>
          </a:xfrm>
        </p:grpSpPr>
        <p:pic>
          <p:nvPicPr>
            <p:cNvPr id="193" name="keratosis_solar16.jpg" descr="keratosis_solar16"/>
            <p:cNvPicPr/>
            <p:nvPr/>
          </p:nvPicPr>
          <p:blipFill>
            <a:blip r:embed="rId2">
              <a:extLst/>
            </a:blip>
            <a:srcRect l="141" t="781" r="141" b="9827"/>
            <a:stretch>
              <a:fillRect/>
            </a:stretch>
          </p:blipFill>
          <p:spPr>
            <a:xfrm>
              <a:off x="0" y="0"/>
              <a:ext cx="5812830" cy="435942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2" name="Imagem 19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219230" cy="480392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95"/>
          <p:cNvSpPr txBox="1">
            <a:spLocks/>
          </p:cNvSpPr>
          <p:nvPr/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 anchor="ctr">
            <a:normAutofit/>
          </a:bodyPr>
          <a:lstStyle>
            <a:lvl1pPr algn="ctr">
              <a:defRPr sz="3900">
                <a:latin typeface="Calibri"/>
                <a:ea typeface="Calibri"/>
                <a:cs typeface="Calibri"/>
                <a:sym typeface="Calibri"/>
              </a:defRPr>
            </a:lvl1pPr>
            <a:lvl2pPr>
              <a:defRPr sz="4400">
                <a:latin typeface="Calibri"/>
                <a:ea typeface="Calibri"/>
                <a:cs typeface="Calibri"/>
                <a:sym typeface="Calibri"/>
              </a:defRPr>
            </a:lvl2pPr>
            <a:lvl3pPr>
              <a:defRPr sz="4400">
                <a:latin typeface="Calibri"/>
                <a:ea typeface="Calibri"/>
                <a:cs typeface="Calibri"/>
                <a:sym typeface="Calibri"/>
              </a:defRPr>
            </a:lvl3pPr>
            <a:lvl4pPr>
              <a:defRPr sz="4400">
                <a:latin typeface="Calibri"/>
                <a:ea typeface="Calibri"/>
                <a:cs typeface="Calibri"/>
                <a:sym typeface="Calibri"/>
              </a:defRPr>
            </a:lvl4pPr>
            <a:lvl5pPr>
              <a:defRPr sz="4400">
                <a:latin typeface="Calibri"/>
                <a:ea typeface="Calibri"/>
                <a:cs typeface="Calibri"/>
                <a:sym typeface="Calibri"/>
              </a:defRPr>
            </a:lvl5pPr>
            <a:lvl6pPr>
              <a:defRPr sz="4400">
                <a:latin typeface="Calibri"/>
                <a:ea typeface="Calibri"/>
                <a:cs typeface="Calibri"/>
                <a:sym typeface="Calibri"/>
              </a:defRPr>
            </a:lvl6pPr>
            <a:lvl7pPr>
              <a:defRPr sz="4400">
                <a:latin typeface="Calibri"/>
                <a:ea typeface="Calibri"/>
                <a:cs typeface="Calibri"/>
                <a:sym typeface="Calibri"/>
              </a:defRPr>
            </a:lvl7pPr>
            <a:lvl8pPr>
              <a:defRPr sz="4400">
                <a:latin typeface="Calibri"/>
                <a:ea typeface="Calibri"/>
                <a:cs typeface="Calibri"/>
                <a:sym typeface="Calibri"/>
              </a:defRPr>
            </a:lvl8pPr>
            <a:lvl9pPr>
              <a:defRPr sz="44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defRPr sz="1800"/>
            </a:pPr>
            <a:r>
              <a:rPr lang="pt-BR" sz="4000" b="1" dirty="0" smtClean="0">
                <a:solidFill>
                  <a:srgbClr val="C00000"/>
                </a:solidFill>
              </a:rPr>
              <a:t>Dados Brutos 2014</a:t>
            </a:r>
            <a:endParaRPr lang="pt-BR" sz="4000" b="1" dirty="0">
              <a:solidFill>
                <a:srgbClr val="C00000"/>
              </a:solidFill>
            </a:endParaRPr>
          </a:p>
        </p:txBody>
      </p:sp>
      <p:sp>
        <p:nvSpPr>
          <p:cNvPr id="5" name="Shape 96"/>
          <p:cNvSpPr txBox="1">
            <a:spLocks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tIns="45719" rIns="45719" bIns="45719">
            <a:normAutofit/>
          </a:bodyPr>
          <a:lstStyle>
            <a:lvl1pPr marL="342900" indent="-3429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1pPr>
            <a:lvl2pPr marL="783771" indent="-326571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2pPr>
            <a:lvl3pPr marL="1219200" indent="-30480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3pPr>
            <a:lvl4pPr marL="1737360" indent="-365760">
              <a:spcBef>
                <a:spcPts val="700"/>
              </a:spcBef>
              <a:buSzPct val="100000"/>
              <a:buFont typeface="Arial"/>
              <a:buChar char="–"/>
              <a:defRPr sz="3200">
                <a:latin typeface="Calibri"/>
                <a:ea typeface="Calibri"/>
                <a:cs typeface="Calibri"/>
                <a:sym typeface="Calibri"/>
              </a:defRPr>
            </a:lvl4pPr>
            <a:lvl5pPr marL="2194560" indent="-365760">
              <a:spcBef>
                <a:spcPts val="700"/>
              </a:spcBef>
              <a:buSzPct val="100000"/>
              <a:buFont typeface="Arial"/>
              <a:buChar char="»"/>
              <a:defRPr sz="3200">
                <a:latin typeface="Calibri"/>
                <a:ea typeface="Calibri"/>
                <a:cs typeface="Calibri"/>
                <a:sym typeface="Calibri"/>
              </a:defRPr>
            </a:lvl5pPr>
            <a:lvl6pPr marL="26517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6pPr>
            <a:lvl7pPr marL="3108960" indent="-365760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7pPr>
            <a:lvl8pPr marL="35661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8pPr>
            <a:lvl9pPr marL="4023359" indent="-365759">
              <a:spcBef>
                <a:spcPts val="700"/>
              </a:spcBef>
              <a:buSzPct val="100000"/>
              <a:buFont typeface="Arial"/>
              <a:buChar char="•"/>
              <a:defRPr sz="32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400" smtClean="0"/>
              <a:t>Exames – 5158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Ca da pele – 2085 (40,43%) 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lang="pt-BR" sz="1800" smtClean="0"/>
              <a:t>697 compatíveis com CA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Outras dermatoses (Pso/MH) – 3073 (59,57%)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lang="pt-BR" sz="1800" smtClean="0"/>
              <a:t>57 compatíveis com CA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lang="pt-BR" sz="1800" smtClean="0"/>
              <a:t>204 – psoríase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lang="pt-BR" sz="1800" smtClean="0"/>
              <a:t>17 – MH</a:t>
            </a:r>
          </a:p>
          <a:p>
            <a:pPr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400" smtClean="0"/>
              <a:t>Classificação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Vermelha (internação) – 1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Amarela (dermato 3a.) – 861 (16,7%)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Verde (dermato geral) – 966 (18,7%)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Azul/verde – 148 (2,9%)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Azul (UBS) – 547 (10,6%)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lang="pt-BR" sz="2100" smtClean="0"/>
              <a:t>Branca – 2635 (51,1%)</a:t>
            </a:r>
            <a:endParaRPr lang="pt-BR" sz="2100"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97" name="Shape 1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20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00" name="Group 200" descr="keratosis_solar1"/>
          <p:cNvGrpSpPr/>
          <p:nvPr/>
        </p:nvGrpSpPr>
        <p:grpSpPr>
          <a:xfrm>
            <a:off x="1289050" y="1158453"/>
            <a:ext cx="6565900" cy="4541094"/>
            <a:chOff x="-203200" y="-203199"/>
            <a:chExt cx="6565900" cy="4541093"/>
          </a:xfrm>
        </p:grpSpPr>
        <p:pic>
          <p:nvPicPr>
            <p:cNvPr id="199" name="keratosis_solar1.jpg" descr="keratosis_solar1"/>
            <p:cNvPicPr/>
            <p:nvPr/>
          </p:nvPicPr>
          <p:blipFill>
            <a:blip r:embed="rId2">
              <a:extLst/>
            </a:blip>
            <a:srcRect b="11382"/>
            <a:stretch>
              <a:fillRect/>
            </a:stretch>
          </p:blipFill>
          <p:spPr>
            <a:xfrm>
              <a:off x="0" y="0"/>
              <a:ext cx="6159500" cy="409659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8" name="Imagem 19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54109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21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06" name="Group 206" descr="keratosis_solar8"/>
          <p:cNvGrpSpPr/>
          <p:nvPr/>
        </p:nvGrpSpPr>
        <p:grpSpPr>
          <a:xfrm>
            <a:off x="1289050" y="1193750"/>
            <a:ext cx="6565900" cy="4470500"/>
            <a:chOff x="-203200" y="-203200"/>
            <a:chExt cx="6565900" cy="4470499"/>
          </a:xfrm>
        </p:grpSpPr>
        <p:pic>
          <p:nvPicPr>
            <p:cNvPr id="205" name="keratosis_solar8.jpg" descr="keratosis_solar8"/>
            <p:cNvPicPr/>
            <p:nvPr/>
          </p:nvPicPr>
          <p:blipFill>
            <a:blip r:embed="rId2">
              <a:extLst/>
            </a:blip>
            <a:srcRect b="12909"/>
            <a:stretch>
              <a:fillRect/>
            </a:stretch>
          </p:blipFill>
          <p:spPr>
            <a:xfrm>
              <a:off x="0" y="0"/>
              <a:ext cx="6159500" cy="402600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04" name="Imagem 20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470500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22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12" name="Group 212" descr="keratosis_solar14"/>
          <p:cNvGrpSpPr/>
          <p:nvPr/>
        </p:nvGrpSpPr>
        <p:grpSpPr>
          <a:xfrm>
            <a:off x="1289050" y="1148481"/>
            <a:ext cx="6565900" cy="4561038"/>
            <a:chOff x="-203200" y="-203200"/>
            <a:chExt cx="6565900" cy="4561036"/>
          </a:xfrm>
        </p:grpSpPr>
        <p:pic>
          <p:nvPicPr>
            <p:cNvPr id="211" name="keratosis_solar14.jpg" descr="keratosis_solar14"/>
            <p:cNvPicPr/>
            <p:nvPr/>
          </p:nvPicPr>
          <p:blipFill>
            <a:blip r:embed="rId2">
              <a:extLst/>
            </a:blip>
            <a:srcRect b="10951"/>
            <a:stretch>
              <a:fillRect/>
            </a:stretch>
          </p:blipFill>
          <p:spPr>
            <a:xfrm>
              <a:off x="0" y="0"/>
              <a:ext cx="6159500" cy="411653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0" name="Imagem 20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56103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15" name="Shape 2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23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18" name="Group 218" descr="keratosis_solar11"/>
          <p:cNvGrpSpPr/>
          <p:nvPr/>
        </p:nvGrpSpPr>
        <p:grpSpPr>
          <a:xfrm>
            <a:off x="1765299" y="739080"/>
            <a:ext cx="5613401" cy="5379840"/>
            <a:chOff x="-215900" y="-203200"/>
            <a:chExt cx="5613400" cy="5379839"/>
          </a:xfrm>
        </p:grpSpPr>
        <p:pic>
          <p:nvPicPr>
            <p:cNvPr id="217" name="keratosis_solar11.jpg" descr="keratosis_solar11"/>
            <p:cNvPicPr/>
            <p:nvPr/>
          </p:nvPicPr>
          <p:blipFill>
            <a:blip r:embed="rId2">
              <a:extLst/>
            </a:blip>
            <a:srcRect b="10044"/>
            <a:stretch>
              <a:fillRect/>
            </a:stretch>
          </p:blipFill>
          <p:spPr>
            <a:xfrm>
              <a:off x="0" y="0"/>
              <a:ext cx="5194300" cy="4935340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16" name="Imagem 215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15900" y="-203200"/>
              <a:ext cx="5613400" cy="537983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21" name="Shape 2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24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24" name="Group 224" descr="keratosis_solar12"/>
          <p:cNvGrpSpPr/>
          <p:nvPr/>
        </p:nvGrpSpPr>
        <p:grpSpPr>
          <a:xfrm>
            <a:off x="1289050" y="1093142"/>
            <a:ext cx="6565900" cy="4671716"/>
            <a:chOff x="-203200" y="-203200"/>
            <a:chExt cx="6565900" cy="4671714"/>
          </a:xfrm>
        </p:grpSpPr>
        <p:pic>
          <p:nvPicPr>
            <p:cNvPr id="223" name="keratosis_solar12.jpg" descr="keratosis_solar12"/>
            <p:cNvPicPr/>
            <p:nvPr/>
          </p:nvPicPr>
          <p:blipFill>
            <a:blip r:embed="rId2">
              <a:extLst/>
            </a:blip>
            <a:srcRect b="8557"/>
            <a:stretch>
              <a:fillRect/>
            </a:stretch>
          </p:blipFill>
          <p:spPr>
            <a:xfrm>
              <a:off x="0" y="0"/>
              <a:ext cx="6159500" cy="422721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22" name="Imagem 22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71715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27" name="Shape 2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25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30" name="Group 230" descr="keratosis_solar2"/>
          <p:cNvGrpSpPr/>
          <p:nvPr/>
        </p:nvGrpSpPr>
        <p:grpSpPr>
          <a:xfrm>
            <a:off x="1320799" y="1576536"/>
            <a:ext cx="6502401" cy="3704928"/>
            <a:chOff x="-203200" y="-203199"/>
            <a:chExt cx="6502400" cy="3704927"/>
          </a:xfrm>
        </p:grpSpPr>
        <p:pic>
          <p:nvPicPr>
            <p:cNvPr id="229" name="keratosis_solar2.jpg" descr="keratosis_solar2"/>
            <p:cNvPicPr/>
            <p:nvPr/>
          </p:nvPicPr>
          <p:blipFill>
            <a:blip r:embed="rId2">
              <a:extLst/>
            </a:blip>
            <a:srcRect l="515" t="13018" r="515" b="16452"/>
            <a:stretch>
              <a:fillRect/>
            </a:stretch>
          </p:blipFill>
          <p:spPr>
            <a:xfrm>
              <a:off x="0" y="0"/>
              <a:ext cx="6096000" cy="326042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28" name="Imagem 22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02400" cy="370492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3" name="Shape 2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26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36" name="Group 236" descr="keratosis_solar7"/>
          <p:cNvGrpSpPr/>
          <p:nvPr/>
        </p:nvGrpSpPr>
        <p:grpSpPr>
          <a:xfrm>
            <a:off x="1289050" y="1107454"/>
            <a:ext cx="6565900" cy="4643092"/>
            <a:chOff x="-203200" y="-203200"/>
            <a:chExt cx="6565900" cy="4643090"/>
          </a:xfrm>
        </p:grpSpPr>
        <p:pic>
          <p:nvPicPr>
            <p:cNvPr id="235" name="keratosis_solar7.jpg" descr="keratosis_solar7"/>
            <p:cNvPicPr/>
            <p:nvPr/>
          </p:nvPicPr>
          <p:blipFill>
            <a:blip r:embed="rId2">
              <a:extLst/>
            </a:blip>
            <a:srcRect b="9176"/>
            <a:stretch>
              <a:fillRect/>
            </a:stretch>
          </p:blipFill>
          <p:spPr>
            <a:xfrm>
              <a:off x="0" y="0"/>
              <a:ext cx="6159500" cy="419859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4" name="Imagem 23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4309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27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42" name="Group 242" descr="keratosis_solar10"/>
          <p:cNvGrpSpPr/>
          <p:nvPr/>
        </p:nvGrpSpPr>
        <p:grpSpPr>
          <a:xfrm>
            <a:off x="1344612" y="1493887"/>
            <a:ext cx="6454776" cy="3870226"/>
            <a:chOff x="-203199" y="-203199"/>
            <a:chExt cx="6454775" cy="3870225"/>
          </a:xfrm>
        </p:grpSpPr>
        <p:pic>
          <p:nvPicPr>
            <p:cNvPr id="241" name="keratosis_solar10.jpg" descr="keratosis_solar10"/>
            <p:cNvPicPr/>
            <p:nvPr/>
          </p:nvPicPr>
          <p:blipFill>
            <a:blip r:embed="rId2">
              <a:extLst/>
            </a:blip>
            <a:srcRect t="14199" r="987" b="12501"/>
            <a:stretch>
              <a:fillRect/>
            </a:stretch>
          </p:blipFill>
          <p:spPr>
            <a:xfrm>
              <a:off x="0" y="0"/>
              <a:ext cx="6048375" cy="342572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0" name="Imagem 23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454776" cy="387022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28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48" name="Group 248" descr="actinic_cheilitis1"/>
          <p:cNvGrpSpPr/>
          <p:nvPr/>
        </p:nvGrpSpPr>
        <p:grpSpPr>
          <a:xfrm>
            <a:off x="1289050" y="1213594"/>
            <a:ext cx="6565900" cy="4430812"/>
            <a:chOff x="-203200" y="-203200"/>
            <a:chExt cx="6565900" cy="4430811"/>
          </a:xfrm>
        </p:grpSpPr>
        <p:pic>
          <p:nvPicPr>
            <p:cNvPr id="247" name="actinic_cheilitis1.jpg" descr="actinic_cheilitis1"/>
            <p:cNvPicPr/>
            <p:nvPr/>
          </p:nvPicPr>
          <p:blipFill>
            <a:blip r:embed="rId2">
              <a:extLst/>
            </a:blip>
            <a:srcRect b="13768"/>
            <a:stretch>
              <a:fillRect/>
            </a:stretch>
          </p:blipFill>
          <p:spPr>
            <a:xfrm>
              <a:off x="0" y="0"/>
              <a:ext cx="6159500" cy="398631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6" name="Imagem 245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430812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29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54" name="Group 254" descr="actinic_cheilitis2"/>
          <p:cNvGrpSpPr/>
          <p:nvPr/>
        </p:nvGrpSpPr>
        <p:grpSpPr>
          <a:xfrm>
            <a:off x="1289050" y="1128117"/>
            <a:ext cx="6565900" cy="4601766"/>
            <a:chOff x="-203200" y="-203200"/>
            <a:chExt cx="6565900" cy="4601765"/>
          </a:xfrm>
        </p:grpSpPr>
        <p:pic>
          <p:nvPicPr>
            <p:cNvPr id="253" name="actinic_cheilitis2.jpg" descr="actinic_cheilitis2"/>
            <p:cNvPicPr/>
            <p:nvPr/>
          </p:nvPicPr>
          <p:blipFill>
            <a:blip r:embed="rId2">
              <a:extLst/>
            </a:blip>
            <a:srcRect b="10316"/>
            <a:stretch>
              <a:fillRect/>
            </a:stretch>
          </p:blipFill>
          <p:spPr>
            <a:xfrm>
              <a:off x="0" y="0"/>
              <a:ext cx="6159500" cy="415726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2" name="Imagem 25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0176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>
              <a:defRPr sz="1800"/>
            </a:pPr>
            <a:r>
              <a:rPr lang="pt-BR" sz="3600" b="1" dirty="0">
                <a:solidFill>
                  <a:srgbClr val="C00000"/>
                </a:solidFill>
              </a:rPr>
              <a:t>Dados Brutos 2014</a:t>
            </a:r>
          </a:p>
        </p:txBody>
      </p:sp>
      <p:sp>
        <p:nvSpPr>
          <p:cNvPr id="96" name="Shape 9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400" dirty="0" err="1"/>
              <a:t>Exames</a:t>
            </a:r>
            <a:r>
              <a:rPr sz="2400" dirty="0"/>
              <a:t> – 5158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Ca da </a:t>
            </a:r>
            <a:r>
              <a:rPr sz="2100" dirty="0" err="1"/>
              <a:t>pele</a:t>
            </a:r>
            <a:r>
              <a:rPr sz="2100" dirty="0"/>
              <a:t> – 2085 (40,43%) 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dirty="0"/>
              <a:t>697 </a:t>
            </a:r>
            <a:r>
              <a:rPr dirty="0" err="1"/>
              <a:t>compatíveis</a:t>
            </a:r>
            <a:r>
              <a:rPr dirty="0"/>
              <a:t> com CA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 err="1"/>
              <a:t>Outras</a:t>
            </a:r>
            <a:r>
              <a:rPr sz="2100" dirty="0"/>
              <a:t> dermatoses (</a:t>
            </a:r>
            <a:r>
              <a:rPr sz="2100" dirty="0" err="1"/>
              <a:t>Pso</a:t>
            </a:r>
            <a:r>
              <a:rPr sz="2100" dirty="0"/>
              <a:t>/MH) – 3073 (59,57%)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dirty="0"/>
              <a:t>57 </a:t>
            </a:r>
            <a:r>
              <a:rPr dirty="0" err="1"/>
              <a:t>compatíveis</a:t>
            </a:r>
            <a:r>
              <a:rPr dirty="0"/>
              <a:t> com CA</a:t>
            </a:r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dirty="0"/>
              <a:t>204 – </a:t>
            </a:r>
            <a:r>
              <a:rPr dirty="0" err="1"/>
              <a:t>psoríase</a:t>
            </a:r>
            <a:endParaRPr dirty="0"/>
          </a:p>
          <a:p>
            <a:pPr marL="1143000" lvl="2" indent="-228600">
              <a:lnSpc>
                <a:spcPct val="80000"/>
              </a:lnSpc>
              <a:spcBef>
                <a:spcPts val="400"/>
              </a:spcBef>
              <a:defRPr sz="1800"/>
            </a:pPr>
            <a:r>
              <a:rPr dirty="0"/>
              <a:t>17 – MH</a:t>
            </a:r>
          </a:p>
          <a:p>
            <a:pPr lvl="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400" dirty="0" err="1"/>
              <a:t>Classificação</a:t>
            </a:r>
            <a:endParaRPr sz="2400" dirty="0"/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 err="1"/>
              <a:t>Vermelha</a:t>
            </a:r>
            <a:r>
              <a:rPr sz="2100" dirty="0"/>
              <a:t> (</a:t>
            </a:r>
            <a:r>
              <a:rPr sz="2100" dirty="0" err="1"/>
              <a:t>internação</a:t>
            </a:r>
            <a:r>
              <a:rPr sz="2100" dirty="0"/>
              <a:t>) – 1 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 err="1"/>
              <a:t>Amarela</a:t>
            </a:r>
            <a:r>
              <a:rPr sz="2100" dirty="0"/>
              <a:t> (</a:t>
            </a:r>
            <a:r>
              <a:rPr sz="2100" dirty="0" err="1"/>
              <a:t>dermato</a:t>
            </a:r>
            <a:r>
              <a:rPr sz="2100" dirty="0"/>
              <a:t> 3a.) – 861 (16,7%)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Verde (</a:t>
            </a:r>
            <a:r>
              <a:rPr sz="2100" dirty="0" err="1"/>
              <a:t>dermato</a:t>
            </a:r>
            <a:r>
              <a:rPr sz="2100" dirty="0"/>
              <a:t> </a:t>
            </a:r>
            <a:r>
              <a:rPr sz="2100" dirty="0" err="1"/>
              <a:t>geral</a:t>
            </a:r>
            <a:r>
              <a:rPr sz="2100" dirty="0"/>
              <a:t>) – 966 (18,7%)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Azul/</a:t>
            </a:r>
            <a:r>
              <a:rPr sz="2100" dirty="0" err="1"/>
              <a:t>verde</a:t>
            </a:r>
            <a:r>
              <a:rPr sz="2100" dirty="0"/>
              <a:t> – 148 (2,9%)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/>
              <a:t>Azul (UBS) – 547 (10,6%)</a:t>
            </a:r>
          </a:p>
          <a:p>
            <a:pPr marL="742950" lvl="1" indent="-285750">
              <a:lnSpc>
                <a:spcPct val="80000"/>
              </a:lnSpc>
              <a:spcBef>
                <a:spcPts val="500"/>
              </a:spcBef>
              <a:defRPr sz="1800"/>
            </a:pPr>
            <a:r>
              <a:rPr sz="2100" dirty="0" err="1"/>
              <a:t>Branca</a:t>
            </a:r>
            <a:r>
              <a:rPr sz="2100" dirty="0"/>
              <a:t> – 2635 (51,1%)</a:t>
            </a:r>
          </a:p>
        </p:txBody>
      </p:sp>
      <p:sp>
        <p:nvSpPr>
          <p:cNvPr id="97" name="Shape 9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100" name="Group 100"/>
          <p:cNvGrpSpPr/>
          <p:nvPr/>
        </p:nvGrpSpPr>
        <p:grpSpPr>
          <a:xfrm>
            <a:off x="335782" y="2357486"/>
            <a:ext cx="8348452" cy="1290216"/>
            <a:chOff x="-517362" y="2191973"/>
            <a:chExt cx="8348451" cy="1290216"/>
          </a:xfrm>
        </p:grpSpPr>
        <p:sp>
          <p:nvSpPr>
            <p:cNvPr id="98" name="Shape 98"/>
            <p:cNvSpPr/>
            <p:nvPr/>
          </p:nvSpPr>
          <p:spPr>
            <a:xfrm rot="19714788">
              <a:off x="-517362" y="2191973"/>
              <a:ext cx="8348451" cy="1290216"/>
            </a:xfrm>
            <a:prstGeom prst="rect">
              <a:avLst/>
            </a:prstGeom>
            <a:gradFill flip="none" rotWithShape="1">
              <a:gsLst>
                <a:gs pos="0">
                  <a:srgbClr val="8A3E00"/>
                </a:gs>
                <a:gs pos="50000">
                  <a:srgbClr val="C75A00"/>
                </a:gs>
                <a:gs pos="100000">
                  <a:srgbClr val="EE6B00"/>
                </a:gs>
              </a:gsLst>
              <a:lin ang="18900000" scaled="0"/>
            </a:gradFill>
            <a:ln w="12700" cap="flat">
              <a:noFill/>
              <a:miter lim="400000"/>
            </a:ln>
            <a:effectLst>
              <a:outerShdw blurRad="50800" dist="27940" dir="5400000" rotWithShape="0">
                <a:srgbClr val="000000">
                  <a:alpha val="32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9" name="Shape 99"/>
            <p:cNvSpPr/>
            <p:nvPr/>
          </p:nvSpPr>
          <p:spPr>
            <a:xfrm rot="19714788">
              <a:off x="-517362" y="2321461"/>
              <a:ext cx="8348451" cy="1031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320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effectLst/>
                </a:defRPr>
              </a:pPr>
              <a:r>
                <a:rPr sz="3200" dirty="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≈ 2/3 </a:t>
              </a:r>
              <a:r>
                <a:rPr sz="3200" dirty="0" err="1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pacientes</a:t>
              </a:r>
              <a:r>
                <a:rPr sz="3200" dirty="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sz="3200" dirty="0" err="1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sem</a:t>
              </a:r>
              <a:r>
                <a:rPr sz="3200" dirty="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sz="3200" dirty="0" err="1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necessidade</a:t>
              </a:r>
              <a:r>
                <a:rPr sz="3200" dirty="0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 de </a:t>
              </a:r>
              <a:r>
                <a:rPr sz="3200" dirty="0" err="1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</a:rPr>
                <a:t>encaminhamento</a:t>
              </a:r>
              <a:endParaRPr sz="3200" dirty="0">
                <a:solidFill>
                  <a:srgbClr val="FFFFFF"/>
                </a:solidFill>
                <a:effectLst>
                  <a:outerShdw blurRad="38100" dist="38100" dir="2700000" rotWithShape="0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30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60" name="Group 260" descr="actinic_cheilitis5"/>
          <p:cNvGrpSpPr/>
          <p:nvPr/>
        </p:nvGrpSpPr>
        <p:grpSpPr>
          <a:xfrm>
            <a:off x="1289050" y="1183059"/>
            <a:ext cx="6565900" cy="4491882"/>
            <a:chOff x="-203200" y="-203200"/>
            <a:chExt cx="6565900" cy="4491880"/>
          </a:xfrm>
        </p:grpSpPr>
        <p:pic>
          <p:nvPicPr>
            <p:cNvPr id="259" name="actinic_cheilitis5.jpg" descr="actinic_cheilitis5"/>
            <p:cNvPicPr/>
            <p:nvPr/>
          </p:nvPicPr>
          <p:blipFill>
            <a:blip r:embed="rId2">
              <a:extLst/>
            </a:blip>
            <a:srcRect b="12447"/>
            <a:stretch>
              <a:fillRect/>
            </a:stretch>
          </p:blipFill>
          <p:spPr>
            <a:xfrm>
              <a:off x="0" y="0"/>
              <a:ext cx="6159500" cy="404738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8" name="Imagem 25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49188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31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66" name="Group 266" descr="idiopathic_guttate_hypomelanosis1"/>
          <p:cNvGrpSpPr/>
          <p:nvPr/>
        </p:nvGrpSpPr>
        <p:grpSpPr>
          <a:xfrm>
            <a:off x="1200150" y="1190203"/>
            <a:ext cx="6743700" cy="4477594"/>
            <a:chOff x="-203200" y="-203200"/>
            <a:chExt cx="6743700" cy="4477593"/>
          </a:xfrm>
        </p:grpSpPr>
        <p:pic>
          <p:nvPicPr>
            <p:cNvPr id="265" name="idiopathic_guttate_hypomelanosis1.jpg" descr="idiopathic_guttate_hypomelanosis1"/>
            <p:cNvPicPr/>
            <p:nvPr/>
          </p:nvPicPr>
          <p:blipFill>
            <a:blip r:embed="rId2">
              <a:extLst/>
            </a:blip>
            <a:srcRect b="10291"/>
            <a:stretch>
              <a:fillRect/>
            </a:stretch>
          </p:blipFill>
          <p:spPr>
            <a:xfrm>
              <a:off x="0" y="0"/>
              <a:ext cx="6337300" cy="403309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64" name="Imagem 26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743700" cy="447759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32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72" name="Group 272" descr="idiopathic_guttate_hypomelanosis2"/>
          <p:cNvGrpSpPr/>
          <p:nvPr/>
        </p:nvGrpSpPr>
        <p:grpSpPr>
          <a:xfrm>
            <a:off x="1289050" y="1117401"/>
            <a:ext cx="6565900" cy="4623198"/>
            <a:chOff x="-203200" y="-203199"/>
            <a:chExt cx="6565900" cy="4623196"/>
          </a:xfrm>
        </p:grpSpPr>
        <p:pic>
          <p:nvPicPr>
            <p:cNvPr id="271" name="idiopathic_guttate_hypomelanosis2.jpg" descr="idiopathic_guttate_hypomelanosis2"/>
            <p:cNvPicPr/>
            <p:nvPr/>
          </p:nvPicPr>
          <p:blipFill>
            <a:blip r:embed="rId2">
              <a:extLst/>
            </a:blip>
            <a:srcRect b="9606"/>
            <a:stretch>
              <a:fillRect/>
            </a:stretch>
          </p:blipFill>
          <p:spPr>
            <a:xfrm>
              <a:off x="0" y="0"/>
              <a:ext cx="6159500" cy="417869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0" name="Imagem 26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23198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33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78" name="Group 278" descr="lentigo_senilis3"/>
          <p:cNvGrpSpPr/>
          <p:nvPr/>
        </p:nvGrpSpPr>
        <p:grpSpPr>
          <a:xfrm>
            <a:off x="1289050" y="1103560"/>
            <a:ext cx="6565900" cy="4650880"/>
            <a:chOff x="-203200" y="-203200"/>
            <a:chExt cx="6565900" cy="4650878"/>
          </a:xfrm>
        </p:grpSpPr>
        <p:pic>
          <p:nvPicPr>
            <p:cNvPr id="277" name="lentigo_senilis3.jpg" descr="lentigo_senilis3"/>
            <p:cNvPicPr/>
            <p:nvPr/>
          </p:nvPicPr>
          <p:blipFill>
            <a:blip r:embed="rId2">
              <a:extLst/>
            </a:blip>
            <a:srcRect b="9007"/>
            <a:stretch>
              <a:fillRect/>
            </a:stretch>
          </p:blipFill>
          <p:spPr>
            <a:xfrm>
              <a:off x="0" y="0"/>
              <a:ext cx="6159500" cy="420637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76" name="Imagem 275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5087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281" name="Shape 28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34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84" name="Group 284" descr="lentigo_senilis1"/>
          <p:cNvGrpSpPr/>
          <p:nvPr/>
        </p:nvGrpSpPr>
        <p:grpSpPr>
          <a:xfrm>
            <a:off x="3938676" y="2790160"/>
            <a:ext cx="5249775" cy="3672702"/>
            <a:chOff x="-203199" y="-203199"/>
            <a:chExt cx="5249773" cy="3672700"/>
          </a:xfrm>
        </p:grpSpPr>
        <p:pic>
          <p:nvPicPr>
            <p:cNvPr id="283" name="lentigo_senilis1.jpg" descr="lentigo_senilis1"/>
            <p:cNvPicPr/>
            <p:nvPr/>
          </p:nvPicPr>
          <p:blipFill>
            <a:blip r:embed="rId2">
              <a:extLst/>
            </a:blip>
            <a:srcRect b="11191"/>
            <a:stretch>
              <a:fillRect/>
            </a:stretch>
          </p:blipFill>
          <p:spPr>
            <a:xfrm>
              <a:off x="0" y="0"/>
              <a:ext cx="4843374" cy="32282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2" name="Imagem 28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5249774" cy="3672701"/>
            </a:xfrm>
            <a:prstGeom prst="rect">
              <a:avLst/>
            </a:prstGeom>
            <a:effectLst/>
          </p:spPr>
        </p:pic>
      </p:grpSp>
      <p:grpSp>
        <p:nvGrpSpPr>
          <p:cNvPr id="287" name="Group 287" descr="lentigo_senilis2"/>
          <p:cNvGrpSpPr/>
          <p:nvPr/>
        </p:nvGrpSpPr>
        <p:grpSpPr>
          <a:xfrm>
            <a:off x="179387" y="84803"/>
            <a:ext cx="5249859" cy="3672016"/>
            <a:chOff x="-203199" y="-203199"/>
            <a:chExt cx="5249857" cy="3672015"/>
          </a:xfrm>
        </p:grpSpPr>
        <p:pic>
          <p:nvPicPr>
            <p:cNvPr id="286" name="lentigo_senilis2.jpg" descr="lentigo_senilis2"/>
            <p:cNvPicPr/>
            <p:nvPr/>
          </p:nvPicPr>
          <p:blipFill>
            <a:blip r:embed="rId4">
              <a:extLst/>
            </a:blip>
            <a:srcRect b="11212"/>
            <a:stretch>
              <a:fillRect/>
            </a:stretch>
          </p:blipFill>
          <p:spPr>
            <a:xfrm>
              <a:off x="0" y="0"/>
              <a:ext cx="4843458" cy="3227516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85" name="Imagem 284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203200" y="-203200"/>
              <a:ext cx="5249858" cy="3672016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90" name="Shape 29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35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93" name="Group 293" descr="poikiloderma_of_civatte1"/>
          <p:cNvGrpSpPr/>
          <p:nvPr/>
        </p:nvGrpSpPr>
        <p:grpSpPr>
          <a:xfrm>
            <a:off x="1962150" y="474860"/>
            <a:ext cx="5219700" cy="5908280"/>
            <a:chOff x="-203200" y="-203199"/>
            <a:chExt cx="5219700" cy="5908278"/>
          </a:xfrm>
        </p:grpSpPr>
        <p:pic>
          <p:nvPicPr>
            <p:cNvPr id="292" name="poikiloderma_of_civatte1.jpg" descr="poikiloderma_of_civatte1"/>
            <p:cNvPicPr/>
            <p:nvPr/>
          </p:nvPicPr>
          <p:blipFill>
            <a:blip r:embed="rId2">
              <a:extLst/>
            </a:blip>
            <a:srcRect b="7678"/>
            <a:stretch>
              <a:fillRect/>
            </a:stretch>
          </p:blipFill>
          <p:spPr>
            <a:xfrm>
              <a:off x="0" y="0"/>
              <a:ext cx="4813300" cy="546377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91" name="Imagem 290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5219700" cy="5908279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36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299" name="Group 299" descr="poikiloderma_of_civatte2"/>
          <p:cNvGrpSpPr/>
          <p:nvPr/>
        </p:nvGrpSpPr>
        <p:grpSpPr>
          <a:xfrm>
            <a:off x="1663700" y="801513"/>
            <a:ext cx="5816600" cy="5254974"/>
            <a:chOff x="-203200" y="-203199"/>
            <a:chExt cx="5816600" cy="5254972"/>
          </a:xfrm>
        </p:grpSpPr>
        <p:pic>
          <p:nvPicPr>
            <p:cNvPr id="298" name="poikiloderma_of_civatte2.jpeg" descr="poikiloderma_of_civatte2"/>
            <p:cNvPicPr/>
            <p:nvPr/>
          </p:nvPicPr>
          <p:blipFill>
            <a:blip r:embed="rId2">
              <a:extLst/>
            </a:blip>
            <a:srcRect b="8728"/>
            <a:stretch>
              <a:fillRect/>
            </a:stretch>
          </p:blipFill>
          <p:spPr>
            <a:xfrm>
              <a:off x="0" y="0"/>
              <a:ext cx="5410200" cy="481047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97" name="Imagem 296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5816600" cy="525497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2" name="Shape 30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37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05" name="Group 305" descr="poikiloderma_of_civatte4"/>
          <p:cNvGrpSpPr/>
          <p:nvPr/>
        </p:nvGrpSpPr>
        <p:grpSpPr>
          <a:xfrm>
            <a:off x="-120650" y="1711287"/>
            <a:ext cx="4968429" cy="3435425"/>
            <a:chOff x="-203199" y="-203200"/>
            <a:chExt cx="4968428" cy="3435424"/>
          </a:xfrm>
        </p:grpSpPr>
        <p:pic>
          <p:nvPicPr>
            <p:cNvPr id="304" name="poikiloderma_of_civatte4.jpeg" descr="poikiloderma_of_civatte4"/>
            <p:cNvPicPr/>
            <p:nvPr/>
          </p:nvPicPr>
          <p:blipFill>
            <a:blip r:embed="rId2">
              <a:extLst/>
            </a:blip>
            <a:srcRect b="18048"/>
            <a:stretch>
              <a:fillRect/>
            </a:stretch>
          </p:blipFill>
          <p:spPr>
            <a:xfrm>
              <a:off x="0" y="0"/>
              <a:ext cx="4562029" cy="299092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3" name="Imagem 30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4968430" cy="3435424"/>
            </a:xfrm>
            <a:prstGeom prst="rect">
              <a:avLst/>
            </a:prstGeom>
            <a:effectLst/>
          </p:spPr>
        </p:pic>
      </p:grpSp>
      <p:grpSp>
        <p:nvGrpSpPr>
          <p:cNvPr id="308" name="Group 308" descr="poikiloderma_of_civatte3"/>
          <p:cNvGrpSpPr/>
          <p:nvPr/>
        </p:nvGrpSpPr>
        <p:grpSpPr>
          <a:xfrm>
            <a:off x="4670990" y="1710047"/>
            <a:ext cx="4593661" cy="3437906"/>
            <a:chOff x="-203200" y="-203199"/>
            <a:chExt cx="4593659" cy="3437905"/>
          </a:xfrm>
        </p:grpSpPr>
        <p:pic>
          <p:nvPicPr>
            <p:cNvPr id="307" name="poikiloderma_of_civatte3.jpeg" descr="poikiloderma_of_civatte3"/>
            <p:cNvPicPr/>
            <p:nvPr/>
          </p:nvPicPr>
          <p:blipFill>
            <a:blip r:embed="rId4">
              <a:extLst/>
            </a:blip>
            <a:srcRect b="10449"/>
            <a:stretch>
              <a:fillRect/>
            </a:stretch>
          </p:blipFill>
          <p:spPr>
            <a:xfrm>
              <a:off x="0" y="-1"/>
              <a:ext cx="4187260" cy="299340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06" name="Imagem 305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203201" y="-203201"/>
              <a:ext cx="4593661" cy="3437907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11" name="Shape 3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38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14" name="Group 314" descr="favre-racouchot_syndrome1"/>
          <p:cNvGrpSpPr/>
          <p:nvPr/>
        </p:nvGrpSpPr>
        <p:grpSpPr>
          <a:xfrm>
            <a:off x="1289050" y="1119013"/>
            <a:ext cx="6565900" cy="4619974"/>
            <a:chOff x="-203200" y="-203199"/>
            <a:chExt cx="6565900" cy="4619972"/>
          </a:xfrm>
        </p:grpSpPr>
        <p:pic>
          <p:nvPicPr>
            <p:cNvPr id="313" name="favre-racouchot_syndrome1.jpg" descr="favre-racouchot_syndrome1"/>
            <p:cNvPicPr/>
            <p:nvPr/>
          </p:nvPicPr>
          <p:blipFill>
            <a:blip r:embed="rId2">
              <a:extLst/>
            </a:blip>
            <a:srcRect b="9676"/>
            <a:stretch>
              <a:fillRect/>
            </a:stretch>
          </p:blipFill>
          <p:spPr>
            <a:xfrm>
              <a:off x="0" y="0"/>
              <a:ext cx="6159500" cy="417547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12" name="Imagem 311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65900" cy="4619973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Shape 316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17" name="Shape 3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39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20" name="Group 320" descr="favre-racouchot_syndrome4"/>
          <p:cNvGrpSpPr/>
          <p:nvPr/>
        </p:nvGrpSpPr>
        <p:grpSpPr>
          <a:xfrm>
            <a:off x="1333500" y="1037604"/>
            <a:ext cx="6477000" cy="4782792"/>
            <a:chOff x="-203200" y="-203199"/>
            <a:chExt cx="6477000" cy="4782790"/>
          </a:xfrm>
        </p:grpSpPr>
        <p:pic>
          <p:nvPicPr>
            <p:cNvPr id="319" name="favre-racouchot_syndrome4.jpg" descr="favre-racouchot_syndrome4"/>
            <p:cNvPicPr/>
            <p:nvPr/>
          </p:nvPicPr>
          <p:blipFill>
            <a:blip r:embed="rId2">
              <a:extLst/>
            </a:blip>
            <a:srcRect b="7426"/>
            <a:stretch>
              <a:fillRect/>
            </a:stretch>
          </p:blipFill>
          <p:spPr>
            <a:xfrm>
              <a:off x="0" y="0"/>
              <a:ext cx="6070600" cy="433829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18" name="Imagem 317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477000" cy="478279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pt-BR" sz="4400" b="1" dirty="0" smtClean="0">
                <a:solidFill>
                  <a:srgbClr val="C00000"/>
                </a:solidFill>
              </a:rPr>
              <a:t>Prevenção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103" name="Shape 103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8229600" cy="5257800"/>
          </a:xfrm>
          <a:prstGeom prst="rect">
            <a:avLst/>
          </a:prstGeom>
        </p:spPr>
        <p:txBody>
          <a:bodyPr/>
          <a:lstStyle/>
          <a:p>
            <a:pPr lvl="0">
              <a:buSzTx/>
              <a:buNone/>
              <a:defRPr sz="1800"/>
            </a:pPr>
            <a:endParaRPr sz="32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err="1"/>
              <a:t>Procurar</a:t>
            </a:r>
            <a:r>
              <a:rPr sz="2800" dirty="0"/>
              <a:t> a </a:t>
            </a:r>
            <a:r>
              <a:rPr sz="2800" dirty="0" err="1" smtClean="0"/>
              <a:t>sombra</a:t>
            </a:r>
            <a:r>
              <a:rPr lang="pt-BR" sz="2800" dirty="0" smtClean="0"/>
              <a:t>;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err="1"/>
              <a:t>Vestir</a:t>
            </a:r>
            <a:r>
              <a:rPr sz="2800" dirty="0"/>
              <a:t> </a:t>
            </a:r>
            <a:r>
              <a:rPr sz="2800" dirty="0" err="1"/>
              <a:t>roupas</a:t>
            </a:r>
            <a:r>
              <a:rPr sz="2800" dirty="0"/>
              <a:t> </a:t>
            </a:r>
            <a:r>
              <a:rPr sz="2800" dirty="0" err="1" smtClean="0"/>
              <a:t>protetoras</a:t>
            </a:r>
            <a:r>
              <a:rPr lang="pt-BR" sz="2800" dirty="0" smtClean="0"/>
              <a:t>;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err="1"/>
              <a:t>Usar</a:t>
            </a:r>
            <a:r>
              <a:rPr sz="2800" dirty="0"/>
              <a:t> </a:t>
            </a:r>
            <a:r>
              <a:rPr sz="2800" dirty="0" err="1"/>
              <a:t>filtro</a:t>
            </a:r>
            <a:r>
              <a:rPr sz="2800" dirty="0"/>
              <a:t> </a:t>
            </a:r>
            <a:r>
              <a:rPr sz="2800" dirty="0" smtClean="0"/>
              <a:t>solar</a:t>
            </a:r>
            <a:r>
              <a:rPr lang="pt-BR" sz="2800" dirty="0" smtClean="0"/>
              <a:t>;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err="1"/>
              <a:t>Manter</a:t>
            </a:r>
            <a:r>
              <a:rPr sz="2800" dirty="0"/>
              <a:t> as </a:t>
            </a:r>
            <a:r>
              <a:rPr sz="2800" b="1" dirty="0"/>
              <a:t>CRIANÇAS</a:t>
            </a:r>
            <a:r>
              <a:rPr sz="2800" dirty="0"/>
              <a:t> fora do </a:t>
            </a:r>
            <a:r>
              <a:rPr sz="2800" dirty="0" smtClean="0"/>
              <a:t>sol</a:t>
            </a:r>
            <a:r>
              <a:rPr lang="pt-BR" sz="2800" dirty="0" smtClean="0"/>
              <a:t>;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smtClean="0"/>
              <a:t>Auto-</a:t>
            </a:r>
            <a:r>
              <a:rPr sz="2800" dirty="0" err="1" smtClean="0"/>
              <a:t>exame</a:t>
            </a:r>
            <a:r>
              <a:rPr lang="pt-BR" sz="2800" dirty="0" smtClean="0"/>
              <a:t>;</a:t>
            </a:r>
            <a:endParaRPr sz="2800" dirty="0"/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 dirty="0" err="1"/>
              <a:t>Acompanhamento</a:t>
            </a:r>
            <a:r>
              <a:rPr sz="2800" dirty="0"/>
              <a:t> </a:t>
            </a:r>
            <a:r>
              <a:rPr sz="2800" dirty="0" err="1" smtClean="0"/>
              <a:t>médico</a:t>
            </a:r>
            <a:r>
              <a:rPr lang="pt-BR" sz="2800" dirty="0" smtClean="0"/>
              <a:t>.</a:t>
            </a:r>
            <a:endParaRPr sz="2800" dirty="0"/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23" name="Shape 3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40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26" name="Group 326" descr="lentigo_maligna-melanoma3"/>
          <p:cNvGrpSpPr/>
          <p:nvPr/>
        </p:nvGrpSpPr>
        <p:grpSpPr>
          <a:xfrm>
            <a:off x="1304924" y="1132507"/>
            <a:ext cx="6534151" cy="4592986"/>
            <a:chOff x="-203199" y="-203199"/>
            <a:chExt cx="6534150" cy="4592984"/>
          </a:xfrm>
        </p:grpSpPr>
        <p:pic>
          <p:nvPicPr>
            <p:cNvPr id="325" name="lentigo_maligna-melanoma3.jpg" descr="lentigo_maligna-melanoma3"/>
            <p:cNvPicPr/>
            <p:nvPr/>
          </p:nvPicPr>
          <p:blipFill>
            <a:blip r:embed="rId2">
              <a:extLst/>
            </a:blip>
            <a:srcRect l="515" b="10260"/>
            <a:stretch>
              <a:fillRect/>
            </a:stretch>
          </p:blipFill>
          <p:spPr>
            <a:xfrm>
              <a:off x="0" y="0"/>
              <a:ext cx="6127750" cy="414848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24" name="Imagem 323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534151" cy="4592985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Shape 3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Tumores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epiteliais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benignos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329" name="Shape 32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/>
          <a:lstStyle/>
          <a:p>
            <a:pPr lvl="0">
              <a:defRPr sz="1800"/>
            </a:pPr>
            <a:r>
              <a:rPr sz="3200" dirty="0" err="1"/>
              <a:t>Ceratose</a:t>
            </a:r>
            <a:r>
              <a:rPr sz="3200" dirty="0"/>
              <a:t> </a:t>
            </a:r>
            <a:r>
              <a:rPr sz="3200" dirty="0" err="1" smtClean="0"/>
              <a:t>seborréica</a:t>
            </a:r>
            <a:r>
              <a:rPr lang="pt-BR" sz="3200" dirty="0" smtClean="0"/>
              <a:t>;</a:t>
            </a:r>
            <a:r>
              <a:rPr sz="3200" dirty="0" smtClean="0"/>
              <a:t> 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Sinal</a:t>
            </a:r>
            <a:r>
              <a:rPr sz="3200" dirty="0"/>
              <a:t> de </a:t>
            </a:r>
            <a:r>
              <a:rPr sz="3200" dirty="0" err="1" smtClean="0"/>
              <a:t>Leser-Trélat</a:t>
            </a:r>
            <a:r>
              <a:rPr lang="pt-BR" sz="3200" dirty="0" smtClean="0"/>
              <a:t>;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Hiperplasia</a:t>
            </a:r>
            <a:r>
              <a:rPr sz="3200" dirty="0"/>
              <a:t> </a:t>
            </a:r>
            <a:r>
              <a:rPr sz="3200" dirty="0" err="1" smtClean="0"/>
              <a:t>sebácea</a:t>
            </a:r>
            <a:r>
              <a:rPr lang="pt-BR" sz="3200" dirty="0" smtClean="0"/>
              <a:t>;</a:t>
            </a:r>
            <a:endParaRPr sz="3200" dirty="0"/>
          </a:p>
          <a:p>
            <a:pPr lvl="0">
              <a:defRPr sz="1800"/>
            </a:pPr>
            <a:r>
              <a:rPr sz="3200" dirty="0" err="1" smtClean="0"/>
              <a:t>Siringoma</a:t>
            </a:r>
            <a:r>
              <a:rPr lang="pt-BR" sz="3200" dirty="0" smtClean="0"/>
              <a:t>;</a:t>
            </a:r>
            <a:endParaRPr sz="3200" dirty="0"/>
          </a:p>
          <a:p>
            <a:pPr lvl="0">
              <a:defRPr sz="1800"/>
            </a:pPr>
            <a:r>
              <a:rPr sz="3200" dirty="0"/>
              <a:t>Adenoma </a:t>
            </a:r>
            <a:r>
              <a:rPr sz="3200" dirty="0" err="1" smtClean="0"/>
              <a:t>sebáceo</a:t>
            </a:r>
            <a:r>
              <a:rPr lang="pt-BR" sz="3200" dirty="0" smtClean="0"/>
              <a:t>;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Grânulos</a:t>
            </a:r>
            <a:r>
              <a:rPr sz="3200" dirty="0"/>
              <a:t> de </a:t>
            </a:r>
            <a:r>
              <a:rPr sz="3200" dirty="0" smtClean="0"/>
              <a:t>Fordyce</a:t>
            </a:r>
            <a:r>
              <a:rPr lang="pt-BR" sz="3200" dirty="0" smtClean="0"/>
              <a:t>;</a:t>
            </a:r>
            <a:endParaRPr sz="3200" dirty="0"/>
          </a:p>
          <a:p>
            <a:pPr lvl="0">
              <a:defRPr sz="1800"/>
            </a:pPr>
            <a:r>
              <a:rPr sz="3200" dirty="0" err="1" smtClean="0"/>
              <a:t>Ceratoacantoma</a:t>
            </a:r>
            <a:r>
              <a:rPr lang="pt-BR" sz="3200" dirty="0" smtClean="0"/>
              <a:t>.</a:t>
            </a:r>
            <a:endParaRPr sz="3200" dirty="0"/>
          </a:p>
        </p:txBody>
      </p:sp>
      <p:sp>
        <p:nvSpPr>
          <p:cNvPr id="330" name="Shape 3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42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33" name="DSC01324.jpeg" descr="DSC0132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43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36" name="DSC01649.jpeg" descr="DSC01649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44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39" name="DSC01333.jpeg" descr="DSC0133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45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42" name="DSC03543.jpeg" descr="DSC03543"/>
          <p:cNvPicPr/>
          <p:nvPr/>
        </p:nvPicPr>
        <p:blipFill>
          <a:blip r:embed="rId2">
            <a:extLst/>
          </a:blip>
          <a:srcRect l="25000" t="27499" r="31875" b="3333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46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47" name="Group 347"/>
          <p:cNvGrpSpPr/>
          <p:nvPr/>
        </p:nvGrpSpPr>
        <p:grpSpPr>
          <a:xfrm>
            <a:off x="0" y="0"/>
            <a:ext cx="9144000" cy="3429000"/>
            <a:chOff x="0" y="0"/>
            <a:chExt cx="9144000" cy="3429000"/>
          </a:xfrm>
        </p:grpSpPr>
        <p:pic>
          <p:nvPicPr>
            <p:cNvPr id="345" name="DSC00533.jpg" descr="DSC00533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6" name="DSC00534.jpg" descr="DSC00534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7200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47"/>
          <p:cNvGrpSpPr/>
          <p:nvPr/>
        </p:nvGrpSpPr>
        <p:grpSpPr>
          <a:xfrm>
            <a:off x="0" y="0"/>
            <a:ext cx="9144000" cy="3429000"/>
            <a:chOff x="0" y="0"/>
            <a:chExt cx="9144000" cy="3429000"/>
          </a:xfrm>
        </p:grpSpPr>
        <p:pic>
          <p:nvPicPr>
            <p:cNvPr id="3" name="DSC00533.jpg" descr="DSC00533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" name="DSC00534.jpg" descr="DSC00534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57200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" name="Group 350"/>
          <p:cNvGrpSpPr/>
          <p:nvPr/>
        </p:nvGrpSpPr>
        <p:grpSpPr>
          <a:xfrm>
            <a:off x="0" y="3429000"/>
            <a:ext cx="9144000" cy="3429000"/>
            <a:chOff x="0" y="0"/>
            <a:chExt cx="9144000" cy="3429000"/>
          </a:xfrm>
        </p:grpSpPr>
        <p:pic>
          <p:nvPicPr>
            <p:cNvPr id="6" name="DSC00863.jpeg" descr="DSC00863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57200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" name="DSC00864.jpeg" descr="DSC00864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4572000" cy="34290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" name="Elipse 7"/>
          <p:cNvSpPr/>
          <p:nvPr/>
        </p:nvSpPr>
        <p:spPr>
          <a:xfrm>
            <a:off x="5796136" y="908720"/>
            <a:ext cx="1728192" cy="1728192"/>
          </a:xfrm>
          <a:prstGeom prst="ellipse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Elipse 8"/>
          <p:cNvSpPr/>
          <p:nvPr/>
        </p:nvSpPr>
        <p:spPr>
          <a:xfrm>
            <a:off x="6156176" y="4581128"/>
            <a:ext cx="1728192" cy="1728192"/>
          </a:xfrm>
          <a:prstGeom prst="ellipse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Elipse 9"/>
          <p:cNvSpPr/>
          <p:nvPr/>
        </p:nvSpPr>
        <p:spPr>
          <a:xfrm>
            <a:off x="1259632" y="850404"/>
            <a:ext cx="1728192" cy="1728192"/>
          </a:xfrm>
          <a:prstGeom prst="ellipse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Elipse 10"/>
          <p:cNvSpPr/>
          <p:nvPr/>
        </p:nvSpPr>
        <p:spPr>
          <a:xfrm>
            <a:off x="1691680" y="4365104"/>
            <a:ext cx="1728192" cy="1728192"/>
          </a:xfrm>
          <a:prstGeom prst="ellipse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3" name="Conector de seta reta 12"/>
          <p:cNvCxnSpPr/>
          <p:nvPr/>
        </p:nvCxnSpPr>
        <p:spPr>
          <a:xfrm>
            <a:off x="2286000" y="2578596"/>
            <a:ext cx="269776" cy="1714500"/>
          </a:xfrm>
          <a:prstGeom prst="straightConnector1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Conector de seta reta 15"/>
          <p:cNvCxnSpPr/>
          <p:nvPr/>
        </p:nvCxnSpPr>
        <p:spPr>
          <a:xfrm>
            <a:off x="6588224" y="2650604"/>
            <a:ext cx="269776" cy="1714500"/>
          </a:xfrm>
          <a:prstGeom prst="straightConnector1">
            <a:avLst/>
          </a:prstGeom>
          <a:noFill/>
          <a:ln w="25400" cap="flat">
            <a:solidFill>
              <a:schemeClr val="accent2">
                <a:lumMod val="75000"/>
              </a:schemeClr>
            </a:solidFill>
            <a:prstDash val="solid"/>
            <a:bevel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536073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Shape 35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Câncer</a:t>
            </a:r>
            <a:r>
              <a:rPr sz="4400" b="1" dirty="0">
                <a:solidFill>
                  <a:srgbClr val="C00000"/>
                </a:solidFill>
              </a:rPr>
              <a:t> da Pele</a:t>
            </a:r>
          </a:p>
        </p:txBody>
      </p:sp>
      <p:sp>
        <p:nvSpPr>
          <p:cNvPr id="353" name="Shape 35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O que é câncer da pele?</a:t>
            </a:r>
          </a:p>
          <a:p>
            <a:pPr lvl="0">
              <a:defRPr sz="1800"/>
            </a:pPr>
            <a:r>
              <a:rPr sz="3200"/>
              <a:t>Quais os tipos mais comuns?</a:t>
            </a:r>
          </a:p>
          <a:p>
            <a:pPr lvl="0">
              <a:defRPr sz="1800"/>
            </a:pPr>
            <a:r>
              <a:rPr sz="3200"/>
              <a:t>Quais lesões suspeitar?</a:t>
            </a:r>
          </a:p>
          <a:p>
            <a:pPr lvl="0">
              <a:defRPr sz="1800"/>
            </a:pPr>
            <a:r>
              <a:rPr sz="3200"/>
              <a:t>Diagnósticos diferenciais.</a:t>
            </a:r>
          </a:p>
          <a:p>
            <a:pPr lvl="0">
              <a:defRPr sz="1800"/>
            </a:pPr>
            <a:r>
              <a:rPr sz="3200"/>
              <a:t>Como conduzir?</a:t>
            </a:r>
          </a:p>
        </p:txBody>
      </p:sp>
      <p:sp>
        <p:nvSpPr>
          <p:cNvPr id="354" name="Shape 35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48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Shape 3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Quais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os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tipos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mais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comuns</a:t>
            </a:r>
            <a:r>
              <a:rPr sz="44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357" name="Shape 3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00037" lvl="0" indent="-300037">
              <a:lnSpc>
                <a:spcPct val="150000"/>
              </a:lnSpc>
              <a:spcBef>
                <a:spcPts val="600"/>
              </a:spcBef>
              <a:defRPr sz="1800"/>
            </a:pPr>
            <a:r>
              <a:rPr sz="2800"/>
              <a:t>Carcinoma Basocelular (CBC) – 65-75%</a:t>
            </a:r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/>
              <a:t>Carcinoma Espinocelular  (CEC) – 15-20%</a:t>
            </a:r>
          </a:p>
          <a:p>
            <a:pPr marL="300037" lvl="0" indent="-300037">
              <a:spcBef>
                <a:spcPts val="600"/>
              </a:spcBef>
              <a:defRPr sz="1800"/>
            </a:pPr>
            <a:r>
              <a:rPr sz="2800"/>
              <a:t>Melanoma – 5%</a:t>
            </a:r>
          </a:p>
          <a:p>
            <a:pPr marL="257175" lvl="0" indent="-257175">
              <a:spcBef>
                <a:spcPts val="500"/>
              </a:spcBef>
              <a:defRPr sz="1800"/>
            </a:pPr>
            <a:r>
              <a:rPr sz="2400"/>
              <a:t>Outros – 5%</a:t>
            </a:r>
          </a:p>
        </p:txBody>
      </p:sp>
      <p:sp>
        <p:nvSpPr>
          <p:cNvPr id="358" name="Shape 3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49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pt-BR" sz="4400" b="1" dirty="0" smtClean="0">
                <a:solidFill>
                  <a:srgbClr val="C00000"/>
                </a:solidFill>
              </a:rPr>
              <a:t>Tumores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6" name="Group 113" descr="010b_light_uv_eng"/>
          <p:cNvGrpSpPr/>
          <p:nvPr/>
        </p:nvGrpSpPr>
        <p:grpSpPr>
          <a:xfrm>
            <a:off x="251520" y="1767061"/>
            <a:ext cx="8620125" cy="3030538"/>
            <a:chOff x="0" y="0"/>
            <a:chExt cx="8620125" cy="3030537"/>
          </a:xfrm>
        </p:grpSpPr>
        <p:sp>
          <p:nvSpPr>
            <p:cNvPr id="7" name="Shape 111"/>
            <p:cNvSpPr/>
            <p:nvPr/>
          </p:nvSpPr>
          <p:spPr>
            <a:xfrm>
              <a:off x="0" y="0"/>
              <a:ext cx="8620125" cy="3030538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240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" name="010b_light_uv_eng.png"/>
            <p:cNvPicPr/>
            <p:nvPr/>
          </p:nvPicPr>
          <p:blipFill>
            <a:blip r:embed="rId2">
              <a:alphaModFix amt="50195"/>
              <a:extLst/>
            </a:blip>
            <a:stretch>
              <a:fillRect/>
            </a:stretch>
          </p:blipFill>
          <p:spPr>
            <a:xfrm>
              <a:off x="0" y="0"/>
              <a:ext cx="8620125" cy="30305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24204105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Quando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suspeitar</a:t>
            </a:r>
            <a:r>
              <a:rPr sz="4400" b="1" dirty="0">
                <a:solidFill>
                  <a:srgbClr val="C00000"/>
                </a:solidFill>
              </a:rPr>
              <a:t> de CBC?</a:t>
            </a:r>
          </a:p>
        </p:txBody>
      </p:sp>
      <p:sp>
        <p:nvSpPr>
          <p:cNvPr id="361" name="Shape 361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8229600" cy="5257800"/>
          </a:xfrm>
          <a:prstGeom prst="rect">
            <a:avLst/>
          </a:prstGeom>
        </p:spPr>
        <p:txBody>
          <a:bodyPr/>
          <a:lstStyle/>
          <a:p>
            <a:pPr lvl="0">
              <a:buSzTx/>
              <a:buNone/>
              <a:defRPr sz="1800"/>
            </a:pPr>
            <a:endParaRPr sz="3200" dirty="0"/>
          </a:p>
          <a:p>
            <a:pPr lvl="0">
              <a:buSzTx/>
              <a:buNone/>
              <a:defRPr sz="1800"/>
            </a:pPr>
            <a:endParaRPr sz="3200" dirty="0"/>
          </a:p>
          <a:p>
            <a:pPr lvl="0">
              <a:defRPr sz="1800"/>
            </a:pPr>
            <a:r>
              <a:rPr sz="3200" dirty="0" err="1"/>
              <a:t>Sardas</a:t>
            </a:r>
            <a:r>
              <a:rPr sz="3200" dirty="0"/>
              <a:t> antes dos 15 </a:t>
            </a:r>
            <a:r>
              <a:rPr sz="3200" dirty="0" err="1"/>
              <a:t>anos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Fototipos</a:t>
            </a:r>
            <a:r>
              <a:rPr sz="3200" dirty="0"/>
              <a:t> I e II</a:t>
            </a:r>
          </a:p>
          <a:p>
            <a:pPr lvl="0">
              <a:defRPr sz="1800"/>
            </a:pPr>
            <a:r>
              <a:rPr sz="3200" dirty="0" err="1"/>
              <a:t>Queimadura</a:t>
            </a:r>
            <a:r>
              <a:rPr sz="3200" dirty="0"/>
              <a:t> solar &gt; </a:t>
            </a:r>
            <a:r>
              <a:rPr sz="3200" dirty="0" err="1"/>
              <a:t>exposição</a:t>
            </a:r>
            <a:r>
              <a:rPr sz="3200" dirty="0"/>
              <a:t> </a:t>
            </a:r>
            <a:r>
              <a:rPr sz="3200" dirty="0" err="1"/>
              <a:t>crônica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Férias</a:t>
            </a:r>
            <a:r>
              <a:rPr sz="3200" dirty="0"/>
              <a:t> </a:t>
            </a:r>
            <a:r>
              <a:rPr sz="3200" dirty="0" err="1"/>
              <a:t>na</a:t>
            </a:r>
            <a:r>
              <a:rPr sz="3200" dirty="0"/>
              <a:t> </a:t>
            </a:r>
            <a:r>
              <a:rPr sz="3200" dirty="0" err="1"/>
              <a:t>praia</a:t>
            </a:r>
            <a:r>
              <a:rPr sz="3200" dirty="0"/>
              <a:t> de 7 </a:t>
            </a:r>
            <a:r>
              <a:rPr sz="3200" dirty="0" err="1"/>
              <a:t>semanas</a:t>
            </a:r>
            <a:r>
              <a:rPr sz="3200" dirty="0"/>
              <a:t>/</a:t>
            </a:r>
            <a:r>
              <a:rPr sz="3200" dirty="0" err="1"/>
              <a:t>ano</a:t>
            </a:r>
            <a:endParaRPr sz="3200" dirty="0"/>
          </a:p>
        </p:txBody>
      </p:sp>
      <p:sp>
        <p:nvSpPr>
          <p:cNvPr id="362" name="Shape 3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50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Quando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suspeitar</a:t>
            </a:r>
            <a:r>
              <a:rPr sz="4400" b="1" dirty="0">
                <a:solidFill>
                  <a:srgbClr val="C00000"/>
                </a:solidFill>
              </a:rPr>
              <a:t> de CBC?</a:t>
            </a:r>
          </a:p>
        </p:txBody>
      </p:sp>
      <p:sp>
        <p:nvSpPr>
          <p:cNvPr id="365" name="Shape 36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FACE 70% (nariz 35%)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Nódulo perláceo e brilhante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Telangectasias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Ulcerado ou não</a:t>
            </a:r>
          </a:p>
          <a:p>
            <a:pPr marL="742950" lvl="1" indent="-285750">
              <a:spcBef>
                <a:spcPts val="600"/>
              </a:spcBef>
              <a:defRPr sz="1800"/>
            </a:pPr>
            <a:endParaRPr sz="2800"/>
          </a:p>
          <a:p>
            <a:pPr lvl="0">
              <a:defRPr sz="1800"/>
            </a:pPr>
            <a:r>
              <a:rPr sz="3200"/>
              <a:t>Tronco e membros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Placa eritematosa (bordo perláceo)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Descamação</a:t>
            </a:r>
          </a:p>
        </p:txBody>
      </p:sp>
      <p:sp>
        <p:nvSpPr>
          <p:cNvPr id="366" name="Shape 36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image6.jpg" descr="Slide2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595" y="1000108"/>
            <a:ext cx="3457576" cy="2539366"/>
          </a:xfrm>
          <a:prstGeom prst="rect">
            <a:avLst/>
          </a:prstGeom>
          <a:ln w="12700">
            <a:miter lim="400000"/>
          </a:ln>
        </p:spPr>
      </p:pic>
      <p:pic>
        <p:nvPicPr>
          <p:cNvPr id="369" name="image7.jpg" descr="DSC0133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0694" y="1142984"/>
            <a:ext cx="3340101" cy="2506980"/>
          </a:xfrm>
          <a:prstGeom prst="rect">
            <a:avLst/>
          </a:prstGeom>
          <a:ln w="12700">
            <a:miter lim="400000"/>
          </a:ln>
        </p:spPr>
      </p:pic>
      <p:pic>
        <p:nvPicPr>
          <p:cNvPr id="370" name="image8.jpg" descr="DSC01351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4348" y="3714751"/>
            <a:ext cx="3427413" cy="257175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1" name="image9.jpg" descr="DSC09085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29189" y="3857628"/>
            <a:ext cx="3384551" cy="2537461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Shape 37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CBC</a:t>
            </a:r>
          </a:p>
        </p:txBody>
      </p:sp>
      <p:sp>
        <p:nvSpPr>
          <p:cNvPr id="373" name="Shape 3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CBC</a:t>
            </a:r>
          </a:p>
        </p:txBody>
      </p:sp>
      <p:sp>
        <p:nvSpPr>
          <p:cNvPr id="376" name="Shape 3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53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77" name="image10.jpg" descr="DSC01445.JPG"/>
          <p:cNvPicPr/>
          <p:nvPr/>
        </p:nvPicPr>
        <p:blipFill>
          <a:blip r:embed="rId2">
            <a:extLst/>
          </a:blip>
          <a:srcRect l="19298" r="19298" b="4092"/>
          <a:stretch>
            <a:fillRect/>
          </a:stretch>
        </p:blipFill>
        <p:spPr>
          <a:xfrm>
            <a:off x="1214414" y="714356"/>
            <a:ext cx="2500330" cy="2928959"/>
          </a:xfrm>
          <a:prstGeom prst="rect">
            <a:avLst/>
          </a:prstGeom>
          <a:ln w="12700">
            <a:miter lim="400000"/>
          </a:ln>
        </p:spPr>
      </p:pic>
      <p:pic>
        <p:nvPicPr>
          <p:cNvPr id="378" name="image11.jpg" descr="DSC02406.JPG"/>
          <p:cNvPicPr/>
          <p:nvPr/>
        </p:nvPicPr>
        <p:blipFill>
          <a:blip r:embed="rId3">
            <a:extLst/>
          </a:blip>
          <a:srcRect l="15510" r="11591"/>
          <a:stretch>
            <a:fillRect/>
          </a:stretch>
        </p:blipFill>
        <p:spPr>
          <a:xfrm>
            <a:off x="4786314" y="1142984"/>
            <a:ext cx="3357587" cy="259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9" name="image12.jpg" descr="DSC01383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7224" y="3786189"/>
            <a:ext cx="3619494" cy="2714621"/>
          </a:xfrm>
          <a:prstGeom prst="rect">
            <a:avLst/>
          </a:prstGeom>
          <a:ln w="12700">
            <a:miter lim="400000"/>
          </a:ln>
        </p:spPr>
      </p:pic>
      <p:pic>
        <p:nvPicPr>
          <p:cNvPr id="380" name="image13.jpg" descr="C:\Tranferencia de fotos\2003\03_08_06\DSC01612.JPG"/>
          <p:cNvPicPr/>
          <p:nvPr/>
        </p:nvPicPr>
        <p:blipFill>
          <a:blip r:embed="rId5">
            <a:extLst/>
          </a:blip>
          <a:srcRect r="29002" b="24804"/>
          <a:stretch>
            <a:fillRect/>
          </a:stretch>
        </p:blipFill>
        <p:spPr>
          <a:xfrm>
            <a:off x="4929189" y="3786189"/>
            <a:ext cx="3571902" cy="28365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Shape 38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54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384" name="image14.jpg" descr="DSC00018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643437" y="3429000"/>
            <a:ext cx="4190302" cy="3143273"/>
          </a:xfrm>
          <a:prstGeom prst="rect">
            <a:avLst/>
          </a:prstGeom>
          <a:ln w="12700">
            <a:miter lim="400000"/>
          </a:ln>
        </p:spPr>
      </p:pic>
      <p:sp>
        <p:nvSpPr>
          <p:cNvPr id="385" name="Shape 385"/>
          <p:cNvSpPr/>
          <p:nvPr/>
        </p:nvSpPr>
        <p:spPr>
          <a:xfrm>
            <a:off x="457200" y="274638"/>
            <a:ext cx="8229600" cy="708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>
                <a:solidFill>
                  <a:srgbClr val="1F497D"/>
                </a:solidFill>
              </a:rPr>
              <a:t>CBC</a:t>
            </a:r>
          </a:p>
        </p:txBody>
      </p:sp>
      <p:pic>
        <p:nvPicPr>
          <p:cNvPr id="386" name="image15.jpg" descr="D:\Arquivos Dermatologia\Fotos\fabioCBCIMIQUIMODANTES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7157" y="3429000"/>
            <a:ext cx="4688304" cy="3071835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image16.jpg" descr="D:\Arquivos Dermatologia\Slides\CBCESCLERODERMIFORME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72000" y="928669"/>
            <a:ext cx="4214811" cy="28724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88" name="image17.jpg" descr="DSC08955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1471" y="928669"/>
            <a:ext cx="4095748" cy="307181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CBC</a:t>
            </a:r>
          </a:p>
        </p:txBody>
      </p:sp>
      <p:sp>
        <p:nvSpPr>
          <p:cNvPr id="391" name="Shape 3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55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394" name="Group 394"/>
          <p:cNvGrpSpPr/>
          <p:nvPr/>
        </p:nvGrpSpPr>
        <p:grpSpPr>
          <a:xfrm>
            <a:off x="4214810" y="1714487"/>
            <a:ext cx="4929190" cy="3500463"/>
            <a:chOff x="0" y="0"/>
            <a:chExt cx="4929189" cy="3500461"/>
          </a:xfrm>
        </p:grpSpPr>
        <p:pic>
          <p:nvPicPr>
            <p:cNvPr id="392" name="image18.jpg" descr="DSC00320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929190" cy="35004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93" name="Shape 393"/>
            <p:cNvSpPr/>
            <p:nvPr/>
          </p:nvSpPr>
          <p:spPr>
            <a:xfrm rot="6044238">
              <a:off x="990313" y="541282"/>
              <a:ext cx="810898" cy="1251089"/>
            </a:xfrm>
            <a:prstGeom prst="triangle">
              <a:avLst/>
            </a:pr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395" name="image19.jpg" descr="DSC08605.JPG"/>
          <p:cNvPicPr/>
          <p:nvPr/>
        </p:nvPicPr>
        <p:blipFill>
          <a:blip r:embed="rId3">
            <a:extLst/>
          </a:blip>
          <a:srcRect l="5466" t="5208" r="12515" b="5208"/>
          <a:stretch>
            <a:fillRect/>
          </a:stretch>
        </p:blipFill>
        <p:spPr>
          <a:xfrm>
            <a:off x="214281" y="1714487"/>
            <a:ext cx="4361043" cy="3571902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Shape 396"/>
          <p:cNvSpPr/>
          <p:nvPr/>
        </p:nvSpPr>
        <p:spPr>
          <a:xfrm rot="16039243">
            <a:off x="2172665" y="1264644"/>
            <a:ext cx="560044" cy="1674543"/>
          </a:xfrm>
          <a:prstGeom prst="triangle">
            <a:avLst/>
          </a:prstGeom>
          <a:solidFill>
            <a:srgbClr val="4F81BD"/>
          </a:solidFill>
          <a:ln w="25400">
            <a:solidFill>
              <a:srgbClr val="3A5E8A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39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Quando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suspeitar</a:t>
            </a:r>
            <a:r>
              <a:rPr sz="4400" b="1" dirty="0">
                <a:solidFill>
                  <a:srgbClr val="C00000"/>
                </a:solidFill>
              </a:rPr>
              <a:t> de CEC?</a:t>
            </a:r>
          </a:p>
        </p:txBody>
      </p:sp>
      <p:sp>
        <p:nvSpPr>
          <p:cNvPr id="399" name="Shape 39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FACE 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Lábio inferior, orelhas e calva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Nódulo endurecido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Crosta (hiperquratose)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Úlcera</a:t>
            </a:r>
          </a:p>
        </p:txBody>
      </p:sp>
      <p:sp>
        <p:nvSpPr>
          <p:cNvPr id="400" name="Shape 40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56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 smtClean="0">
                <a:solidFill>
                  <a:srgbClr val="C00000"/>
                </a:solidFill>
              </a:rPr>
              <a:t>Quando</a:t>
            </a:r>
            <a:r>
              <a:rPr sz="4400" b="1" dirty="0" smtClean="0">
                <a:solidFill>
                  <a:srgbClr val="C00000"/>
                </a:solidFill>
              </a:rPr>
              <a:t> </a:t>
            </a:r>
            <a:r>
              <a:rPr sz="4400" b="1" dirty="0" err="1" smtClean="0">
                <a:solidFill>
                  <a:srgbClr val="C00000"/>
                </a:solidFill>
              </a:rPr>
              <a:t>suspeitar</a:t>
            </a:r>
            <a:r>
              <a:rPr sz="4400" b="1" dirty="0" smtClean="0">
                <a:solidFill>
                  <a:srgbClr val="C00000"/>
                </a:solidFill>
              </a:rPr>
              <a:t> de CEC?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403" name="Shape 40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Lesão solar crônica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Ceratose solar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Queilite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Leucoplasia</a:t>
            </a:r>
          </a:p>
          <a:p>
            <a:pPr lvl="0">
              <a:defRPr sz="1800"/>
            </a:pPr>
            <a:r>
              <a:rPr sz="3200"/>
              <a:t>Queimaduras</a:t>
            </a:r>
          </a:p>
          <a:p>
            <a:pPr lvl="0">
              <a:defRPr sz="1800"/>
            </a:pPr>
            <a:r>
              <a:rPr sz="3200"/>
              <a:t>Cicatrizes</a:t>
            </a:r>
          </a:p>
          <a:p>
            <a:pPr lvl="0">
              <a:defRPr sz="1800"/>
            </a:pPr>
            <a:r>
              <a:rPr sz="3200"/>
              <a:t>Úlceras crônicas</a:t>
            </a:r>
          </a:p>
        </p:txBody>
      </p:sp>
      <p:sp>
        <p:nvSpPr>
          <p:cNvPr id="404" name="Shape 40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57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58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410" name="Group 410"/>
          <p:cNvGrpSpPr/>
          <p:nvPr/>
        </p:nvGrpSpPr>
        <p:grpSpPr>
          <a:xfrm>
            <a:off x="500034" y="1136275"/>
            <a:ext cx="3857626" cy="5143501"/>
            <a:chOff x="0" y="0"/>
            <a:chExt cx="3857625" cy="5143500"/>
          </a:xfrm>
        </p:grpSpPr>
        <p:pic>
          <p:nvPicPr>
            <p:cNvPr id="408" name="image20.jpg" descr="DSC01026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857625" cy="51435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9" name="Shape 409"/>
            <p:cNvSpPr/>
            <p:nvPr/>
          </p:nvSpPr>
          <p:spPr>
            <a:xfrm rot="5400000">
              <a:off x="1428759" y="928693"/>
              <a:ext cx="785820" cy="2071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10800" y="108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0800" y="10800"/>
                  </a:lnTo>
                  <a:close/>
                </a:path>
              </a:pathLst>
            </a:custGeom>
            <a:solidFill>
              <a:srgbClr val="4F81BD"/>
            </a:solidFill>
            <a:ln w="25400" cap="flat">
              <a:solidFill>
                <a:srgbClr val="3A5E8A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</p:grpSp>
      <p:pic>
        <p:nvPicPr>
          <p:cNvPr id="411" name="image21.jpg" descr="DSC09550.JPG"/>
          <p:cNvPicPr/>
          <p:nvPr/>
        </p:nvPicPr>
        <p:blipFill>
          <a:blip r:embed="rId3">
            <a:extLst/>
          </a:blip>
          <a:srcRect t="4878" r="12195" b="2439"/>
          <a:stretch>
            <a:fillRect/>
          </a:stretch>
        </p:blipFill>
        <p:spPr>
          <a:xfrm>
            <a:off x="4786314" y="1142983"/>
            <a:ext cx="3429025" cy="2714645"/>
          </a:xfrm>
          <a:prstGeom prst="rect">
            <a:avLst/>
          </a:prstGeom>
          <a:ln w="12700">
            <a:miter lim="400000"/>
          </a:ln>
        </p:spPr>
      </p:pic>
      <p:pic>
        <p:nvPicPr>
          <p:cNvPr id="412" name="image22.jpg" descr="DSC00347.JPG"/>
          <p:cNvPicPr/>
          <p:nvPr/>
        </p:nvPicPr>
        <p:blipFill>
          <a:blip r:embed="rId4">
            <a:extLst/>
          </a:blip>
          <a:srcRect l="18750" t="11109" r="12500" b="19457"/>
          <a:stretch>
            <a:fillRect/>
          </a:stretch>
        </p:blipFill>
        <p:spPr>
          <a:xfrm>
            <a:off x="4857751" y="4000503"/>
            <a:ext cx="3429906" cy="2598414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Shape 413"/>
          <p:cNvSpPr/>
          <p:nvPr/>
        </p:nvSpPr>
        <p:spPr>
          <a:xfrm>
            <a:off x="457200" y="274638"/>
            <a:ext cx="8229600" cy="6771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rgbClr val="1F497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400" dirty="0">
                <a:solidFill>
                  <a:schemeClr val="tx1"/>
                </a:solidFill>
              </a:rPr>
              <a:t>CEC</a:t>
            </a:r>
          </a:p>
        </p:txBody>
      </p:sp>
    </p:spTree>
  </p:cSld>
  <p:clrMapOvr>
    <a:masterClrMapping/>
  </p:clrMapOvr>
  <p:transition spd="med"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Quando</a:t>
            </a:r>
            <a:r>
              <a:rPr sz="4400" b="1" dirty="0">
                <a:solidFill>
                  <a:srgbClr val="C00000"/>
                </a:solidFill>
              </a:rPr>
              <a:t> </a:t>
            </a:r>
            <a:r>
              <a:rPr sz="4400" b="1" dirty="0" err="1">
                <a:solidFill>
                  <a:srgbClr val="C00000"/>
                </a:solidFill>
              </a:rPr>
              <a:t>suspeitar</a:t>
            </a:r>
            <a:r>
              <a:rPr sz="4400" b="1" dirty="0">
                <a:solidFill>
                  <a:srgbClr val="C00000"/>
                </a:solidFill>
              </a:rPr>
              <a:t> de Melanoma?</a:t>
            </a:r>
          </a:p>
        </p:txBody>
      </p:sp>
      <p:sp>
        <p:nvSpPr>
          <p:cNvPr id="416" name="Shape 41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 err="1"/>
              <a:t>Lesão</a:t>
            </a:r>
            <a:r>
              <a:rPr sz="3200" dirty="0"/>
              <a:t> PIGMENTADA (</a:t>
            </a:r>
            <a:r>
              <a:rPr sz="3200" dirty="0" err="1"/>
              <a:t>marrom</a:t>
            </a:r>
            <a:r>
              <a:rPr sz="3200" dirty="0"/>
              <a:t>/</a:t>
            </a:r>
            <a:r>
              <a:rPr sz="3200" dirty="0" err="1"/>
              <a:t>negra</a:t>
            </a:r>
            <a:r>
              <a:rPr sz="3200" dirty="0"/>
              <a:t>)</a:t>
            </a:r>
          </a:p>
          <a:p>
            <a:pPr lvl="0">
              <a:spcBef>
                <a:spcPts val="1100"/>
              </a:spcBef>
              <a:buSzTx/>
              <a:buNone/>
              <a:defRPr sz="1800"/>
            </a:pPr>
            <a:r>
              <a:rPr sz="4800" dirty="0" smtClean="0">
                <a:solidFill>
                  <a:srgbClr val="960000"/>
                </a:solidFill>
              </a:rPr>
              <a:t>ABCD</a:t>
            </a:r>
            <a:endParaRPr sz="4800" dirty="0">
              <a:solidFill>
                <a:srgbClr val="960000"/>
              </a:solidFill>
            </a:endParaRPr>
          </a:p>
          <a:p>
            <a:pPr lvl="0">
              <a:defRPr sz="1800"/>
            </a:pPr>
            <a:r>
              <a:rPr sz="3200" dirty="0" err="1"/>
              <a:t>Assimétrica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Bordos</a:t>
            </a:r>
            <a:r>
              <a:rPr sz="3200" dirty="0"/>
              <a:t> </a:t>
            </a:r>
            <a:r>
              <a:rPr sz="3200" dirty="0" err="1"/>
              <a:t>irregulares</a:t>
            </a:r>
            <a:endParaRPr sz="3200" dirty="0"/>
          </a:p>
          <a:p>
            <a:pPr lvl="0">
              <a:defRPr sz="1800"/>
            </a:pPr>
            <a:r>
              <a:rPr sz="3200" dirty="0"/>
              <a:t>Cores =&gt; 2 </a:t>
            </a:r>
            <a:r>
              <a:rPr sz="3200" dirty="0" err="1"/>
              <a:t>ou</a:t>
            </a:r>
            <a:r>
              <a:rPr sz="3200" dirty="0"/>
              <a:t> </a:t>
            </a:r>
            <a:r>
              <a:rPr sz="3200" dirty="0" err="1"/>
              <a:t>mais</a:t>
            </a:r>
            <a:endParaRPr sz="3200" dirty="0"/>
          </a:p>
          <a:p>
            <a:pPr lvl="0">
              <a:defRPr sz="1800"/>
            </a:pPr>
            <a:r>
              <a:rPr sz="3200" dirty="0" err="1"/>
              <a:t>Diâmetro</a:t>
            </a:r>
            <a:r>
              <a:rPr sz="3200" dirty="0"/>
              <a:t> </a:t>
            </a:r>
            <a:r>
              <a:rPr sz="3200" dirty="0" err="1"/>
              <a:t>maior</a:t>
            </a:r>
            <a:r>
              <a:rPr sz="3200" dirty="0"/>
              <a:t> </a:t>
            </a:r>
            <a:r>
              <a:rPr sz="3200" dirty="0" err="1"/>
              <a:t>que</a:t>
            </a:r>
            <a:r>
              <a:rPr sz="3200" dirty="0"/>
              <a:t> 0,5 cm</a:t>
            </a:r>
          </a:p>
        </p:txBody>
      </p:sp>
      <p:sp>
        <p:nvSpPr>
          <p:cNvPr id="417" name="Shape 4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59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118" name="sol.jpg" descr="sol"/>
          <p:cNvPicPr/>
          <p:nvPr/>
        </p:nvPicPr>
        <p:blipFill>
          <a:blip r:embed="rId2">
            <a:extLst/>
          </a:blip>
          <a:srcRect l="9898" r="25543" b="34251"/>
          <a:stretch>
            <a:fillRect/>
          </a:stretch>
        </p:blipFill>
        <p:spPr>
          <a:xfrm>
            <a:off x="2051720" y="988852"/>
            <a:ext cx="5100638" cy="1825625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/>
          <p:nvPr/>
        </p:nvSpPr>
        <p:spPr>
          <a:xfrm>
            <a:off x="537876" y="3356992"/>
            <a:ext cx="3287078" cy="183573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000066"/>
              </a:gs>
            </a:gsLst>
            <a:lin ang="162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Produção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vitamina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</a:t>
            </a:r>
          </a:p>
          <a:p>
            <a:pPr lvl="0"/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Calor</a:t>
            </a:r>
            <a:endParaRPr sz="2000" b="1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Efeito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psicológico</a:t>
            </a:r>
            <a:endParaRPr sz="2000" b="1" dirty="0">
              <a:solidFill>
                <a:srgbClr val="FFFF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+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Útil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no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tratamento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</a:p>
          <a:p>
            <a:pPr lvl="0"/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doenças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pele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/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(dose </a:t>
            </a:r>
            <a:r>
              <a:rPr sz="2000" b="1" dirty="0" err="1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moderada</a:t>
            </a:r>
            <a:r>
              <a:rPr sz="20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122" name="Shape 122"/>
          <p:cNvSpPr/>
          <p:nvPr/>
        </p:nvSpPr>
        <p:spPr>
          <a:xfrm>
            <a:off x="5096084" y="3356992"/>
            <a:ext cx="3788381" cy="212783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9900"/>
              </a:gs>
            </a:gsLst>
            <a:lin ang="16200000"/>
          </a:gra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/>
          <a:p>
            <a:pPr lvl="0">
              <a:buClr>
                <a:srgbClr val="FF0000"/>
              </a:buClr>
              <a:buSzPct val="100000"/>
              <a:buChar char="-"/>
            </a:pP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Principal causa do 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câncer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/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 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pele</a:t>
            </a:r>
            <a:endParaRPr sz="20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>
              <a:buClr>
                <a:srgbClr val="FF0000"/>
              </a:buClr>
              <a:buSzPct val="100000"/>
              <a:buChar char="-"/>
            </a:pP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Luz UV principal causa de </a:t>
            </a:r>
          </a:p>
          <a:p>
            <a:pPr lvl="0"/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envelhecimento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da 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pele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lvl="0">
              <a:buClr>
                <a:srgbClr val="FF0000"/>
              </a:buClr>
              <a:buSzPct val="100000"/>
              <a:buChar char="-"/>
            </a:pP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Luz UV é um 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fator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</a:p>
          <a:p>
            <a:pPr lvl="0"/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desenvolvimento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 de 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manchas</a:t>
            </a:r>
            <a:endParaRPr sz="2000" b="1" dirty="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/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da “</a:t>
            </a:r>
            <a:r>
              <a:rPr sz="2000" b="1" dirty="0" err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idade</a:t>
            </a:r>
            <a:r>
              <a:rPr sz="20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image23.jpg" descr="C:\Tranferencia de fotos\2004\04_12_10\DSC06066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14942" y="1142984"/>
            <a:ext cx="3143856" cy="2357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420" name="image24.jpeg" descr="C:\Daniel\Melanoma\DSC00100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1471" y="1071546"/>
            <a:ext cx="3700759" cy="2591367"/>
          </a:xfrm>
          <a:prstGeom prst="rect">
            <a:avLst/>
          </a:prstGeom>
          <a:ln w="12700">
            <a:miter lim="400000"/>
          </a:ln>
        </p:spPr>
      </p:pic>
      <p:pic>
        <p:nvPicPr>
          <p:cNvPr id="421" name="image25.jpg" descr="C:\Tranferencia de fotos\2005\05_02_24\DSC06658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57224" y="3851655"/>
            <a:ext cx="3723297" cy="2792063"/>
          </a:xfrm>
          <a:prstGeom prst="rect">
            <a:avLst/>
          </a:prstGeom>
          <a:ln w="12700">
            <a:miter lim="400000"/>
          </a:ln>
        </p:spPr>
      </p:pic>
      <p:pic>
        <p:nvPicPr>
          <p:cNvPr id="422" name="image26.jpg" descr="D:\Meus documentos\Dermatologia aulas\melanoma\melanomadorso.JPG"/>
          <p:cNvPicPr/>
          <p:nvPr/>
        </p:nvPicPr>
        <p:blipFill>
          <a:blip r:embed="rId5">
            <a:extLst/>
          </a:blip>
          <a:srcRect l="15277" t="20857" r="19362" b="24426"/>
          <a:stretch>
            <a:fillRect/>
          </a:stretch>
        </p:blipFill>
        <p:spPr>
          <a:xfrm>
            <a:off x="5429255" y="3643314"/>
            <a:ext cx="2592201" cy="3021762"/>
          </a:xfrm>
          <a:prstGeom prst="rect">
            <a:avLst/>
          </a:prstGeom>
          <a:ln w="12700">
            <a:miter lim="400000"/>
          </a:ln>
        </p:spPr>
      </p:pic>
      <p:sp>
        <p:nvSpPr>
          <p:cNvPr id="423" name="Shape 423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5081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>
                <a:solidFill>
                  <a:srgbClr val="C00000"/>
                </a:solidFill>
              </a:rPr>
              <a:t>Melanoma</a:t>
            </a:r>
          </a:p>
        </p:txBody>
      </p:sp>
      <p:sp>
        <p:nvSpPr>
          <p:cNvPr id="424" name="Shape 4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60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Group 428"/>
          <p:cNvGrpSpPr/>
          <p:nvPr/>
        </p:nvGrpSpPr>
        <p:grpSpPr>
          <a:xfrm>
            <a:off x="5072066" y="1285859"/>
            <a:ext cx="2857521" cy="3071836"/>
            <a:chOff x="0" y="0"/>
            <a:chExt cx="2857519" cy="3071834"/>
          </a:xfrm>
        </p:grpSpPr>
        <p:pic>
          <p:nvPicPr>
            <p:cNvPr id="426" name="image27.jpg" descr="DSC08551.JPG"/>
            <p:cNvPicPr/>
            <p:nvPr/>
          </p:nvPicPr>
          <p:blipFill>
            <a:blip r:embed="rId2">
              <a:extLst/>
            </a:blip>
            <a:srcRect l="18753" t="5208" r="25785" b="8332"/>
            <a:stretch>
              <a:fillRect/>
            </a:stretch>
          </p:blipFill>
          <p:spPr>
            <a:xfrm>
              <a:off x="0" y="-1"/>
              <a:ext cx="2857521" cy="307183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7" name="Shape 427"/>
            <p:cNvSpPr/>
            <p:nvPr/>
          </p:nvSpPr>
          <p:spPr>
            <a:xfrm rot="5400000">
              <a:off x="1304872" y="681397"/>
              <a:ext cx="370100" cy="14499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10800" y="108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0800" y="10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957262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429" name="image28.jpg" descr="DSC01426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42975" y="1357297"/>
            <a:ext cx="3285173" cy="2464307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32" name="Group 432"/>
          <p:cNvGrpSpPr/>
          <p:nvPr/>
        </p:nvGrpSpPr>
        <p:grpSpPr>
          <a:xfrm>
            <a:off x="1071537" y="4000503"/>
            <a:ext cx="3269002" cy="2482183"/>
            <a:chOff x="0" y="0"/>
            <a:chExt cx="3269000" cy="2482182"/>
          </a:xfrm>
        </p:grpSpPr>
        <p:pic>
          <p:nvPicPr>
            <p:cNvPr id="430" name="image29.jpg" descr="DSC09256.JPG"/>
            <p:cNvPicPr/>
            <p:nvPr/>
          </p:nvPicPr>
          <p:blipFill>
            <a:blip r:embed="rId4">
              <a:extLst/>
            </a:blip>
            <a:srcRect l="8451"/>
            <a:stretch>
              <a:fillRect/>
            </a:stretch>
          </p:blipFill>
          <p:spPr>
            <a:xfrm>
              <a:off x="0" y="0"/>
              <a:ext cx="3269001" cy="248218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31" name="Shape 431"/>
            <p:cNvSpPr/>
            <p:nvPr/>
          </p:nvSpPr>
          <p:spPr>
            <a:xfrm rot="5400000">
              <a:off x="2400462" y="-263647"/>
              <a:ext cx="258561" cy="1199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10800" y="1080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10800" y="10800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957262"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pic>
        <p:nvPicPr>
          <p:cNvPr id="433" name="image30.jpg" descr="DSC09258.JP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000628" y="4429131"/>
            <a:ext cx="2815858" cy="2112261"/>
          </a:xfrm>
          <a:prstGeom prst="rect">
            <a:avLst/>
          </a:prstGeom>
          <a:ln w="12700">
            <a:miter lim="400000"/>
          </a:ln>
        </p:spPr>
      </p:pic>
      <p:sp>
        <p:nvSpPr>
          <p:cNvPr id="434" name="Shape 434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081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>
                <a:solidFill>
                  <a:srgbClr val="C00000"/>
                </a:solidFill>
              </a:rPr>
              <a:t>Melanoma</a:t>
            </a:r>
          </a:p>
        </p:txBody>
      </p:sp>
      <p:sp>
        <p:nvSpPr>
          <p:cNvPr id="435" name="Shape 43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61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image1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2035" y="-2801"/>
            <a:ext cx="4781386" cy="6863602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Shape 438"/>
          <p:cNvSpPr>
            <a:spLocks noGrp="1"/>
          </p:cNvSpPr>
          <p:nvPr>
            <p:ph type="title"/>
          </p:nvPr>
        </p:nvSpPr>
        <p:spPr>
          <a:xfrm>
            <a:off x="241300" y="92075"/>
            <a:ext cx="3567065" cy="150812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400" b="1" dirty="0" err="1">
                <a:solidFill>
                  <a:srgbClr val="C00000"/>
                </a:solidFill>
              </a:rPr>
              <a:t>Validação</a:t>
            </a:r>
            <a:r>
              <a:rPr sz="2400" b="1" dirty="0">
                <a:solidFill>
                  <a:srgbClr val="C00000"/>
                </a:solidFill>
              </a:rPr>
              <a:t> do </a:t>
            </a:r>
            <a:r>
              <a:rPr sz="2400" b="1" dirty="0" err="1">
                <a:solidFill>
                  <a:srgbClr val="C00000"/>
                </a:solidFill>
              </a:rPr>
              <a:t>protocolo</a:t>
            </a:r>
            <a:r>
              <a:rPr sz="2400" b="1" dirty="0">
                <a:solidFill>
                  <a:srgbClr val="C00000"/>
                </a:solidFill>
              </a:rPr>
              <a:t/>
            </a:r>
            <a:br>
              <a:rPr sz="2400" b="1" dirty="0">
                <a:solidFill>
                  <a:srgbClr val="C00000"/>
                </a:solidFill>
              </a:rPr>
            </a:br>
            <a:r>
              <a:rPr sz="2400" b="1" dirty="0">
                <a:solidFill>
                  <a:srgbClr val="C00000"/>
                </a:solidFill>
              </a:rPr>
              <a:t>CÂNCER DA PELE</a:t>
            </a:r>
          </a:p>
        </p:txBody>
      </p:sp>
      <p:sp>
        <p:nvSpPr>
          <p:cNvPr id="439" name="Shape 439"/>
          <p:cNvSpPr>
            <a:spLocks noGrp="1"/>
          </p:cNvSpPr>
          <p:nvPr>
            <p:ph type="body" idx="1"/>
          </p:nvPr>
        </p:nvSpPr>
        <p:spPr>
          <a:xfrm>
            <a:off x="313644" y="1308100"/>
            <a:ext cx="3567066" cy="5257800"/>
          </a:xfrm>
          <a:prstGeom prst="rect">
            <a:avLst/>
          </a:prstGeom>
        </p:spPr>
        <p:txBody>
          <a:bodyPr/>
          <a:lstStyle/>
          <a:p>
            <a:pPr marL="0" lvl="0" indent="0">
              <a:spcBef>
                <a:spcPts val="300"/>
              </a:spcBef>
              <a:buSzTx/>
              <a:buNone/>
              <a:defRPr sz="1800"/>
            </a:pPr>
            <a:endParaRPr sz="2000"/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184 exames</a:t>
            </a:r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53 lesões compatíveis (27,62%)</a:t>
            </a:r>
            <a:endParaRPr sz="1400"/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	36 CBCs (19,56%)</a:t>
            </a:r>
            <a:endParaRPr sz="1400"/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	13 CECs (7,06%)</a:t>
            </a:r>
            <a:endParaRPr sz="1400"/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	4 MMs (2,17%)</a:t>
            </a:r>
            <a:endParaRPr sz="1400"/>
          </a:p>
          <a:p>
            <a:pPr marL="0" lvl="0" indent="0">
              <a:spcBef>
                <a:spcPts val="400"/>
              </a:spcBef>
              <a:buSzTx/>
              <a:buNone/>
              <a:defRPr sz="1800"/>
            </a:pPr>
            <a:r>
              <a:rPr sz="2000"/>
              <a:t>131 lesões não compatíveis com Câncer da Pele (72,37%)</a:t>
            </a:r>
          </a:p>
        </p:txBody>
      </p:sp>
      <p:sp>
        <p:nvSpPr>
          <p:cNvPr id="440" name="Shape 4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62</a:t>
            </a:fld>
            <a:endParaRPr sz="1200">
              <a:solidFill>
                <a:srgbClr val="888888"/>
              </a:solidFill>
            </a:endParaRPr>
          </a:p>
        </p:txBody>
      </p:sp>
      <p:sp>
        <p:nvSpPr>
          <p:cNvPr id="441" name="Shape 441"/>
          <p:cNvSpPr/>
          <p:nvPr/>
        </p:nvSpPr>
        <p:spPr>
          <a:xfrm>
            <a:off x="313644" y="4757315"/>
            <a:ext cx="3567066" cy="1501141"/>
          </a:xfrm>
          <a:prstGeom prst="rect">
            <a:avLst/>
          </a:prstGeom>
          <a:solid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3200">
                <a:solidFill>
                  <a:srgbClr val="FFFFFF"/>
                </a:solidFill>
              </a:rPr>
              <a:t>72,3% </a:t>
            </a:r>
          </a:p>
          <a:p>
            <a:pPr lvl="0" algn="ctr"/>
            <a:r>
              <a:rPr sz="3200">
                <a:solidFill>
                  <a:srgbClr val="FFFFFF"/>
                </a:solidFill>
              </a:rPr>
              <a:t>sem necessidade de deslocamento</a:t>
            </a:r>
          </a:p>
        </p:txBody>
      </p:sp>
    </p:spTree>
  </p:cSld>
  <p:clrMapOvr>
    <a:masterClrMapping/>
  </p:clrMapOvr>
  <p:transition spd="med"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Shape 443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495300"/>
          </a:xfrm>
          <a:prstGeom prst="rect">
            <a:avLst/>
          </a:prstGeom>
        </p:spPr>
        <p:txBody>
          <a:bodyPr/>
          <a:lstStyle>
            <a:lvl1pPr defTabSz="822959">
              <a:defRPr sz="2520"/>
            </a:lvl1pPr>
          </a:lstStyle>
          <a:p>
            <a:pPr lvl="0">
              <a:defRPr sz="1800"/>
            </a:pPr>
            <a:r>
              <a:rPr sz="2520" b="1" dirty="0" err="1">
                <a:solidFill>
                  <a:srgbClr val="C00000"/>
                </a:solidFill>
              </a:rPr>
              <a:t>Fluxo</a:t>
            </a:r>
            <a:r>
              <a:rPr sz="2520" b="1" dirty="0">
                <a:solidFill>
                  <a:srgbClr val="C00000"/>
                </a:solidFill>
              </a:rPr>
              <a:t> para </a:t>
            </a:r>
            <a:r>
              <a:rPr sz="2520" b="1" dirty="0" err="1">
                <a:solidFill>
                  <a:srgbClr val="C00000"/>
                </a:solidFill>
              </a:rPr>
              <a:t>Regulação</a:t>
            </a:r>
            <a:r>
              <a:rPr sz="2520" b="1" dirty="0">
                <a:solidFill>
                  <a:srgbClr val="C00000"/>
                </a:solidFill>
              </a:rPr>
              <a:t> </a:t>
            </a:r>
            <a:r>
              <a:rPr sz="2520" b="1" dirty="0" err="1">
                <a:solidFill>
                  <a:srgbClr val="C00000"/>
                </a:solidFill>
              </a:rPr>
              <a:t>em</a:t>
            </a:r>
            <a:r>
              <a:rPr sz="2520" b="1" dirty="0">
                <a:solidFill>
                  <a:srgbClr val="C00000"/>
                </a:solidFill>
              </a:rPr>
              <a:t> </a:t>
            </a:r>
            <a:r>
              <a:rPr sz="2520" b="1" dirty="0" err="1">
                <a:solidFill>
                  <a:srgbClr val="C00000"/>
                </a:solidFill>
              </a:rPr>
              <a:t>dermatologia</a:t>
            </a:r>
            <a:r>
              <a:rPr sz="2520" b="1" dirty="0">
                <a:solidFill>
                  <a:srgbClr val="C00000"/>
                </a:solidFill>
              </a:rPr>
              <a:t> via </a:t>
            </a:r>
            <a:r>
              <a:rPr sz="2520" b="1" dirty="0" err="1">
                <a:solidFill>
                  <a:srgbClr val="C00000"/>
                </a:solidFill>
              </a:rPr>
              <a:t>Telemedicina</a:t>
            </a:r>
            <a:r>
              <a:rPr sz="252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44" name="Shape 44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45" name="Shape 4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63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446" name="image2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5047" y="620688"/>
            <a:ext cx="8153906" cy="583025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>
            <a:spLocks noGrp="1"/>
          </p:cNvSpPr>
          <p:nvPr>
            <p:ph type="title"/>
          </p:nvPr>
        </p:nvSpPr>
        <p:spPr>
          <a:xfrm>
            <a:off x="457200" y="-167357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 err="1">
                <a:solidFill>
                  <a:srgbClr val="C00000"/>
                </a:solidFill>
              </a:rPr>
              <a:t>Foto</a:t>
            </a:r>
            <a:r>
              <a:rPr sz="3900" b="1" dirty="0">
                <a:solidFill>
                  <a:srgbClr val="C00000"/>
                </a:solidFill>
              </a:rPr>
              <a:t> </a:t>
            </a:r>
            <a:r>
              <a:rPr sz="3900" b="1" dirty="0" err="1">
                <a:solidFill>
                  <a:srgbClr val="C00000"/>
                </a:solidFill>
              </a:rPr>
              <a:t>panorâmica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49" name="Shape 4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64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452" name="Group 452" descr="https://telemedicina.saude.sc.gov.br/rctm/public/modules/stt/dados/exame/5465381/r_1.2.826.0.1.3680043.8.213.532.201501270901001887000005465381.JPG"/>
          <p:cNvGrpSpPr/>
          <p:nvPr/>
        </p:nvGrpSpPr>
        <p:grpSpPr>
          <a:xfrm>
            <a:off x="2617671" y="1100137"/>
            <a:ext cx="4024546" cy="5267326"/>
            <a:chOff x="-203200" y="-203200"/>
            <a:chExt cx="4024545" cy="5267325"/>
          </a:xfrm>
        </p:grpSpPr>
        <p:pic>
          <p:nvPicPr>
            <p:cNvPr id="451" name="image28.jpg" descr="https://telemedicina.saude.sc.gov.br/rctm/public/modules/stt/dados/exame/5465381/r_1.2.826.0.1.3680043.8.213.532.201501270901001887000005465381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618146" cy="482282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50" name="Imagem 449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4024546" cy="5267325"/>
            </a:xfrm>
            <a:prstGeom prst="rect">
              <a:avLst/>
            </a:prstGeom>
            <a:effectLst/>
          </p:spPr>
        </p:pic>
      </p:grpSp>
      <p:sp>
        <p:nvSpPr>
          <p:cNvPr id="453" name="Shape 453"/>
          <p:cNvSpPr/>
          <p:nvPr/>
        </p:nvSpPr>
        <p:spPr>
          <a:xfrm>
            <a:off x="3779912" y="2924944"/>
            <a:ext cx="2016224" cy="648072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 err="1">
                <a:solidFill>
                  <a:srgbClr val="C00000"/>
                </a:solidFill>
              </a:rPr>
              <a:t>Foto</a:t>
            </a:r>
            <a:r>
              <a:rPr sz="3900" b="1" dirty="0">
                <a:solidFill>
                  <a:srgbClr val="C00000"/>
                </a:solidFill>
              </a:rPr>
              <a:t> de </a:t>
            </a:r>
            <a:r>
              <a:rPr sz="3900" b="1" dirty="0" err="1">
                <a:solidFill>
                  <a:srgbClr val="C00000"/>
                </a:solidFill>
              </a:rPr>
              <a:t>Aproximação</a:t>
            </a:r>
            <a:r>
              <a:rPr sz="3900" b="1" dirty="0">
                <a:solidFill>
                  <a:srgbClr val="C00000"/>
                </a:solidFill>
              </a:rPr>
              <a:t> com </a:t>
            </a:r>
            <a:r>
              <a:rPr sz="3900" b="1" dirty="0" err="1">
                <a:solidFill>
                  <a:srgbClr val="C00000"/>
                </a:solidFill>
              </a:rPr>
              <a:t>Régua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56" name="Shape 4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65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457" name="image29.jpg" descr="https://telemedicina.saude.sc.gov.br/rctm/public/modules/stt/dados/exame/5465381/r_1.2.826.0.1.3680043.8.213.532.20150127090100674100000546538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4727" y="1303337"/>
            <a:ext cx="6430434" cy="48228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 err="1">
                <a:solidFill>
                  <a:srgbClr val="C00000"/>
                </a:solidFill>
              </a:rPr>
              <a:t>Foto</a:t>
            </a:r>
            <a:r>
              <a:rPr sz="3900" b="1" dirty="0">
                <a:solidFill>
                  <a:srgbClr val="C00000"/>
                </a:solidFill>
              </a:rPr>
              <a:t> </a:t>
            </a:r>
            <a:r>
              <a:rPr sz="3900" b="1" dirty="0" err="1">
                <a:solidFill>
                  <a:srgbClr val="C00000"/>
                </a:solidFill>
              </a:rPr>
              <a:t>dermatoscopia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60" name="Shape 4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66</a:t>
            </a:fld>
            <a:endParaRPr sz="1200">
              <a:solidFill>
                <a:srgbClr val="888888"/>
              </a:solidFill>
            </a:endParaRPr>
          </a:p>
        </p:txBody>
      </p:sp>
      <p:grpSp>
        <p:nvGrpSpPr>
          <p:cNvPr id="463" name="Group 463" descr="https://telemedicina.saude.sc.gov.br/rctm/public/modules/stt/dados/exame/5465381/r_1.2.826.0.1.3680043.8.213.532.201501270901012027000005465381.JPG"/>
          <p:cNvGrpSpPr/>
          <p:nvPr/>
        </p:nvGrpSpPr>
        <p:grpSpPr>
          <a:xfrm>
            <a:off x="1211527" y="1100137"/>
            <a:ext cx="6836834" cy="5267326"/>
            <a:chOff x="-203200" y="-203200"/>
            <a:chExt cx="6836833" cy="5267325"/>
          </a:xfrm>
        </p:grpSpPr>
        <p:pic>
          <p:nvPicPr>
            <p:cNvPr id="462" name="image30.jpg" descr="https://telemedicina.saude.sc.gov.br/rctm/public/modules/stt/dados/exame/5465381/r_1.2.826.0.1.3680043.8.213.532.201501270901012027000005465381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430434" cy="482282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61" name="Imagem 460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3200" y="-203200"/>
              <a:ext cx="6836834" cy="5267325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 err="1">
                <a:solidFill>
                  <a:srgbClr val="C00000"/>
                </a:solidFill>
              </a:rPr>
              <a:t>Laudo</a:t>
            </a:r>
            <a:r>
              <a:rPr sz="3900" b="1" dirty="0">
                <a:solidFill>
                  <a:srgbClr val="C00000"/>
                </a:solidFill>
              </a:rPr>
              <a:t> </a:t>
            </a:r>
            <a:r>
              <a:rPr sz="3900" b="1" dirty="0" err="1">
                <a:solidFill>
                  <a:srgbClr val="C00000"/>
                </a:solidFill>
              </a:rPr>
              <a:t>estruturado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67" name="Shape 46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67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468" name="image31.png"/>
          <p:cNvPicPr/>
          <p:nvPr/>
        </p:nvPicPr>
        <p:blipFill>
          <a:blip r:embed="rId2">
            <a:extLst/>
          </a:blip>
          <a:srcRect l="15634" t="11542" r="15723" b="12157"/>
          <a:stretch>
            <a:fillRect/>
          </a:stretch>
        </p:blipFill>
        <p:spPr>
          <a:xfrm>
            <a:off x="549565" y="1152150"/>
            <a:ext cx="8044869" cy="5027613"/>
          </a:xfrm>
          <a:prstGeom prst="rect">
            <a:avLst/>
          </a:prstGeom>
          <a:ln w="12700">
            <a:miter lim="400000"/>
          </a:ln>
        </p:spPr>
      </p:pic>
      <p:sp>
        <p:nvSpPr>
          <p:cNvPr id="469" name="Shape 469"/>
          <p:cNvSpPr/>
          <p:nvPr/>
        </p:nvSpPr>
        <p:spPr>
          <a:xfrm>
            <a:off x="625459" y="1986994"/>
            <a:ext cx="2580432" cy="227685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0" name="Shape 470"/>
          <p:cNvSpPr/>
          <p:nvPr/>
        </p:nvSpPr>
        <p:spPr>
          <a:xfrm>
            <a:off x="1308514" y="4415635"/>
            <a:ext cx="2352746" cy="113843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1" name="Shape 471"/>
          <p:cNvSpPr/>
          <p:nvPr/>
        </p:nvSpPr>
        <p:spPr>
          <a:xfrm>
            <a:off x="625459" y="3201315"/>
            <a:ext cx="2580432" cy="227685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Shape 470"/>
          <p:cNvSpPr/>
          <p:nvPr/>
        </p:nvSpPr>
        <p:spPr>
          <a:xfrm>
            <a:off x="6660232" y="2451061"/>
            <a:ext cx="1704674" cy="113843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Shape 470"/>
          <p:cNvSpPr/>
          <p:nvPr/>
        </p:nvSpPr>
        <p:spPr>
          <a:xfrm>
            <a:off x="6084168" y="2570977"/>
            <a:ext cx="1008112" cy="113843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470"/>
          <p:cNvSpPr/>
          <p:nvPr/>
        </p:nvSpPr>
        <p:spPr>
          <a:xfrm>
            <a:off x="4211960" y="4415634"/>
            <a:ext cx="1080120" cy="113844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" name="Shape 470"/>
          <p:cNvSpPr/>
          <p:nvPr/>
        </p:nvSpPr>
        <p:spPr>
          <a:xfrm>
            <a:off x="2051720" y="5229200"/>
            <a:ext cx="792088" cy="185852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Shape 470"/>
          <p:cNvSpPr/>
          <p:nvPr/>
        </p:nvSpPr>
        <p:spPr>
          <a:xfrm>
            <a:off x="2015716" y="5589240"/>
            <a:ext cx="180020" cy="113844"/>
          </a:xfrm>
          <a:prstGeom prst="rect">
            <a:avLst/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Shape 47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 err="1">
                <a:solidFill>
                  <a:srgbClr val="C00000"/>
                </a:solidFill>
              </a:rPr>
              <a:t>Laudo</a:t>
            </a:r>
            <a:r>
              <a:rPr sz="3900" b="1" dirty="0">
                <a:solidFill>
                  <a:srgbClr val="C00000"/>
                </a:solidFill>
              </a:rPr>
              <a:t> </a:t>
            </a:r>
            <a:r>
              <a:rPr sz="3900" b="1" dirty="0" err="1">
                <a:solidFill>
                  <a:srgbClr val="C00000"/>
                </a:solidFill>
              </a:rPr>
              <a:t>estruturado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75" name="Shape 47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68</a:t>
            </a:fld>
            <a:endParaRPr sz="1200" dirty="0">
              <a:solidFill>
                <a:srgbClr val="888888"/>
              </a:solidFill>
            </a:endParaRPr>
          </a:p>
        </p:txBody>
      </p:sp>
      <p:pic>
        <p:nvPicPr>
          <p:cNvPr id="476" name="image32.png"/>
          <p:cNvPicPr/>
          <p:nvPr/>
        </p:nvPicPr>
        <p:blipFill>
          <a:blip r:embed="rId2">
            <a:extLst/>
          </a:blip>
          <a:srcRect l="15313" t="11197" r="16836" b="19585"/>
          <a:stretch>
            <a:fillRect/>
          </a:stretch>
        </p:blipFill>
        <p:spPr>
          <a:xfrm>
            <a:off x="323528" y="1412776"/>
            <a:ext cx="8468560" cy="48572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Shape 478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>
                <a:solidFill>
                  <a:srgbClr val="C00000"/>
                </a:solidFill>
              </a:rPr>
              <a:t>Contra-</a:t>
            </a:r>
            <a:r>
              <a:rPr sz="3900" b="1" dirty="0" err="1">
                <a:solidFill>
                  <a:srgbClr val="C00000"/>
                </a:solidFill>
              </a:rPr>
              <a:t>referência</a:t>
            </a:r>
            <a:r>
              <a:rPr sz="3900" b="1" dirty="0">
                <a:solidFill>
                  <a:srgbClr val="C00000"/>
                </a:solidFill>
              </a:rPr>
              <a:t>/</a:t>
            </a:r>
            <a:r>
              <a:rPr sz="3900" b="1" dirty="0" err="1">
                <a:solidFill>
                  <a:srgbClr val="C00000"/>
                </a:solidFill>
              </a:rPr>
              <a:t>encaminhamento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80" name="Shape 48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69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481" name="image33.jpg"/>
          <p:cNvPicPr/>
          <p:nvPr/>
        </p:nvPicPr>
        <p:blipFill>
          <a:blip r:embed="rId2">
            <a:extLst/>
          </a:blip>
          <a:srcRect t="17796" r="18611"/>
          <a:stretch>
            <a:fillRect/>
          </a:stretch>
        </p:blipFill>
        <p:spPr>
          <a:xfrm rot="4852038">
            <a:off x="1999304" y="1748163"/>
            <a:ext cx="5048084" cy="3757598"/>
          </a:xfrm>
          <a:prstGeom prst="rect">
            <a:avLst/>
          </a:prstGeom>
          <a:ln w="12700">
            <a:miter lim="400000"/>
          </a:ln>
          <a:effectLst>
            <a:outerShdw blurRad="76200" dist="38100" dir="7800000" rotWithShape="0">
              <a:srgbClr val="000000">
                <a:alpha val="40000"/>
              </a:srgbClr>
            </a:outerShdw>
          </a:effectLst>
        </p:spPr>
      </p:pic>
      <p:sp>
        <p:nvSpPr>
          <p:cNvPr id="482" name="Shape 482"/>
          <p:cNvSpPr/>
          <p:nvPr/>
        </p:nvSpPr>
        <p:spPr>
          <a:xfrm rot="21172451">
            <a:off x="2850016" y="2259075"/>
            <a:ext cx="2049167" cy="227686"/>
          </a:xfrm>
          <a:prstGeom prst="roundRect">
            <a:avLst>
              <a:gd name="adj" fmla="val 16667"/>
            </a:avLst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5081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/>
            </a:lvl1pPr>
          </a:lstStyle>
          <a:p>
            <a:pPr lvl="0">
              <a:defRPr sz="1800"/>
            </a:pPr>
            <a:r>
              <a:rPr sz="3600" b="1" dirty="0">
                <a:solidFill>
                  <a:srgbClr val="C00000"/>
                </a:solidFill>
              </a:rPr>
              <a:t>Pele </a:t>
            </a:r>
            <a:r>
              <a:rPr sz="3600" b="1" dirty="0" err="1">
                <a:solidFill>
                  <a:srgbClr val="C00000"/>
                </a:solidFill>
              </a:rPr>
              <a:t>fotodanificada</a:t>
            </a:r>
            <a:endParaRPr sz="3600" b="1" dirty="0">
              <a:solidFill>
                <a:srgbClr val="C00000"/>
              </a:solidFill>
            </a:endParaRPr>
          </a:p>
        </p:txBody>
      </p:sp>
      <p:sp>
        <p:nvSpPr>
          <p:cNvPr id="126" name="Shape 1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7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127" name="DSC01407.jpeg" descr="DSC0140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1640" y="1142085"/>
            <a:ext cx="6669360" cy="49685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34.jpg"/>
          <p:cNvPicPr/>
          <p:nvPr/>
        </p:nvPicPr>
        <p:blipFill>
          <a:blip r:embed="rId2">
            <a:extLst/>
          </a:blip>
          <a:srcRect l="13478" t="7724" r="20968" b="15419"/>
          <a:stretch>
            <a:fillRect/>
          </a:stretch>
        </p:blipFill>
        <p:spPr>
          <a:xfrm>
            <a:off x="1459586" y="764704"/>
            <a:ext cx="6223391" cy="5472039"/>
          </a:xfrm>
          <a:prstGeom prst="rect">
            <a:avLst/>
          </a:prstGeom>
          <a:ln w="12700">
            <a:miter lim="400000"/>
          </a:ln>
          <a:effectLst>
            <a:outerShdw blurRad="76200" dist="38100" dir="7800000" rotWithShape="0">
              <a:srgbClr val="000000">
                <a:alpha val="40000"/>
              </a:srgbClr>
            </a:outerShdw>
          </a:effectLst>
        </p:spPr>
      </p:pic>
      <p:sp>
        <p:nvSpPr>
          <p:cNvPr id="5" name="Shape 484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>
                <a:solidFill>
                  <a:srgbClr val="C00000"/>
                </a:solidFill>
              </a:rPr>
              <a:t>Contra-</a:t>
            </a:r>
            <a:r>
              <a:rPr sz="3900" b="1" dirty="0" err="1">
                <a:solidFill>
                  <a:srgbClr val="C00000"/>
                </a:solidFill>
              </a:rPr>
              <a:t>referência</a:t>
            </a:r>
            <a:r>
              <a:rPr sz="3900" b="1" dirty="0">
                <a:solidFill>
                  <a:srgbClr val="C00000"/>
                </a:solidFill>
              </a:rPr>
              <a:t>/</a:t>
            </a:r>
            <a:r>
              <a:rPr sz="3900" b="1" dirty="0" err="1">
                <a:solidFill>
                  <a:srgbClr val="C00000"/>
                </a:solidFill>
              </a:rPr>
              <a:t>encaminhamento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6" name="Shape 491"/>
          <p:cNvSpPr/>
          <p:nvPr/>
        </p:nvSpPr>
        <p:spPr>
          <a:xfrm>
            <a:off x="3623312" y="2924944"/>
            <a:ext cx="417424" cy="3111696"/>
          </a:xfrm>
          <a:prstGeom prst="roundRect">
            <a:avLst>
              <a:gd name="adj" fmla="val 16667"/>
            </a:avLst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Shape 491"/>
          <p:cNvSpPr/>
          <p:nvPr/>
        </p:nvSpPr>
        <p:spPr>
          <a:xfrm>
            <a:off x="4427984" y="2924944"/>
            <a:ext cx="504056" cy="3111696"/>
          </a:xfrm>
          <a:prstGeom prst="roundRect">
            <a:avLst>
              <a:gd name="adj" fmla="val 16667"/>
            </a:avLst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85942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>
                <a:solidFill>
                  <a:srgbClr val="C00000"/>
                </a:solidFill>
              </a:rPr>
              <a:t>Contra-</a:t>
            </a:r>
            <a:r>
              <a:rPr sz="3900" b="1" dirty="0" err="1">
                <a:solidFill>
                  <a:srgbClr val="C00000"/>
                </a:solidFill>
              </a:rPr>
              <a:t>referência</a:t>
            </a:r>
            <a:r>
              <a:rPr sz="3900" b="1" dirty="0">
                <a:solidFill>
                  <a:srgbClr val="C00000"/>
                </a:solidFill>
              </a:rPr>
              <a:t>/</a:t>
            </a:r>
            <a:r>
              <a:rPr sz="3900" b="1" dirty="0" err="1">
                <a:solidFill>
                  <a:srgbClr val="C00000"/>
                </a:solidFill>
              </a:rPr>
              <a:t>encaminhamento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86" name="Shape 4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71</a:t>
            </a:fld>
            <a:endParaRPr sz="1200">
              <a:solidFill>
                <a:srgbClr val="888888"/>
              </a:solidFill>
            </a:endParaRPr>
          </a:p>
        </p:txBody>
      </p:sp>
      <p:pic>
        <p:nvPicPr>
          <p:cNvPr id="487" name="image34.jpg"/>
          <p:cNvPicPr/>
          <p:nvPr/>
        </p:nvPicPr>
        <p:blipFill rotWithShape="1">
          <a:blip r:embed="rId2">
            <a:extLst/>
          </a:blip>
          <a:srcRect l="13478" t="11578" r="22199" b="17020"/>
          <a:stretch/>
        </p:blipFill>
        <p:spPr>
          <a:xfrm>
            <a:off x="1460305" y="1124744"/>
            <a:ext cx="6106566" cy="5083728"/>
          </a:xfrm>
          <a:prstGeom prst="rect">
            <a:avLst/>
          </a:prstGeom>
          <a:ln w="12700">
            <a:miter lim="400000"/>
          </a:ln>
          <a:effectLst>
            <a:outerShdw blurRad="76200" dist="38100" dir="7800000" rotWithShape="0">
              <a:srgbClr val="000000">
                <a:alpha val="40000"/>
              </a:srgbClr>
            </a:outerShdw>
          </a:effectLst>
        </p:spPr>
      </p:pic>
      <p:sp>
        <p:nvSpPr>
          <p:cNvPr id="488" name="Shape 488"/>
          <p:cNvSpPr/>
          <p:nvPr/>
        </p:nvSpPr>
        <p:spPr>
          <a:xfrm>
            <a:off x="3623311" y="1609320"/>
            <a:ext cx="1897379" cy="607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91" name="Shape 491"/>
          <p:cNvSpPr/>
          <p:nvPr/>
        </p:nvSpPr>
        <p:spPr>
          <a:xfrm>
            <a:off x="3563888" y="2975430"/>
            <a:ext cx="576064" cy="3111696"/>
          </a:xfrm>
          <a:prstGeom prst="roundRect">
            <a:avLst>
              <a:gd name="adj" fmla="val 16667"/>
            </a:avLst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" name="Shape 491"/>
          <p:cNvSpPr/>
          <p:nvPr/>
        </p:nvSpPr>
        <p:spPr>
          <a:xfrm>
            <a:off x="4427984" y="2975430"/>
            <a:ext cx="504056" cy="3111696"/>
          </a:xfrm>
          <a:prstGeom prst="roundRect">
            <a:avLst>
              <a:gd name="adj" fmla="val 16667"/>
            </a:avLst>
          </a:prstGeom>
          <a:solidFill/>
          <a:ln w="25400">
            <a:solidFill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" name="Shape 489"/>
          <p:cNvSpPr/>
          <p:nvPr/>
        </p:nvSpPr>
        <p:spPr>
          <a:xfrm>
            <a:off x="1612094" y="4341540"/>
            <a:ext cx="5616234" cy="607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noFill/>
          <a:ln w="25400" cap="flat">
            <a:solidFill>
              <a:srgbClr val="FF0000"/>
            </a:solidFill>
            <a:prstDash val="solid"/>
            <a:bevel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>
                <a:solidFill>
                  <a:srgbClr val="C00000"/>
                </a:solidFill>
              </a:rPr>
              <a:t>Panorama </a:t>
            </a:r>
            <a:r>
              <a:rPr sz="3900" b="1" dirty="0" err="1">
                <a:solidFill>
                  <a:srgbClr val="C00000"/>
                </a:solidFill>
              </a:rPr>
              <a:t>atual</a:t>
            </a:r>
            <a:r>
              <a:rPr sz="3900" b="1" dirty="0">
                <a:solidFill>
                  <a:srgbClr val="C00000"/>
                </a:solidFill>
              </a:rPr>
              <a:t> </a:t>
            </a:r>
            <a:r>
              <a:rPr sz="3900" b="1" dirty="0" smtClean="0">
                <a:solidFill>
                  <a:srgbClr val="C00000"/>
                </a:solidFill>
              </a:rPr>
              <a:t>-</a:t>
            </a:r>
            <a:r>
              <a:rPr lang="pt-BR" sz="3900" b="1" dirty="0" smtClean="0">
                <a:solidFill>
                  <a:srgbClr val="C00000"/>
                </a:solidFill>
              </a:rPr>
              <a:t> </a:t>
            </a:r>
            <a:r>
              <a:rPr sz="3900" b="1" dirty="0" err="1" smtClean="0">
                <a:solidFill>
                  <a:srgbClr val="C00000"/>
                </a:solidFill>
              </a:rPr>
              <a:t>Teledermatologia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94" name="Shape 494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Utilização atual – 500-600 exames/mês</a:t>
            </a:r>
          </a:p>
          <a:p>
            <a:pPr lvl="0">
              <a:defRPr sz="1800"/>
            </a:pPr>
            <a:r>
              <a:rPr sz="3200"/>
              <a:t>Média de exames válidos ≈75% (25% inválidos)</a:t>
            </a:r>
          </a:p>
          <a:p>
            <a:pPr lvl="0">
              <a:defRPr sz="1800"/>
            </a:pPr>
            <a:r>
              <a:rPr sz="3200"/>
              <a:t>Média aceitável de invalidação &lt; 2% </a:t>
            </a:r>
          </a:p>
          <a:p>
            <a:pPr marL="742950" lvl="1" indent="-285750">
              <a:spcBef>
                <a:spcPts val="600"/>
              </a:spcBef>
              <a:defRPr sz="1800"/>
            </a:pPr>
            <a:r>
              <a:rPr sz="2800"/>
              <a:t>executor dependente – capacitação formal do profissional que adquire as imagens e alimenta o sistema</a:t>
            </a:r>
          </a:p>
          <a:p>
            <a:pPr marL="0" lvl="0" indent="0">
              <a:spcBef>
                <a:spcPts val="600"/>
              </a:spcBef>
              <a:buSzTx/>
              <a:buFontTx/>
              <a:buNone/>
              <a:defRPr sz="1800"/>
            </a:pPr>
            <a:endParaRPr sz="2800"/>
          </a:p>
          <a:p>
            <a:pPr marL="0" lvl="0" indent="0" defTabSz="449580">
              <a:spcBef>
                <a:spcPts val="600"/>
              </a:spcBef>
              <a:buSzTx/>
              <a:buFontTx/>
              <a:buNone/>
              <a:defRPr sz="1800"/>
            </a:pPr>
            <a:r>
              <a:rPr sz="17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http://portalses.saude.sc.gov.br/index.php?option=com_docman&amp;task=doc_download&amp;gid=7285&amp;Itemid=128</a:t>
            </a:r>
          </a:p>
        </p:txBody>
      </p:sp>
      <p:sp>
        <p:nvSpPr>
          <p:cNvPr id="495" name="Shape 4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72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image26.png"/>
          <p:cNvPicPr/>
          <p:nvPr/>
        </p:nvPicPr>
        <p:blipFill>
          <a:blip r:embed="rId2">
            <a:extLst/>
          </a:blip>
          <a:srcRect l="17789" t="13085" r="16545" b="10261"/>
          <a:stretch>
            <a:fillRect/>
          </a:stretch>
        </p:blipFill>
        <p:spPr>
          <a:xfrm>
            <a:off x="94194" y="708870"/>
            <a:ext cx="8904443" cy="5843915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Shape 498"/>
          <p:cNvSpPr>
            <a:spLocks noGrp="1"/>
          </p:cNvSpPr>
          <p:nvPr>
            <p:ph type="title"/>
          </p:nvPr>
        </p:nvSpPr>
        <p:spPr>
          <a:xfrm>
            <a:off x="431538" y="-339724"/>
            <a:ext cx="8229601" cy="1508125"/>
          </a:xfrm>
          <a:prstGeom prst="rect">
            <a:avLst/>
          </a:prstGeom>
        </p:spPr>
        <p:txBody>
          <a:bodyPr/>
          <a:lstStyle>
            <a:lvl1pPr>
              <a:defRPr sz="3900"/>
            </a:lvl1pPr>
          </a:lstStyle>
          <a:p>
            <a:pPr lvl="0">
              <a:defRPr sz="1800"/>
            </a:pPr>
            <a:r>
              <a:rPr sz="3900" b="1" dirty="0">
                <a:solidFill>
                  <a:srgbClr val="C00000"/>
                </a:solidFill>
              </a:rPr>
              <a:t>Panorama </a:t>
            </a:r>
            <a:r>
              <a:rPr sz="3900" b="1" dirty="0" err="1">
                <a:solidFill>
                  <a:srgbClr val="C00000"/>
                </a:solidFill>
              </a:rPr>
              <a:t>atual</a:t>
            </a:r>
            <a:r>
              <a:rPr sz="3900" b="1" dirty="0">
                <a:solidFill>
                  <a:srgbClr val="C00000"/>
                </a:solidFill>
              </a:rPr>
              <a:t> -</a:t>
            </a:r>
            <a:r>
              <a:rPr sz="3900" b="1" dirty="0" err="1">
                <a:solidFill>
                  <a:srgbClr val="C00000"/>
                </a:solidFill>
              </a:rPr>
              <a:t>Teledermatologia</a:t>
            </a:r>
            <a:endParaRPr sz="3900" b="1" dirty="0">
              <a:solidFill>
                <a:srgbClr val="C00000"/>
              </a:solidFill>
            </a:endParaRPr>
          </a:p>
        </p:txBody>
      </p:sp>
      <p:sp>
        <p:nvSpPr>
          <p:cNvPr id="499" name="Shape 49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73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Shape 50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/>
            </a:pPr>
            <a:r>
              <a:rPr sz="6600" b="1" dirty="0">
                <a:solidFill>
                  <a:srgbClr val="C00000"/>
                </a:solidFill>
              </a:rPr>
              <a:t>Boa </a:t>
            </a:r>
            <a:r>
              <a:rPr sz="6600" b="1" dirty="0" err="1">
                <a:solidFill>
                  <a:srgbClr val="C00000"/>
                </a:solidFill>
              </a:rPr>
              <a:t>tarde</a:t>
            </a:r>
            <a:r>
              <a:rPr sz="6600" b="1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503" name="Shape 5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74</a:t>
            </a:fld>
            <a:endParaRPr sz="1200">
              <a:solidFill>
                <a:srgbClr val="888888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8</a:t>
            </a:fld>
            <a:endParaRPr sz="1200">
              <a:solidFill>
                <a:srgbClr val="888888"/>
              </a:solidFill>
            </a:endParaRPr>
          </a:p>
        </p:txBody>
      </p:sp>
      <p:graphicFrame>
        <p:nvGraphicFramePr>
          <p:cNvPr id="130" name="Table 130"/>
          <p:cNvGraphicFramePr/>
          <p:nvPr>
            <p:extLst>
              <p:ext uri="{D42A27DB-BD31-4B8C-83A1-F6EECF244321}">
                <p14:modId xmlns:p14="http://schemas.microsoft.com/office/powerpoint/2010/main" val="4284203002"/>
              </p:ext>
            </p:extLst>
          </p:nvPr>
        </p:nvGraphicFramePr>
        <p:xfrm>
          <a:off x="-3175" y="25400"/>
          <a:ext cx="9144000" cy="468248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908175"/>
                <a:gridCol w="4968875"/>
                <a:gridCol w="2266950"/>
              </a:tblGrid>
              <a:tr h="701675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Fototipos</a:t>
                      </a:r>
                      <a:r>
                        <a:rPr sz="2000" b="1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*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Descrição</a:t>
                      </a:r>
                      <a:r>
                        <a:rPr sz="2000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Sensibilidade</a:t>
                      </a:r>
                      <a:r>
                        <a:rPr sz="2000" b="1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  <a:r>
                        <a:rPr sz="2000" b="1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ao</a:t>
                      </a:r>
                      <a:r>
                        <a:rPr sz="2000" b="1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Sol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88962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 </a:t>
                      </a:r>
                      <a:r>
                        <a:rPr sz="2000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- </a:t>
                      </a:r>
                      <a:r>
                        <a:rPr sz="2000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Branca</a:t>
                      </a:r>
                      <a:r>
                        <a:rPr sz="2000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Queima com facilidade, nunca bronzeia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Muito sensível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700087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II</a:t>
                      </a: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- Branca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Queima com facilidade, bronzeia muito pouco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Sensível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III</a:t>
                      </a: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- Morena Clara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Queima moderadamente, bronzeia moderadamente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Normal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700087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IV</a:t>
                      </a: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- Morena Moderada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Queima pouco, bronzeia com facilidade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Normal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</a:t>
                      </a: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- Morena Escura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Queima raramente, bronzeia bastante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Pouco sensível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b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VI</a:t>
                      </a: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- Negra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Nunca queima, totamente pigmentada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>
                        <a:defRPr sz="1800" b="0" i="0"/>
                      </a:pPr>
                      <a:r>
                        <a:rPr sz="2000" dirty="0" err="1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Insensível</a:t>
                      </a:r>
                      <a:r>
                        <a:rPr sz="2000" dirty="0">
                          <a:latin typeface="Calibri" panose="020F0502020204030204" pitchFamily="34" charset="0"/>
                          <a:ea typeface="Arial"/>
                          <a:cs typeface="Calibri" panose="020F0502020204030204" pitchFamily="34" charset="0"/>
                          <a:sym typeface="Arial"/>
                        </a:rPr>
                        <a:t> </a:t>
                      </a:r>
                    </a:p>
                  </a:txBody>
                  <a:tcPr marL="45720" marR="45720" anchor="ctr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31" name="fototipo_pele_6.jpg" descr="fototipo_pele_6"/>
          <p:cNvPicPr/>
          <p:nvPr/>
        </p:nvPicPr>
        <p:blipFill>
          <a:blip r:embed="rId2">
            <a:extLst/>
          </a:blip>
          <a:srcRect r="8824"/>
          <a:stretch>
            <a:fillRect/>
          </a:stretch>
        </p:blipFill>
        <p:spPr>
          <a:xfrm>
            <a:off x="7667625" y="5238750"/>
            <a:ext cx="1476375" cy="1619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fototipo_pele_1.jpg" descr="fototipo_pele_1"/>
          <p:cNvPicPr/>
          <p:nvPr/>
        </p:nvPicPr>
        <p:blipFill>
          <a:blip r:embed="rId3">
            <a:extLst/>
          </a:blip>
          <a:srcRect l="3426" t="4325" r="3426" b="4325"/>
          <a:stretch>
            <a:fillRect/>
          </a:stretch>
        </p:blipFill>
        <p:spPr>
          <a:xfrm>
            <a:off x="-186532" y="5214937"/>
            <a:ext cx="1675563" cy="16432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fototipo_pele_5.jpg" descr="fototipo_pele_5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56325" y="5229225"/>
            <a:ext cx="1570038" cy="1628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soudaboa_juliana800.jpg" descr="soudaboa_juliana800"/>
          <p:cNvPicPr/>
          <p:nvPr/>
        </p:nvPicPr>
        <p:blipFill>
          <a:blip r:embed="rId5">
            <a:extLst/>
          </a:blip>
          <a:srcRect l="14030" t="4925" r="57910" b="56683"/>
          <a:stretch>
            <a:fillRect/>
          </a:stretch>
        </p:blipFill>
        <p:spPr>
          <a:xfrm>
            <a:off x="4568825" y="5229225"/>
            <a:ext cx="1587501" cy="1628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fototipo_pele_2.jpg" descr="fototipo_pele_2"/>
          <p:cNvPicPr/>
          <p:nvPr/>
        </p:nvPicPr>
        <p:blipFill>
          <a:blip r:embed="rId6">
            <a:extLst/>
          </a:blip>
          <a:srcRect l="4641" t="4385" r="8476" b="11598"/>
          <a:stretch>
            <a:fillRect/>
          </a:stretch>
        </p:blipFill>
        <p:spPr>
          <a:xfrm>
            <a:off x="1476374" y="5229225"/>
            <a:ext cx="1555751" cy="16287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fototipo_pele_4.jpg" descr="fototipo_pele_4.jpg"/>
          <p:cNvPicPr/>
          <p:nvPr/>
        </p:nvPicPr>
        <p:blipFill>
          <a:blip r:embed="rId7">
            <a:extLst/>
          </a:blip>
          <a:srcRect l="6712" t="5588" r="6712" b="5588"/>
          <a:stretch>
            <a:fillRect/>
          </a:stretch>
        </p:blipFill>
        <p:spPr>
          <a:xfrm>
            <a:off x="2998079" y="5229225"/>
            <a:ext cx="1596787" cy="163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5081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 b="1" dirty="0" err="1">
                <a:solidFill>
                  <a:srgbClr val="C00000"/>
                </a:solidFill>
              </a:rPr>
              <a:t>Fotoprotetores</a:t>
            </a:r>
            <a:endParaRPr sz="4400" b="1" dirty="0">
              <a:solidFill>
                <a:srgbClr val="C00000"/>
              </a:solidFill>
            </a:endParaRPr>
          </a:p>
        </p:txBody>
      </p:sp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200">
                <a:solidFill>
                  <a:srgbClr val="888888"/>
                </a:solidFill>
              </a:rPr>
              <a:t>9</a:t>
            </a:fld>
            <a:endParaRPr sz="1200">
              <a:solidFill>
                <a:srgbClr val="888888"/>
              </a:solidFill>
            </a:endParaRPr>
          </a:p>
        </p:txBody>
      </p:sp>
      <p:graphicFrame>
        <p:nvGraphicFramePr>
          <p:cNvPr id="140" name="Table 140"/>
          <p:cNvGraphicFramePr/>
          <p:nvPr/>
        </p:nvGraphicFramePr>
        <p:xfrm>
          <a:off x="1524000" y="1562100"/>
          <a:ext cx="6096000" cy="4667248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3048000"/>
                <a:gridCol w="3048000"/>
              </a:tblGrid>
              <a:tr h="517525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FPS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Absorção de UVB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28575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50%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75%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87,5%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15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93,3%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20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95%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96,7%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97,8%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127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  <a:tr h="519112"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50</a:t>
                      </a:r>
                    </a:p>
                  </a:txBody>
                  <a:tcPr marL="45720" marR="45720" horzOverflow="overflow">
                    <a:lnL w="28575">
                      <a:solidFill>
                        <a:srgbClr val="000000"/>
                      </a:solidFill>
                      <a:round/>
                    </a:lnL>
                    <a:lnR w="12700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spcBef>
                          <a:spcPts val="600"/>
                        </a:spcBef>
                        <a:defRPr sz="1800" b="0" i="0"/>
                      </a:pPr>
                      <a:r>
                        <a:rPr sz="2800">
                          <a:latin typeface="Arial"/>
                          <a:ea typeface="Arial"/>
                          <a:cs typeface="Arial"/>
                          <a:sym typeface="Arial"/>
                        </a:rPr>
                        <a:t>98%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  <a:round/>
                    </a:lnL>
                    <a:lnR w="28575">
                      <a:solidFill>
                        <a:srgbClr val="000000"/>
                      </a:solidFill>
                      <a:round/>
                    </a:lnR>
                    <a:lnT w="12700">
                      <a:solidFill>
                        <a:srgbClr val="000000"/>
                      </a:solidFill>
                      <a:round/>
                    </a:lnT>
                    <a:lnB w="28575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798</Words>
  <Application>Microsoft Office PowerPoint</Application>
  <PresentationFormat>Apresentação na tela (4:3)</PresentationFormat>
  <Paragraphs>281</Paragraphs>
  <Slides>74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74</vt:i4>
      </vt:variant>
    </vt:vector>
  </HeadingPairs>
  <TitlesOfParts>
    <vt:vector size="75" baseType="lpstr">
      <vt:lpstr>Default</vt:lpstr>
      <vt:lpstr>Apresentação do PowerPoint</vt:lpstr>
      <vt:lpstr>Apresentação do PowerPoint</vt:lpstr>
      <vt:lpstr>Dados Brutos 2014</vt:lpstr>
      <vt:lpstr>Prevenção</vt:lpstr>
      <vt:lpstr>Tumores</vt:lpstr>
      <vt:lpstr>Apresentação do PowerPoint</vt:lpstr>
      <vt:lpstr>Pele fotodanificada</vt:lpstr>
      <vt:lpstr>Apresentação do PowerPoint</vt:lpstr>
      <vt:lpstr>Fotoprotetores</vt:lpstr>
      <vt:lpstr>Nevus</vt:lpstr>
      <vt:lpstr>Fotodano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Tumores epiteliais benignos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Câncer da Pele</vt:lpstr>
      <vt:lpstr>Quais os tipos mais comuns?</vt:lpstr>
      <vt:lpstr>Quando suspeitar de CBC?</vt:lpstr>
      <vt:lpstr>Quando suspeitar de CBC?</vt:lpstr>
      <vt:lpstr>CBC</vt:lpstr>
      <vt:lpstr>CBC</vt:lpstr>
      <vt:lpstr>Apresentação do PowerPoint</vt:lpstr>
      <vt:lpstr>CBC</vt:lpstr>
      <vt:lpstr>Quando suspeitar de CEC?</vt:lpstr>
      <vt:lpstr>Quando suspeitar de CEC?</vt:lpstr>
      <vt:lpstr>Apresentação do PowerPoint</vt:lpstr>
      <vt:lpstr>Quando suspeitar de Melanoma?</vt:lpstr>
      <vt:lpstr>Melanoma</vt:lpstr>
      <vt:lpstr>Melanoma</vt:lpstr>
      <vt:lpstr>Validação do protocolo CÂNCER DA PELE</vt:lpstr>
      <vt:lpstr>Fluxo para Regulação em dermatologia via Telemedicina </vt:lpstr>
      <vt:lpstr>Foto panorâmica</vt:lpstr>
      <vt:lpstr>Foto de Aproximação com Régua</vt:lpstr>
      <vt:lpstr>Foto dermatoscopia</vt:lpstr>
      <vt:lpstr>Laudo estruturado</vt:lpstr>
      <vt:lpstr>Laudo estruturado</vt:lpstr>
      <vt:lpstr>Contra-referência/encaminhamento</vt:lpstr>
      <vt:lpstr>Contra-referência/encaminhamento</vt:lpstr>
      <vt:lpstr>Contra-referência/encaminhamento</vt:lpstr>
      <vt:lpstr>Panorama atual - Teledermatologia</vt:lpstr>
      <vt:lpstr>Panorama atual -Teledermatologia</vt:lpstr>
      <vt:lpstr>Boa tarde!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Jornalismo</dc:creator>
  <cp:lastModifiedBy>Jornalismo</cp:lastModifiedBy>
  <cp:revision>4</cp:revision>
  <dcterms:modified xsi:type="dcterms:W3CDTF">2015-05-25T14:38:39Z</dcterms:modified>
</cp:coreProperties>
</file>