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94" r:id="rId9"/>
    <p:sldId id="295" r:id="rId10"/>
    <p:sldId id="296" r:id="rId11"/>
    <p:sldId id="297" r:id="rId12"/>
    <p:sldId id="298" r:id="rId13"/>
    <p:sldId id="299" r:id="rId14"/>
    <p:sldId id="263" r:id="rId15"/>
    <p:sldId id="300" r:id="rId16"/>
    <p:sldId id="301" r:id="rId17"/>
    <p:sldId id="302" r:id="rId18"/>
    <p:sldId id="303" r:id="rId19"/>
    <p:sldId id="304" r:id="rId20"/>
    <p:sldId id="305" r:id="rId21"/>
    <p:sldId id="308" r:id="rId22"/>
    <p:sldId id="309" r:id="rId23"/>
    <p:sldId id="310" r:id="rId24"/>
    <p:sldId id="312" r:id="rId25"/>
    <p:sldId id="313" r:id="rId26"/>
    <p:sldId id="314" r:id="rId27"/>
    <p:sldId id="315" r:id="rId28"/>
    <p:sldId id="316" r:id="rId29"/>
    <p:sldId id="317" r:id="rId30"/>
    <p:sldId id="318" r:id="rId31"/>
    <p:sldId id="311" r:id="rId32"/>
    <p:sldId id="306" r:id="rId33"/>
    <p:sldId id="307" r:id="rId34"/>
    <p:sldId id="292" r:id="rId35"/>
    <p:sldId id="293" r:id="rId3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essaude SC" initials="Tele SC" lastIdx="4" clrIdx="0">
    <p:extLst>
      <p:ext uri="{19B8F6BF-5375-455C-9EA6-DF929625EA0E}">
        <p15:presenceInfo xmlns:p15="http://schemas.microsoft.com/office/powerpoint/2012/main" userId="Telessaude S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2314"/>
    <a:srgbClr val="A03021"/>
    <a:srgbClr val="BEBAB9"/>
    <a:srgbClr val="779A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06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85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-327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4-25T09:48:39.233" idx="4">
    <p:pos x="5329" y="669"/>
    <p:text>Configurações da sombra da tabela:
Botão diretiro&gt;Formatar imagem&gt;Sombra
Transparência 50%
Tamanho 100%
Esfumado 2pt
Ângulo 45º
Distância 3 pt</p:tex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104A5-275B-4C0E-88B7-40AB36C08FC4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112BA2-D9DC-47C7-81CB-C464B70BF4E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9476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2F2560-20B5-4164-A8AD-9BC71A1A7F48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BCEEE-F90A-46B7-8EF1-3FC130A6242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50381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50668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851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6834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0658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91155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3628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74299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4286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0895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399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2641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F536F-B62C-4B7D-B77D-459E659F02DD}" type="datetimeFigureOut">
              <a:rPr lang="pt-BR" smtClean="0"/>
              <a:t>02/08/2017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3F222-DF8A-439C-B6DC-48D50C9145E4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783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hyperlink" Target="https://goo.gl/forms/xSMaKlFM6l9IFS652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 bwMode="auto">
          <a:xfrm>
            <a:off x="3520409" y="4467312"/>
            <a:ext cx="1900688" cy="37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pt-BR"/>
            </a:defPPr>
            <a:lvl1pPr marR="0" lvl="0" indent="0" algn="ctr" eaLnBrk="0" fontAlgn="auto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400" b="1" i="0" u="none" strike="noStrike" kern="0" cap="none" spc="0" normalizeH="0" baseline="0">
                <a:ln>
                  <a:noFill/>
                </a:ln>
                <a:solidFill>
                  <a:srgbClr val="960000"/>
                </a:solidFill>
                <a:uLnTx/>
                <a:uFillTx/>
                <a:latin typeface="+mj-lt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pt-BR" sz="2400" dirty="0" smtClean="0">
                <a:solidFill>
                  <a:srgbClr val="BEBAB9"/>
                </a:solidFill>
              </a:rPr>
              <a:t>apresentam</a:t>
            </a:r>
            <a:endParaRPr lang="pt-BR" sz="2400" dirty="0">
              <a:solidFill>
                <a:srgbClr val="BEBAB9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10" y="2496069"/>
            <a:ext cx="2022615" cy="1418519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47" t="57446" r="2792" b="2942"/>
          <a:stretch/>
        </p:blipFill>
        <p:spPr>
          <a:xfrm>
            <a:off x="3680760" y="2352987"/>
            <a:ext cx="1426881" cy="1704681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76" y="2352987"/>
            <a:ext cx="2621573" cy="185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97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pic>
        <p:nvPicPr>
          <p:cNvPr id="10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4008268" y="2152307"/>
            <a:ext cx="4572000" cy="36215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  <a:buNone/>
            </a:pPr>
            <a:r>
              <a:rPr lang="pt-BR" sz="2800" dirty="0">
                <a:solidFill>
                  <a:srgbClr val="1E2314"/>
                </a:solidFill>
              </a:rPr>
              <a:t>• Século XX – elevação da mortalidade </a:t>
            </a:r>
            <a:r>
              <a:rPr lang="pt-BR" sz="2800" dirty="0" smtClean="0">
                <a:solidFill>
                  <a:srgbClr val="1E2314"/>
                </a:solidFill>
              </a:rPr>
              <a:t>infantil;</a:t>
            </a:r>
            <a:endParaRPr lang="pt-BR" sz="2800" dirty="0">
              <a:solidFill>
                <a:srgbClr val="1E2314"/>
              </a:solidFill>
            </a:endParaRPr>
          </a:p>
          <a:p>
            <a:pPr>
              <a:spcAft>
                <a:spcPts val="1000"/>
              </a:spcAft>
              <a:buNone/>
            </a:pPr>
            <a:r>
              <a:rPr lang="pt-BR" sz="2800" dirty="0">
                <a:solidFill>
                  <a:srgbClr val="1E2314"/>
                </a:solidFill>
              </a:rPr>
              <a:t>• Incremento do uso do leite de vaca “in natura</a:t>
            </a:r>
            <a:r>
              <a:rPr lang="pt-BR" sz="2800" dirty="0" smtClean="0">
                <a:solidFill>
                  <a:srgbClr val="1E2314"/>
                </a:solidFill>
              </a:rPr>
              <a:t>”;</a:t>
            </a:r>
            <a:endParaRPr lang="pt-BR" sz="2800" dirty="0">
              <a:solidFill>
                <a:srgbClr val="1E2314"/>
              </a:solidFill>
            </a:endParaRPr>
          </a:p>
          <a:p>
            <a:pPr>
              <a:spcAft>
                <a:spcPts val="1000"/>
              </a:spcAft>
              <a:buNone/>
            </a:pPr>
            <a:r>
              <a:rPr lang="pt-BR" sz="2800" dirty="0">
                <a:solidFill>
                  <a:srgbClr val="1E2314"/>
                </a:solidFill>
              </a:rPr>
              <a:t>• Leite </a:t>
            </a:r>
            <a:r>
              <a:rPr lang="pt-BR" sz="2800" dirty="0" smtClean="0">
                <a:solidFill>
                  <a:srgbClr val="1E2314"/>
                </a:solidFill>
              </a:rPr>
              <a:t>condensado;</a:t>
            </a:r>
            <a:endParaRPr lang="pt-BR" sz="2800" dirty="0">
              <a:solidFill>
                <a:srgbClr val="1E2314"/>
              </a:solidFill>
            </a:endParaRPr>
          </a:p>
          <a:p>
            <a:pPr>
              <a:spcAft>
                <a:spcPts val="1000"/>
              </a:spcAft>
              <a:buNone/>
            </a:pPr>
            <a:r>
              <a:rPr lang="pt-BR" sz="2800" dirty="0">
                <a:solidFill>
                  <a:srgbClr val="1E2314"/>
                </a:solidFill>
              </a:rPr>
              <a:t>• Fórmulas </a:t>
            </a:r>
            <a:r>
              <a:rPr lang="pt-BR" sz="2800" dirty="0" smtClean="0">
                <a:solidFill>
                  <a:srgbClr val="1E2314"/>
                </a:solidFill>
              </a:rPr>
              <a:t>infantis;</a:t>
            </a:r>
            <a:endParaRPr lang="pt-BR" sz="2800" dirty="0">
              <a:solidFill>
                <a:srgbClr val="1E2314"/>
              </a:solidFill>
            </a:endParaRPr>
          </a:p>
          <a:p>
            <a:pPr>
              <a:spcAft>
                <a:spcPts val="1000"/>
              </a:spcAft>
              <a:buNone/>
            </a:pPr>
            <a:r>
              <a:rPr lang="pt-BR" sz="2800" dirty="0">
                <a:solidFill>
                  <a:srgbClr val="1E2314"/>
                </a:solidFill>
              </a:rPr>
              <a:t>• Mamadeiras.</a:t>
            </a:r>
          </a:p>
        </p:txBody>
      </p:sp>
      <p:pic>
        <p:nvPicPr>
          <p:cNvPr id="14" name="Picture 2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21" y="2263710"/>
            <a:ext cx="3201579" cy="3089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436721" y="5353234"/>
            <a:ext cx="25922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a typeface="Verdana" pitchFamily="34" charset="0"/>
                <a:cs typeface="Verdana" pitchFamily="34" charset="0"/>
              </a:rPr>
              <a:t>Fonte: maternitudeblog.worldpress.com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99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pic>
        <p:nvPicPr>
          <p:cNvPr id="10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/>
          <p:cNvSpPr/>
          <p:nvPr/>
        </p:nvSpPr>
        <p:spPr>
          <a:xfrm>
            <a:off x="759041" y="2116796"/>
            <a:ext cx="4572000" cy="2934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000"/>
              </a:spcAft>
            </a:pPr>
            <a:r>
              <a:rPr lang="pt-BR" sz="2800" dirty="0">
                <a:solidFill>
                  <a:srgbClr val="1E2314"/>
                </a:solidFill>
              </a:rPr>
              <a:t>• Século XX – elevação da mortalidade </a:t>
            </a:r>
            <a:r>
              <a:rPr lang="pt-BR" sz="2800" dirty="0" smtClean="0">
                <a:solidFill>
                  <a:srgbClr val="1E2314"/>
                </a:solidFill>
              </a:rPr>
              <a:t>infantil</a:t>
            </a:r>
            <a:r>
              <a:rPr lang="pt-BR" sz="2800" dirty="0">
                <a:solidFill>
                  <a:srgbClr val="1E2314"/>
                </a:solidFill>
              </a:rPr>
              <a:t>;</a:t>
            </a:r>
          </a:p>
          <a:p>
            <a:pPr>
              <a:spcAft>
                <a:spcPts val="1000"/>
              </a:spcAft>
            </a:pPr>
            <a:r>
              <a:rPr lang="pt-BR" sz="2800" dirty="0">
                <a:solidFill>
                  <a:srgbClr val="1E2314"/>
                </a:solidFill>
              </a:rPr>
              <a:t>• Declínio da prática da </a:t>
            </a:r>
            <a:r>
              <a:rPr lang="pt-BR" sz="2800" dirty="0" smtClean="0">
                <a:solidFill>
                  <a:srgbClr val="1E2314"/>
                </a:solidFill>
              </a:rPr>
              <a:t>amamentação</a:t>
            </a:r>
            <a:r>
              <a:rPr lang="pt-BR" sz="2800" dirty="0">
                <a:solidFill>
                  <a:srgbClr val="1E2314"/>
                </a:solidFill>
              </a:rPr>
              <a:t>;</a:t>
            </a:r>
          </a:p>
          <a:p>
            <a:pPr>
              <a:spcAft>
                <a:spcPts val="1000"/>
              </a:spcAft>
            </a:pPr>
            <a:r>
              <a:rPr lang="pt-BR" sz="2800" dirty="0">
                <a:solidFill>
                  <a:srgbClr val="1E2314"/>
                </a:solidFill>
              </a:rPr>
              <a:t>• Maior prejuízo para as populações em risco social.</a:t>
            </a:r>
          </a:p>
        </p:txBody>
      </p:sp>
      <p:pic>
        <p:nvPicPr>
          <p:cNvPr id="7" name="Picture 2" descr="Imagem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636" y="2116796"/>
            <a:ext cx="2448272" cy="3672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5614636" y="583285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umamenina.com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671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pic>
        <p:nvPicPr>
          <p:cNvPr id="10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2.bp.blogspot.com/_lqruvYP5GR4/Sco7Z3pqo1I/AAAAAAAAACU/7hDPkcrZa-Q/S1600-R/Perfeito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28" y="1353284"/>
            <a:ext cx="7609410" cy="2813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732408" y="4564967"/>
            <a:ext cx="8229600" cy="14041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Meados do século XX – pesquisas;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Propriedades do leite materno.</a:t>
            </a:r>
            <a:endParaRPr lang="pt-BR" sz="2400" dirty="0">
              <a:solidFill>
                <a:srgbClr val="1E2314"/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858228" y="4249268"/>
            <a:ext cx="299763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Fonte: mamaraopeito.blogspot.com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95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pic>
        <p:nvPicPr>
          <p:cNvPr id="10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1245586" y="1789912"/>
            <a:ext cx="3315810" cy="7350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dirty="0">
                <a:solidFill>
                  <a:srgbClr val="1E2314"/>
                </a:solidFill>
              </a:rPr>
              <a:t>Mortalidade Infantil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139083" y="2734295"/>
            <a:ext cx="3315810" cy="7350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dirty="0">
                <a:solidFill>
                  <a:srgbClr val="1E2314"/>
                </a:solidFill>
              </a:rPr>
              <a:t>Infecção</a:t>
            </a:r>
          </a:p>
        </p:txBody>
      </p:sp>
      <p:sp>
        <p:nvSpPr>
          <p:cNvPr id="11" name="Espaço Reservado para Conteúdo 2"/>
          <p:cNvSpPr txBox="1">
            <a:spLocks/>
          </p:cNvSpPr>
          <p:nvPr/>
        </p:nvSpPr>
        <p:spPr>
          <a:xfrm>
            <a:off x="1108230" y="3678678"/>
            <a:ext cx="3315810" cy="7350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dirty="0">
                <a:solidFill>
                  <a:srgbClr val="1E2314"/>
                </a:solidFill>
              </a:rPr>
              <a:t>Aleitamento Materno</a:t>
            </a:r>
          </a:p>
        </p:txBody>
      </p:sp>
      <p:sp>
        <p:nvSpPr>
          <p:cNvPr id="14" name="Espaço Reservado para Conteúdo 2"/>
          <p:cNvSpPr txBox="1">
            <a:spLocks/>
          </p:cNvSpPr>
          <p:nvPr/>
        </p:nvSpPr>
        <p:spPr>
          <a:xfrm>
            <a:off x="3638823" y="2734295"/>
            <a:ext cx="3315810" cy="7350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Desnutrição</a:t>
            </a:r>
            <a:endParaRPr lang="pt-BR" sz="2400" dirty="0">
              <a:solidFill>
                <a:srgbClr val="1E2314"/>
              </a:solidFill>
            </a:endParaRPr>
          </a:p>
        </p:txBody>
      </p:sp>
      <p:cxnSp>
        <p:nvCxnSpPr>
          <p:cNvPr id="15" name="Conector de seta reta 14"/>
          <p:cNvCxnSpPr/>
          <p:nvPr/>
        </p:nvCxnSpPr>
        <p:spPr>
          <a:xfrm>
            <a:off x="1964915" y="3062980"/>
            <a:ext cx="1296144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de seta reta 15"/>
          <p:cNvCxnSpPr/>
          <p:nvPr/>
        </p:nvCxnSpPr>
        <p:spPr>
          <a:xfrm flipH="1">
            <a:off x="1892907" y="3206996"/>
            <a:ext cx="1368152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Conector de seta reta 3"/>
          <p:cNvCxnSpPr/>
          <p:nvPr/>
        </p:nvCxnSpPr>
        <p:spPr>
          <a:xfrm flipV="1">
            <a:off x="3434635" y="3372579"/>
            <a:ext cx="664346" cy="402818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de seta reta 19"/>
          <p:cNvCxnSpPr/>
          <p:nvPr/>
        </p:nvCxnSpPr>
        <p:spPr>
          <a:xfrm flipH="1" flipV="1">
            <a:off x="1003177" y="3372579"/>
            <a:ext cx="588639" cy="393292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de seta reta 23"/>
          <p:cNvCxnSpPr/>
          <p:nvPr/>
        </p:nvCxnSpPr>
        <p:spPr>
          <a:xfrm flipH="1" flipV="1">
            <a:off x="3472303" y="2400355"/>
            <a:ext cx="589010" cy="4585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de seta reta 26"/>
          <p:cNvCxnSpPr/>
          <p:nvPr/>
        </p:nvCxnSpPr>
        <p:spPr>
          <a:xfrm flipV="1">
            <a:off x="998731" y="2437721"/>
            <a:ext cx="734134" cy="36068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4" descr="http://imagens8.publico.pt/imagens.aspx/776398?tp=UH&amp;db=IMAGEN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7464" y="2000337"/>
            <a:ext cx="3191044" cy="2125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CaixaDeTexto 29"/>
          <p:cNvSpPr txBox="1"/>
          <p:nvPr/>
        </p:nvSpPr>
        <p:spPr>
          <a:xfrm>
            <a:off x="5587464" y="4119559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publico.pt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397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454764" y="1844115"/>
            <a:ext cx="8485049" cy="54810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buNone/>
            </a:pPr>
            <a:r>
              <a:rPr lang="pt-BR" altLang="pt-BR" sz="3400" dirty="0"/>
              <a:t>“O recém nascido tem apenas três necessidades essenciais: o calor dos braços maternos, a certeza da presença da mãe e o leite de seus seios. O aleitamento materno satisfaz </a:t>
            </a:r>
            <a:r>
              <a:rPr lang="pt-BR" altLang="pt-BR" sz="3400" dirty="0" smtClean="0"/>
              <a:t>essas </a:t>
            </a:r>
            <a:r>
              <a:rPr lang="pt-BR" altLang="pt-BR" sz="3400" dirty="0"/>
              <a:t>necessidades” 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pt-BR" altLang="pt-BR" sz="3400" dirty="0"/>
              <a:t>(Clark, 1984).</a:t>
            </a:r>
          </a:p>
        </p:txBody>
      </p:sp>
    </p:spTree>
    <p:extLst>
      <p:ext uri="{BB962C8B-B14F-4D97-AF65-F5344CB8AC3E}">
        <p14:creationId xmlns:p14="http://schemas.microsoft.com/office/powerpoint/2010/main" val="6840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pic>
        <p:nvPicPr>
          <p:cNvPr id="5" name="Picture 2" descr="Resultado de imagem para acões básicas de saúde da crianç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781" y="1430471"/>
            <a:ext cx="647700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1131902" y="4053933"/>
            <a:ext cx="8229600" cy="14041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Década de 1970: Ações básicas de saúde - OMS.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ACD, CDD, IRA, Imunizações, </a:t>
            </a:r>
            <a:r>
              <a:rPr lang="pt-BR" sz="2400" b="1" dirty="0" smtClean="0">
                <a:solidFill>
                  <a:srgbClr val="1E2314"/>
                </a:solidFill>
              </a:rPr>
              <a:t>IAM</a:t>
            </a:r>
            <a:r>
              <a:rPr lang="pt-BR" sz="2400" dirty="0" smtClean="0">
                <a:solidFill>
                  <a:srgbClr val="1E2314"/>
                </a:solidFill>
              </a:rPr>
              <a:t>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Resultado: redução da mortalidade infantil.</a:t>
            </a:r>
            <a:endParaRPr lang="pt-BR" sz="2400" dirty="0">
              <a:solidFill>
                <a:srgbClr val="1E23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443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58052" y="2024001"/>
            <a:ext cx="43471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1E2314"/>
                </a:solidFill>
              </a:rPr>
              <a:t>• </a:t>
            </a:r>
            <a:r>
              <a:rPr lang="pt-BR" sz="3000" b="1" dirty="0" smtClean="0">
                <a:solidFill>
                  <a:srgbClr val="1E2314"/>
                </a:solidFill>
              </a:rPr>
              <a:t>IAM</a:t>
            </a:r>
            <a:r>
              <a:rPr lang="pt-BR" sz="3000" dirty="0" smtClean="0">
                <a:solidFill>
                  <a:srgbClr val="1E2314"/>
                </a:solidFill>
              </a:rPr>
              <a:t> – capaz de reduzir em até 13% a mortalidade </a:t>
            </a:r>
            <a:r>
              <a:rPr lang="pt-BR" sz="3000" dirty="0" smtClean="0">
                <a:solidFill>
                  <a:srgbClr val="1E2314"/>
                </a:solidFill>
              </a:rPr>
              <a:t>infantil.</a:t>
            </a:r>
          </a:p>
          <a:p>
            <a:endParaRPr lang="pt-BR" sz="3000" dirty="0" smtClean="0">
              <a:solidFill>
                <a:srgbClr val="1E2314"/>
              </a:solidFill>
            </a:endParaRPr>
          </a:p>
          <a:p>
            <a:r>
              <a:rPr lang="pt-BR" sz="3000" dirty="0" smtClean="0">
                <a:solidFill>
                  <a:srgbClr val="1E2314"/>
                </a:solidFill>
              </a:rPr>
              <a:t>• Promoção, Proteção e Apoio ao aleitamento materno.</a:t>
            </a:r>
            <a:endParaRPr lang="pt-BR" sz="3000" dirty="0">
              <a:solidFill>
                <a:srgbClr val="1E2314"/>
              </a:solidFill>
            </a:endParaRPr>
          </a:p>
          <a:p>
            <a:endParaRPr lang="pt-BR" sz="2400" dirty="0" smtClean="0">
              <a:solidFill>
                <a:srgbClr val="1E2314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4789011" y="4626385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tricoatres.com.br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2" descr="Resultado de imagem para aleitamento matern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070" y="2024001"/>
            <a:ext cx="3906581" cy="260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08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233764" y="1885097"/>
            <a:ext cx="4480279" cy="37856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1E2314"/>
                </a:solidFill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Promoção</a:t>
            </a:r>
            <a:r>
              <a:rPr lang="pt-BR" sz="2400" dirty="0" smtClean="0">
                <a:solidFill>
                  <a:srgbClr val="1E2314"/>
                </a:solidFill>
              </a:rPr>
              <a:t> - capacitação de pessoas e comunidades para modificarem seus determinantes de saúde e de qualidade de vida.</a:t>
            </a:r>
          </a:p>
          <a:p>
            <a:endParaRPr lang="pt-BR" sz="2400" dirty="0" smtClean="0">
              <a:solidFill>
                <a:srgbClr val="1E2314"/>
              </a:solidFill>
            </a:endParaRPr>
          </a:p>
          <a:p>
            <a:r>
              <a:rPr lang="pt-BR" sz="2400" dirty="0" smtClean="0">
                <a:solidFill>
                  <a:srgbClr val="1E2314"/>
                </a:solidFill>
              </a:rPr>
              <a:t>• Políticas públicas, planos de ação e programas de incentivo à amamentação (Semana Mundial da </a:t>
            </a:r>
            <a:r>
              <a:rPr lang="pt-BR" sz="2400" dirty="0">
                <a:solidFill>
                  <a:srgbClr val="1E2314"/>
                </a:solidFill>
              </a:rPr>
              <a:t>A</a:t>
            </a:r>
            <a:r>
              <a:rPr lang="pt-BR" sz="2400" dirty="0" smtClean="0">
                <a:solidFill>
                  <a:srgbClr val="1E2314"/>
                </a:solidFill>
              </a:rPr>
              <a:t>mamentação, Dia </a:t>
            </a:r>
            <a:r>
              <a:rPr lang="pt-BR" sz="2400" dirty="0">
                <a:solidFill>
                  <a:srgbClr val="1E2314"/>
                </a:solidFill>
              </a:rPr>
              <a:t>M</a:t>
            </a:r>
            <a:r>
              <a:rPr lang="pt-BR" sz="2400" dirty="0" smtClean="0">
                <a:solidFill>
                  <a:srgbClr val="1E2314"/>
                </a:solidFill>
              </a:rPr>
              <a:t>undial da Doação de Leite </a:t>
            </a:r>
            <a:r>
              <a:rPr lang="pt-BR" sz="2400" dirty="0">
                <a:solidFill>
                  <a:srgbClr val="1E2314"/>
                </a:solidFill>
              </a:rPr>
              <a:t>H</a:t>
            </a:r>
            <a:r>
              <a:rPr lang="pt-BR" sz="2400" dirty="0" smtClean="0">
                <a:solidFill>
                  <a:srgbClr val="1E2314"/>
                </a:solidFill>
              </a:rPr>
              <a:t>umano...).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4751818" y="4510396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lookbebe.com.br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484" y="1978336"/>
            <a:ext cx="3795100" cy="2532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163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587351" y="1778653"/>
            <a:ext cx="4299754" cy="31683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Proteção</a:t>
            </a:r>
            <a:r>
              <a:rPr lang="pt-BR" sz="2400" dirty="0" smtClean="0">
                <a:solidFill>
                  <a:srgbClr val="1E2314"/>
                </a:solidFill>
              </a:rPr>
              <a:t> – se refere a normas e leis que </a:t>
            </a:r>
            <a:r>
              <a:rPr lang="pt-BR" sz="2400" dirty="0" smtClean="0">
                <a:solidFill>
                  <a:srgbClr val="1E2314"/>
                </a:solidFill>
              </a:rPr>
              <a:t>facilitem </a:t>
            </a:r>
            <a:r>
              <a:rPr lang="pt-BR" sz="2400" dirty="0" smtClean="0">
                <a:solidFill>
                  <a:srgbClr val="1E2314"/>
                </a:solidFill>
              </a:rPr>
              <a:t>o aleitamento materno e </a:t>
            </a:r>
            <a:r>
              <a:rPr lang="pt-BR" sz="2400" dirty="0" smtClean="0">
                <a:solidFill>
                  <a:srgbClr val="1E2314"/>
                </a:solidFill>
              </a:rPr>
              <a:t>afastem </a:t>
            </a:r>
            <a:r>
              <a:rPr lang="pt-BR" sz="2400" dirty="0" smtClean="0">
                <a:solidFill>
                  <a:srgbClr val="1E2314"/>
                </a:solidFill>
              </a:rPr>
              <a:t>fatores que possam prejudicar essa prática.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Licença maternidade, garantia de creches próximas ao trabalho da mãe, </a:t>
            </a:r>
            <a:r>
              <a:rPr lang="pt-BR" sz="2400" dirty="0" smtClean="0">
                <a:solidFill>
                  <a:srgbClr val="1E2314"/>
                </a:solidFill>
              </a:rPr>
              <a:t>NBAL, etc</a:t>
            </a:r>
            <a:r>
              <a:rPr lang="pt-BR" sz="2400" dirty="0">
                <a:solidFill>
                  <a:srgbClr val="1E2314"/>
                </a:solidFill>
              </a:rPr>
              <a:t>.</a:t>
            </a:r>
            <a:endParaRPr lang="pt-BR" sz="2400" dirty="0" smtClean="0">
              <a:solidFill>
                <a:srgbClr val="1E2314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126408" y="4731561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a typeface="Verdana" pitchFamily="34" charset="0"/>
                <a:cs typeface="Verdana" pitchFamily="34" charset="0"/>
              </a:rPr>
              <a:t>Fonte: sonharcomcrianca.com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77" y="1992725"/>
            <a:ext cx="4234316" cy="2739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955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909352" y="1778653"/>
            <a:ext cx="4065972" cy="38920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Apoio</a:t>
            </a:r>
            <a:r>
              <a:rPr lang="pt-BR" sz="2400" dirty="0" smtClean="0">
                <a:solidFill>
                  <a:srgbClr val="1E23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pt-BR" sz="2400" dirty="0" smtClean="0">
                <a:solidFill>
                  <a:srgbClr val="1E2314"/>
                </a:solidFill>
              </a:rPr>
              <a:t>– Se faz pelos profissionais de saúde e por grupos da comunidade especializados.</a:t>
            </a:r>
          </a:p>
          <a:p>
            <a:pPr>
              <a:buFont typeface="Arial" panose="020B0604020202020204" pitchFamily="34" charset="0"/>
              <a:buNone/>
            </a:pPr>
            <a:endParaRPr lang="pt-BR" sz="2400" dirty="0" smtClean="0">
              <a:solidFill>
                <a:srgbClr val="1E2314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Acolhimento, orientação e auxílio às mães e suas famílias nas necessidades e dificuldades quanto à amamentação.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29411" y="4532262"/>
            <a:ext cx="174259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a typeface="Verdana" pitchFamily="34" charset="0"/>
                <a:cs typeface="Verdana" pitchFamily="34" charset="0"/>
              </a:rPr>
              <a:t>Fonte: gestarpariramar.com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670" y="1627731"/>
            <a:ext cx="4284599" cy="28998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63224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 bwMode="auto">
          <a:xfrm>
            <a:off x="940031" y="2261815"/>
            <a:ext cx="7257671" cy="590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defRPr/>
            </a:pPr>
            <a:r>
              <a:rPr lang="pt-BR" sz="4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Promoção, proteção e apoio ao aleitamento materno</a:t>
            </a:r>
          </a:p>
        </p:txBody>
      </p:sp>
      <p:sp>
        <p:nvSpPr>
          <p:cNvPr id="3" name="Subtítulo 2"/>
          <p:cNvSpPr txBox="1">
            <a:spLocks/>
          </p:cNvSpPr>
          <p:nvPr/>
        </p:nvSpPr>
        <p:spPr bwMode="auto">
          <a:xfrm>
            <a:off x="940031" y="3528192"/>
            <a:ext cx="7257671" cy="1461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b="1" kern="0" dirty="0" err="1">
                <a:solidFill>
                  <a:srgbClr val="4B6230"/>
                </a:solidFill>
                <a:cs typeface="Lucida Sans Unicode" pitchFamily="34" charset="0"/>
              </a:rPr>
              <a:t>Halei</a:t>
            </a:r>
            <a:r>
              <a:rPr lang="pt-BR" sz="2400" b="1" kern="0" dirty="0">
                <a:solidFill>
                  <a:srgbClr val="4B6230"/>
                </a:solidFill>
                <a:cs typeface="Lucida Sans Unicode" pitchFamily="34" charset="0"/>
              </a:rPr>
              <a:t> Cruz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Médico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pediatra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Coordenador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da área técnica </a:t>
            </a:r>
            <a:r>
              <a:rPr lang="pt-BR" sz="2400" kern="0" dirty="0" smtClean="0">
                <a:solidFill>
                  <a:srgbClr val="4B6230"/>
                </a:solidFill>
                <a:cs typeface="Lucida Sans Unicode" pitchFamily="34" charset="0"/>
              </a:rPr>
              <a:t>de </a:t>
            </a:r>
            <a:r>
              <a:rPr lang="pt-BR" sz="2400" kern="0" dirty="0">
                <a:solidFill>
                  <a:srgbClr val="4B6230"/>
                </a:solidFill>
                <a:cs typeface="Lucida Sans Unicode" pitchFamily="34" charset="0"/>
              </a:rPr>
              <a:t>Saúde da Criança da Secretaria de Estado da Saúde de SC</a:t>
            </a:r>
          </a:p>
        </p:txBody>
      </p:sp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4904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349174" y="2004713"/>
            <a:ext cx="47288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1E2314"/>
                </a:solidFill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Programas</a:t>
            </a:r>
            <a:r>
              <a:rPr lang="pt-BR" sz="2400" dirty="0" smtClean="0">
                <a:solidFill>
                  <a:srgbClr val="1E2314"/>
                </a:solidFill>
              </a:rPr>
              <a:t> como Iniciativa Hospital Amigo da Criança (IHAC),  Método Canguru (MC), Bancos de Leite Humano (BLH), Estratégia Amamenta e Alimenta Brasil (EAAB) atuam na promoção, proteção e apoio ao aleitamento materno. 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408442" y="5642034"/>
            <a:ext cx="1944216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prematuridade.com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2" descr="http://prematuridade.com/wp-content/uploads/2012/09/kangoro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341" y="1599146"/>
            <a:ext cx="2662090" cy="4002664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251600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Apoio ao Aleitamento Materno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238038" y="4837616"/>
            <a:ext cx="8229600" cy="1404156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Os serviços de Atenção Básica devem estar organizados no seu processo de trabalho para acolher, de maneira adequada e oportuna, as famílias nas suas necessidade e dificuldades com a amamentação.</a:t>
            </a:r>
          </a:p>
        </p:txBody>
      </p:sp>
      <p:pic>
        <p:nvPicPr>
          <p:cNvPr id="6" name="Picture 2" descr="Resultado de imagem para apoio ao aleitamento mater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17" y="1759931"/>
            <a:ext cx="4420028" cy="2506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magem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5068" y="1747753"/>
            <a:ext cx="3763784" cy="251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282428" y="4289895"/>
            <a:ext cx="122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consaude.org.br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5021802" y="4266593"/>
            <a:ext cx="1512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casacurumin.com.br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7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241761" y="4399412"/>
            <a:ext cx="8229600" cy="140415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Os profissionais devem estar capacitados para reconhecer situações de risco para o desmame e orientar as mães e suas famílias no manejo da amamentação.</a:t>
            </a:r>
          </a:p>
        </p:txBody>
      </p:sp>
      <p:pic>
        <p:nvPicPr>
          <p:cNvPr id="6" name="Picture 2" descr="Resultado de imagem para manejo da amamentaçã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403" y="1494881"/>
            <a:ext cx="4381439" cy="2464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Resultado de imagem para trauma mamila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761" y="1494881"/>
            <a:ext cx="3871039" cy="2464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69235" y="3965386"/>
            <a:ext cx="16322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maedemeninas.com.br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4416146" y="3965386"/>
            <a:ext cx="1512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youtube.com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Apoio ao Aleitamento Materno</a:t>
            </a:r>
          </a:p>
        </p:txBody>
      </p:sp>
    </p:spTree>
    <p:extLst>
      <p:ext uri="{BB962C8B-B14F-4D97-AF65-F5344CB8AC3E}">
        <p14:creationId xmlns:p14="http://schemas.microsoft.com/office/powerpoint/2010/main" val="255745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Apoio ao Aleitamento Materno</a:t>
            </a:r>
          </a:p>
        </p:txBody>
      </p:sp>
      <p:pic>
        <p:nvPicPr>
          <p:cNvPr id="7" name="Picture 2" descr="Imagem relacionad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412" y="1270784"/>
            <a:ext cx="2361729" cy="2998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Resultado de imagem para manual amamentação e uso de medicamentos e outras substância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815" y="1270784"/>
            <a:ext cx="2110604" cy="3007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Resultado de imagem para manual a legislação e o marketing de produtos que interferem na amamentaçã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744" y="1270784"/>
            <a:ext cx="2215475" cy="299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ço Reservado para Conteúdo 2"/>
          <p:cNvSpPr txBox="1">
            <a:spLocks/>
          </p:cNvSpPr>
          <p:nvPr/>
        </p:nvSpPr>
        <p:spPr>
          <a:xfrm>
            <a:off x="494681" y="4906525"/>
            <a:ext cx="8229600" cy="14041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200" dirty="0" smtClean="0">
                <a:solidFill>
                  <a:srgbClr val="1E2314"/>
                </a:solidFill>
              </a:rPr>
              <a:t>• </a:t>
            </a:r>
            <a:r>
              <a:rPr lang="pt-BR" sz="2200" b="1" dirty="0" smtClean="0">
                <a:solidFill>
                  <a:srgbClr val="1E2314"/>
                </a:solidFill>
              </a:rPr>
              <a:t>Capacitação</a:t>
            </a:r>
            <a:r>
              <a:rPr lang="pt-BR" sz="2200" dirty="0" smtClean="0">
                <a:solidFill>
                  <a:srgbClr val="1E2314"/>
                </a:solidFill>
              </a:rPr>
              <a:t> – cursos de manejo da amamentação, oficina de tutores da EAAB.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200" dirty="0" smtClean="0">
                <a:solidFill>
                  <a:srgbClr val="1E2314"/>
                </a:solidFill>
              </a:rPr>
              <a:t>• </a:t>
            </a:r>
            <a:r>
              <a:rPr lang="pt-BR" sz="2200" b="1" dirty="0" smtClean="0">
                <a:solidFill>
                  <a:srgbClr val="1E2314"/>
                </a:solidFill>
              </a:rPr>
              <a:t>Impressos</a:t>
            </a:r>
            <a:r>
              <a:rPr lang="pt-BR" sz="2200" dirty="0" smtClean="0">
                <a:solidFill>
                  <a:srgbClr val="1E2314"/>
                </a:solidFill>
              </a:rPr>
              <a:t> – Caderno de Atenção Básica 23, Amamentação e uso de medicamentos e outras substâncias, A legislação e o marketing de produtos que interferem na </a:t>
            </a:r>
            <a:r>
              <a:rPr lang="pt-BR" sz="2200" dirty="0" smtClean="0">
                <a:solidFill>
                  <a:srgbClr val="1E2314"/>
                </a:solidFill>
              </a:rPr>
              <a:t>amamentação, etc. </a:t>
            </a:r>
            <a:endParaRPr lang="pt-BR" sz="2200" dirty="0" smtClean="0">
              <a:solidFill>
                <a:srgbClr val="1E2314"/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494681" y="4296689"/>
            <a:ext cx="16322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slideshare.net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3421935" y="4305810"/>
            <a:ext cx="1512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editora.saude.gov.br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" name="CaixaDeTexto 13"/>
          <p:cNvSpPr txBox="1"/>
          <p:nvPr/>
        </p:nvSpPr>
        <p:spPr>
          <a:xfrm>
            <a:off x="6229091" y="4305810"/>
            <a:ext cx="1512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biblioteca.cofen.gov.br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39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Apoio ao Aleitamento Materno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457199" y="4445617"/>
            <a:ext cx="8322817" cy="1723354"/>
          </a:xfrm>
          <a:prstGeom prst="rect">
            <a:avLst/>
          </a:prstGeom>
        </p:spPr>
        <p:txBody>
          <a:bodyPr anchor="ctr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Abordagem</a:t>
            </a:r>
            <a:r>
              <a:rPr lang="pt-BR" sz="2400" dirty="0" smtClean="0">
                <a:solidFill>
                  <a:srgbClr val="1E2314"/>
                </a:solidFill>
              </a:rPr>
              <a:t>: utilizar habilidades de comunicação.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Ouvir e aprender: entender as necessidades e preocupações da mãe.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Confiança e apoio: dar segurança à mãe para tomada de decisões.</a:t>
            </a:r>
          </a:p>
        </p:txBody>
      </p:sp>
      <p:pic>
        <p:nvPicPr>
          <p:cNvPr id="7" name="Picture 2" descr="Resultado de imagem para atendimento humanizado na atenção bás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712" y="1289320"/>
            <a:ext cx="5204575" cy="292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1890936" y="4192461"/>
            <a:ext cx="1512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youtube.com.br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79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Apoio ao Aleitamento Materno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4126791" y="1680999"/>
            <a:ext cx="4892922" cy="3168352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Ouvir e aprender</a:t>
            </a:r>
            <a:r>
              <a:rPr lang="pt-BR" sz="2400" dirty="0" smtClean="0">
                <a:solidFill>
                  <a:srgbClr val="1E2314"/>
                </a:solidFill>
              </a:rPr>
              <a:t> 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– Comunicação não verbal útil (cabeça no mesmo nível da mãe, prestar atenção à mãe, sorrir e usar gestos de aceitação, remover barreiras físicas, dedicar tempo, toque de forma apropriada).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- Fazer perguntas abertas.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- Usar expressões e gestos que demonstrem interesse.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98612" y="4447478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a typeface="Verdana" pitchFamily="34" charset="0"/>
                <a:cs typeface="Verdana" pitchFamily="34" charset="0"/>
              </a:rPr>
              <a:t>Fonte: cmtecnologia.com.br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4" descr="Resultado de imagem para atendimento humanizado na atenção bás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14" y="1948334"/>
            <a:ext cx="3791206" cy="252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98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Apoio ao Aleitamento Materno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4764347" y="1591256"/>
            <a:ext cx="3731584" cy="31683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Ouvir e aprender</a:t>
            </a:r>
            <a:r>
              <a:rPr lang="pt-BR" sz="2400" dirty="0" smtClean="0">
                <a:solidFill>
                  <a:srgbClr val="1E2314"/>
                </a:solidFill>
              </a:rPr>
              <a:t> 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– Devolver com suas palavras o que a mãe diz.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- Demonstrar empatia.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- Evitar palavras que soam como julgamento.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394833" y="4830902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a typeface="Verdana" pitchFamily="34" charset="0"/>
                <a:cs typeface="Verdana" pitchFamily="34" charset="0"/>
              </a:rPr>
              <a:t>Fonte: partosemmedo.com.br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8" name="Picture 2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65" y="1883500"/>
            <a:ext cx="3786550" cy="2944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01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Apoio ao Aleitamento Materno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233764" y="1583363"/>
            <a:ext cx="5083959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pt-BR" sz="2400" dirty="0">
                <a:solidFill>
                  <a:srgbClr val="1E2314"/>
                </a:solidFill>
              </a:rPr>
              <a:t>• </a:t>
            </a:r>
            <a:r>
              <a:rPr lang="pt-BR" sz="2400" b="1" dirty="0" smtClean="0">
                <a:solidFill>
                  <a:srgbClr val="1E2314"/>
                </a:solidFill>
              </a:rPr>
              <a:t>Aumentar a confiança e oferecer apoio</a:t>
            </a:r>
            <a:r>
              <a:rPr lang="pt-BR" sz="2400" dirty="0" smtClean="0">
                <a:solidFill>
                  <a:srgbClr val="1E2314"/>
                </a:solidFill>
              </a:rPr>
              <a:t>. </a:t>
            </a:r>
          </a:p>
          <a:p>
            <a:pPr marL="342900" indent="-342900">
              <a:spcAft>
                <a:spcPts val="1000"/>
              </a:spcAft>
              <a:buFontTx/>
              <a:buChar char="-"/>
            </a:pPr>
            <a:r>
              <a:rPr lang="pt-BR" sz="2400" dirty="0" smtClean="0">
                <a:solidFill>
                  <a:srgbClr val="1E2314"/>
                </a:solidFill>
              </a:rPr>
              <a:t>Aceitar o que a mãe sente e pensa;</a:t>
            </a:r>
          </a:p>
          <a:p>
            <a:pPr marL="342900" indent="-342900">
              <a:spcAft>
                <a:spcPts val="1000"/>
              </a:spcAft>
              <a:buFontTx/>
              <a:buChar char="-"/>
            </a:pPr>
            <a:r>
              <a:rPr lang="pt-BR" sz="2400" dirty="0" smtClean="0">
                <a:solidFill>
                  <a:srgbClr val="1E2314"/>
                </a:solidFill>
              </a:rPr>
              <a:t>Reconhecer e elogiar a mãe;</a:t>
            </a:r>
          </a:p>
          <a:p>
            <a:pPr marL="342900" indent="-342900">
              <a:spcAft>
                <a:spcPts val="1000"/>
              </a:spcAft>
              <a:buFontTx/>
              <a:buChar char="-"/>
            </a:pPr>
            <a:r>
              <a:rPr lang="pt-BR" sz="2400" dirty="0" smtClean="0">
                <a:solidFill>
                  <a:srgbClr val="1E2314"/>
                </a:solidFill>
              </a:rPr>
              <a:t>Oferecer ajuda prática;</a:t>
            </a:r>
          </a:p>
          <a:p>
            <a:pPr marL="342900" indent="-342900">
              <a:spcAft>
                <a:spcPts val="1000"/>
              </a:spcAft>
              <a:buFontTx/>
              <a:buChar char="-"/>
            </a:pPr>
            <a:r>
              <a:rPr lang="pt-BR" sz="2400" dirty="0" smtClean="0">
                <a:solidFill>
                  <a:srgbClr val="1E2314"/>
                </a:solidFill>
              </a:rPr>
              <a:t>Dar poucas, mas relevantes informações;</a:t>
            </a:r>
          </a:p>
          <a:p>
            <a:pPr marL="342900" indent="-342900">
              <a:spcAft>
                <a:spcPts val="1000"/>
              </a:spcAft>
              <a:buFontTx/>
              <a:buChar char="-"/>
            </a:pPr>
            <a:r>
              <a:rPr lang="pt-BR" sz="2400" dirty="0" smtClean="0">
                <a:solidFill>
                  <a:srgbClr val="1E2314"/>
                </a:solidFill>
              </a:rPr>
              <a:t>Usar linguagem simples;</a:t>
            </a:r>
          </a:p>
          <a:p>
            <a:pPr marL="342900" indent="-342900">
              <a:spcAft>
                <a:spcPts val="1000"/>
              </a:spcAft>
              <a:buFontTx/>
              <a:buChar char="-"/>
            </a:pPr>
            <a:r>
              <a:rPr lang="pt-BR" sz="2400" dirty="0" smtClean="0">
                <a:solidFill>
                  <a:srgbClr val="1E2314"/>
                </a:solidFill>
              </a:rPr>
              <a:t>Dar sugestões e não ordens.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5030681" y="5670749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vivamelhoronline.com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2" descr="Resultado de imagem para incentivo à amamentação na atenção básic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3949" y="2987038"/>
            <a:ext cx="399444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94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Alimentação Complementar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457199" y="4197105"/>
            <a:ext cx="8438225" cy="1674186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O aleitamento materno comprovadamente gera benefícios à mãe e à criança.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Para conseguir esses benefícios de maneira completa é necessário o aleitamento exclusivo até os seis meses e complementado com alimentos sólidos pelo menos até dois anos de idade.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1141758" y="3622665"/>
            <a:ext cx="1632265" cy="178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larissapavei.blogspot.com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4726865" y="3636672"/>
            <a:ext cx="1512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thaihealth.or.th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Picture 2" descr="Resultado de imagem para alimentos complementares ao aleitamento mater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2" y="1176432"/>
            <a:ext cx="2940495" cy="2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Imagem relaciona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441" y="1176420"/>
            <a:ext cx="3669197" cy="2443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210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3965357" y="1839264"/>
            <a:ext cx="5328592" cy="316835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A qualidade desses alimentos complementares também é fator importante para a saúde das crianças. </a:t>
            </a:r>
          </a:p>
          <a:p>
            <a:pPr>
              <a:buFont typeface="Arial" panose="020B0604020202020204" pitchFamily="34" charset="0"/>
              <a:buNone/>
            </a:pPr>
            <a:endParaRPr lang="pt-BR" sz="2400" dirty="0" smtClean="0">
              <a:solidFill>
                <a:srgbClr val="1E2314"/>
              </a:solidFill>
            </a:endParaRPr>
          </a:p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Essa alimentação deve ser constituída por cereais, hortaliças, leguminosas, carnes, ovos, frutas e seus sucos. </a:t>
            </a:r>
          </a:p>
          <a:p>
            <a:pPr>
              <a:buFont typeface="Arial" panose="020B0604020202020204" pitchFamily="34" charset="0"/>
              <a:buNone/>
            </a:pPr>
            <a:endParaRPr lang="pt-BR" sz="2400" dirty="0" smtClean="0">
              <a:solidFill>
                <a:srgbClr val="1E2314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Alimentação Complementar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217279" y="4558799"/>
            <a:ext cx="158417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a typeface="Verdana" pitchFamily="34" charset="0"/>
                <a:cs typeface="Verdana" pitchFamily="34" charset="0"/>
              </a:rPr>
              <a:t>Fonte: piauihoje.com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2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79" y="1839264"/>
            <a:ext cx="361228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76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http://2.bp.blogspot.com/-wFVT-l3ObiA/TrGxew3fbcI/AAAAAAAAAog/TiUL-DGsgTg/s1600/Palitos+C+%2528389%2529.jpg"/>
          <p:cNvPicPr>
            <a:picLocks noChangeAspect="1" noChangeArrowheads="1"/>
          </p:cNvPicPr>
          <p:nvPr/>
        </p:nvPicPr>
        <p:blipFill>
          <a:blip r:embed="rId3">
            <a:lum bright="70000" contrast="-70000"/>
          </a:blip>
          <a:srcRect/>
          <a:stretch>
            <a:fillRect/>
          </a:stretch>
        </p:blipFill>
        <p:spPr bwMode="auto">
          <a:xfrm>
            <a:off x="925495" y="150920"/>
            <a:ext cx="7539212" cy="5676971"/>
          </a:xfrm>
          <a:prstGeom prst="ellipse">
            <a:avLst/>
          </a:prstGeom>
          <a:ln>
            <a:noFill/>
          </a:ln>
          <a:effectLst>
            <a:outerShdw blurRad="50800" dist="50800" dir="5400000" algn="ctr" rotWithShape="0">
              <a:schemeClr val="bg1">
                <a:alpha val="3000"/>
              </a:schemeClr>
            </a:outerShdw>
            <a:softEdge rad="112500"/>
          </a:effectLst>
        </p:spPr>
      </p:pic>
      <p:sp>
        <p:nvSpPr>
          <p:cNvPr id="8" name="Retângulo 7"/>
          <p:cNvSpPr/>
          <p:nvPr/>
        </p:nvSpPr>
        <p:spPr>
          <a:xfrm>
            <a:off x="518425" y="1500189"/>
            <a:ext cx="79928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 smtClean="0"/>
              <a:t> &gt; Infância – fase de rápidas e intensas mudanças</a:t>
            </a:r>
            <a:endParaRPr lang="pt-BR" sz="3000" b="1" dirty="0"/>
          </a:p>
        </p:txBody>
      </p:sp>
      <p:sp>
        <p:nvSpPr>
          <p:cNvPr id="10" name="Retângulo 9"/>
          <p:cNvSpPr/>
          <p:nvPr/>
        </p:nvSpPr>
        <p:spPr>
          <a:xfrm>
            <a:off x="518425" y="3031471"/>
            <a:ext cx="799288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 smtClean="0"/>
              <a:t> </a:t>
            </a:r>
            <a:r>
              <a:rPr lang="pt-BR" sz="3000" b="1" dirty="0"/>
              <a:t>&gt; No 1º ano de vida</a:t>
            </a:r>
          </a:p>
        </p:txBody>
      </p:sp>
      <p:sp>
        <p:nvSpPr>
          <p:cNvPr id="11" name="Chave esquerda 10"/>
          <p:cNvSpPr/>
          <p:nvPr/>
        </p:nvSpPr>
        <p:spPr>
          <a:xfrm>
            <a:off x="4073227" y="2827392"/>
            <a:ext cx="47161" cy="1152128"/>
          </a:xfrm>
          <a:prstGeom prst="leftBrace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11"/>
          <p:cNvSpPr/>
          <p:nvPr/>
        </p:nvSpPr>
        <p:spPr>
          <a:xfrm>
            <a:off x="4257404" y="2662139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/>
              <a:t>Peso – triplica</a:t>
            </a:r>
          </a:p>
          <a:p>
            <a:r>
              <a:rPr lang="pt-BR" sz="3000" b="1" dirty="0"/>
              <a:t>Estatura – aumenta 50%</a:t>
            </a:r>
          </a:p>
          <a:p>
            <a:r>
              <a:rPr lang="pt-BR" sz="3000" b="1" dirty="0"/>
              <a:t>Desenvolvimento acelerado</a:t>
            </a:r>
          </a:p>
        </p:txBody>
      </p:sp>
      <p:sp>
        <p:nvSpPr>
          <p:cNvPr id="14" name="Retângulo 13"/>
          <p:cNvSpPr/>
          <p:nvPr/>
        </p:nvSpPr>
        <p:spPr>
          <a:xfrm>
            <a:off x="518425" y="4757886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 smtClean="0"/>
              <a:t> </a:t>
            </a:r>
            <a:r>
              <a:rPr lang="pt-BR" sz="3000" b="1" dirty="0"/>
              <a:t>&gt; </a:t>
            </a:r>
            <a:r>
              <a:rPr lang="pt-BR" sz="3000" b="1" dirty="0" smtClean="0"/>
              <a:t>Vulnerabilidade </a:t>
            </a:r>
            <a:r>
              <a:rPr lang="pt-BR" sz="3000" b="1" dirty="0"/>
              <a:t>– necessita atenção e cuidados especiais</a:t>
            </a:r>
          </a:p>
        </p:txBody>
      </p:sp>
      <p:sp>
        <p:nvSpPr>
          <p:cNvPr id="15" name="CaixaDeTexto 6"/>
          <p:cNvSpPr txBox="1">
            <a:spLocks noChangeArrowheads="1"/>
          </p:cNvSpPr>
          <p:nvPr/>
        </p:nvSpPr>
        <p:spPr bwMode="auto">
          <a:xfrm>
            <a:off x="5391366" y="5558105"/>
            <a:ext cx="31432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sz="800" b="1" dirty="0" err="1">
                <a:solidFill>
                  <a:schemeClr val="accent3">
                    <a:lumMod val="40000"/>
                    <a:lumOff val="6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Fonte:reginapsicopedagoga.blogspot.com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868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ângulo 5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Alimentação Complementar</a:t>
            </a:r>
          </a:p>
        </p:txBody>
      </p:sp>
      <p:sp>
        <p:nvSpPr>
          <p:cNvPr id="7" name="CaixaDeTexto 6"/>
          <p:cNvSpPr txBox="1"/>
          <p:nvPr/>
        </p:nvSpPr>
        <p:spPr>
          <a:xfrm>
            <a:off x="420195" y="1707652"/>
            <a:ext cx="448027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rgbClr val="1E2314"/>
                </a:solidFill>
              </a:rPr>
              <a:t>• </a:t>
            </a:r>
            <a:r>
              <a:rPr lang="pt-BR" sz="2400" dirty="0" smtClean="0">
                <a:solidFill>
                  <a:srgbClr val="1E2314"/>
                </a:solidFill>
              </a:rPr>
              <a:t>Esses alimentos devem ser frescos, da época e livres de agrotóxicos.</a:t>
            </a:r>
          </a:p>
          <a:p>
            <a:endParaRPr lang="pt-BR" sz="2400" dirty="0" smtClean="0">
              <a:solidFill>
                <a:srgbClr val="1E2314"/>
              </a:solidFill>
            </a:endParaRPr>
          </a:p>
          <a:p>
            <a:r>
              <a:rPr lang="pt-BR" sz="2400" dirty="0" smtClean="0">
                <a:solidFill>
                  <a:srgbClr val="1E2314"/>
                </a:solidFill>
              </a:rPr>
              <a:t>• Os hábitos alimentares saudáveis construídos na fase da infância podem prevenir diversos agravos na fase adulta. </a:t>
            </a:r>
          </a:p>
        </p:txBody>
      </p:sp>
      <p:pic>
        <p:nvPicPr>
          <p:cNvPr id="8" name="Picture 2" descr="Imagem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063" y="1707652"/>
            <a:ext cx="3457575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4900473" y="5165227"/>
            <a:ext cx="194421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worldofnoms.com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99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0" y="285469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Alimentação Complementar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457200" y="4419048"/>
            <a:ext cx="8229600" cy="167418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pt-BR" sz="2400" dirty="0" smtClean="0">
                <a:solidFill>
                  <a:srgbClr val="1E2314"/>
                </a:solidFill>
              </a:rPr>
              <a:t>• Publicações: </a:t>
            </a:r>
            <a:r>
              <a:rPr lang="pt-BR" sz="2400" b="1" dirty="0" smtClean="0">
                <a:solidFill>
                  <a:srgbClr val="1E2314"/>
                </a:solidFill>
              </a:rPr>
              <a:t>Guia alimentar para crianças menores de dois anos</a:t>
            </a:r>
            <a:r>
              <a:rPr lang="pt-BR" sz="2400" dirty="0" smtClean="0">
                <a:solidFill>
                  <a:srgbClr val="1E2314"/>
                </a:solidFill>
              </a:rPr>
              <a:t>, </a:t>
            </a:r>
            <a:r>
              <a:rPr lang="pt-BR" sz="2400" b="1" dirty="0" smtClean="0">
                <a:solidFill>
                  <a:srgbClr val="1E2314"/>
                </a:solidFill>
              </a:rPr>
              <a:t>Os dez passos para uma alimentação saudável</a:t>
            </a:r>
            <a:r>
              <a:rPr lang="pt-BR" sz="2400" dirty="0" smtClean="0">
                <a:solidFill>
                  <a:srgbClr val="1E2314"/>
                </a:solidFill>
              </a:rPr>
              <a:t> </a:t>
            </a:r>
            <a:r>
              <a:rPr lang="pt-BR" sz="2400" dirty="0">
                <a:solidFill>
                  <a:srgbClr val="1E2314"/>
                </a:solidFill>
              </a:rPr>
              <a:t>e </a:t>
            </a:r>
            <a:r>
              <a:rPr lang="pt-BR" sz="2400" b="1" dirty="0">
                <a:solidFill>
                  <a:srgbClr val="1E2314"/>
                </a:solidFill>
              </a:rPr>
              <a:t>Alimentação saudável para crianças menores de dois anos: álbum </a:t>
            </a:r>
            <a:r>
              <a:rPr lang="pt-BR" sz="2400" b="1" dirty="0" smtClean="0">
                <a:solidFill>
                  <a:srgbClr val="1E2314"/>
                </a:solidFill>
              </a:rPr>
              <a:t>seriado</a:t>
            </a:r>
            <a:r>
              <a:rPr lang="pt-BR" sz="2400" dirty="0" smtClean="0">
                <a:solidFill>
                  <a:srgbClr val="1E2314"/>
                </a:solidFill>
              </a:rPr>
              <a:t>.</a:t>
            </a:r>
          </a:p>
        </p:txBody>
      </p:sp>
      <p:pic>
        <p:nvPicPr>
          <p:cNvPr id="7" name="Picture 4" descr="Resultado de imagem para guia alimentar para crianças menores de dois an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118" y="1384823"/>
            <a:ext cx="1926158" cy="2736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Resultado de imagem para guia alimentar para crianças menores de dois ano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639" y="1363119"/>
            <a:ext cx="2115474" cy="275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Resultado de imagem para album seriado alimentação saudável para crianças menores de dois an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7476" y="1373481"/>
            <a:ext cx="2107525" cy="2747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9"/>
          <p:cNvSpPr txBox="1"/>
          <p:nvPr/>
        </p:nvSpPr>
        <p:spPr>
          <a:xfrm>
            <a:off x="866548" y="4086661"/>
            <a:ext cx="16322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catracalivre.com.br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2" name="CaixaDeTexto 11"/>
          <p:cNvSpPr txBox="1"/>
          <p:nvPr/>
        </p:nvSpPr>
        <p:spPr>
          <a:xfrm>
            <a:off x="3155272" y="4094437"/>
            <a:ext cx="15121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dab.saude.gov.br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" name="CaixaDeTexto 12"/>
          <p:cNvSpPr txBox="1"/>
          <p:nvPr/>
        </p:nvSpPr>
        <p:spPr>
          <a:xfrm>
            <a:off x="5664772" y="4094437"/>
            <a:ext cx="18779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dab.saude.gov.br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42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</a:t>
            </a:r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eferências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472551" y="1768089"/>
            <a:ext cx="8229600" cy="4058815"/>
          </a:xfrm>
          <a:prstGeom prst="rect">
            <a:avLst/>
          </a:prstGeom>
        </p:spPr>
        <p:txBody>
          <a:bodyPr anchor="ctr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FF0000"/>
                </a:solidFill>
              </a:rPr>
              <a:t>•</a:t>
            </a:r>
            <a:r>
              <a:rPr lang="pt-BR" sz="2400" dirty="0" smtClean="0">
                <a:solidFill>
                  <a:srgbClr val="1E2314"/>
                </a:solidFill>
              </a:rPr>
              <a:t> </a:t>
            </a:r>
            <a:r>
              <a:rPr lang="pt-BR" sz="1900" dirty="0" smtClean="0">
                <a:solidFill>
                  <a:srgbClr val="1E2314"/>
                </a:solidFill>
              </a:rPr>
              <a:t>BRASIL. Ministério da Saúde. </a:t>
            </a:r>
            <a:r>
              <a:rPr lang="pt-BR" sz="1900" b="1" dirty="0" smtClean="0">
                <a:solidFill>
                  <a:srgbClr val="1E2314"/>
                </a:solidFill>
              </a:rPr>
              <a:t>Estratégia nacional para promoção do aleitamento materno e alimentação complementar saudável no Sistema Único de Saúde: </a:t>
            </a:r>
            <a:r>
              <a:rPr lang="pt-BR" sz="1900" dirty="0" smtClean="0">
                <a:solidFill>
                  <a:srgbClr val="1E2314"/>
                </a:solidFill>
              </a:rPr>
              <a:t>Manual de Implementação. Brasília, DF: Ministério da Saúde, 2015. 152 p.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</a:t>
            </a:r>
            <a:r>
              <a:rPr lang="pt-BR" sz="1900" dirty="0" smtClean="0">
                <a:solidFill>
                  <a:srgbClr val="1E2314"/>
                </a:solidFill>
              </a:rPr>
              <a:t> KING, F. S. </a:t>
            </a:r>
            <a:r>
              <a:rPr lang="pt-BR" sz="1900" b="1" dirty="0" smtClean="0">
                <a:solidFill>
                  <a:srgbClr val="1E2314"/>
                </a:solidFill>
              </a:rPr>
              <a:t>Como ajudar as mães a amamentar. </a:t>
            </a:r>
            <a:r>
              <a:rPr lang="pt-BR" sz="1900" dirty="0" smtClean="0">
                <a:solidFill>
                  <a:srgbClr val="1E2314"/>
                </a:solidFill>
              </a:rPr>
              <a:t>4ª ed. Tradução </a:t>
            </a:r>
            <a:r>
              <a:rPr lang="pt-BR" sz="1900" dirty="0" err="1" smtClean="0">
                <a:solidFill>
                  <a:srgbClr val="1E2314"/>
                </a:solidFill>
              </a:rPr>
              <a:t>Zuleika</a:t>
            </a:r>
            <a:r>
              <a:rPr lang="pt-BR" sz="1900" dirty="0" smtClean="0">
                <a:solidFill>
                  <a:srgbClr val="1E2314"/>
                </a:solidFill>
              </a:rPr>
              <a:t> </a:t>
            </a:r>
            <a:r>
              <a:rPr lang="pt-BR" sz="1900" dirty="0" err="1" smtClean="0">
                <a:solidFill>
                  <a:srgbClr val="1E2314"/>
                </a:solidFill>
              </a:rPr>
              <a:t>Thomsom</a:t>
            </a:r>
            <a:r>
              <a:rPr lang="pt-BR" sz="1900" dirty="0" smtClean="0">
                <a:solidFill>
                  <a:srgbClr val="1E2314"/>
                </a:solidFill>
              </a:rPr>
              <a:t>, Orides Navarro Gordon. Brasília, DF: Ministério da Saúde, 2001. 190 p.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b="1" dirty="0" smtClean="0">
                <a:solidFill>
                  <a:srgbClr val="FF0000"/>
                </a:solidFill>
              </a:rPr>
              <a:t>•</a:t>
            </a:r>
            <a:r>
              <a:rPr lang="pt-BR" sz="1900" b="1" dirty="0" smtClean="0">
                <a:solidFill>
                  <a:srgbClr val="1E2314"/>
                </a:solidFill>
              </a:rPr>
              <a:t> </a:t>
            </a:r>
            <a:r>
              <a:rPr lang="pt-BR" sz="1900" dirty="0" smtClean="0">
                <a:solidFill>
                  <a:srgbClr val="1E2314"/>
                </a:solidFill>
              </a:rPr>
              <a:t>REGO, J.D. </a:t>
            </a:r>
            <a:r>
              <a:rPr lang="pt-BR" sz="1900" b="1" dirty="0" smtClean="0">
                <a:solidFill>
                  <a:srgbClr val="1E2314"/>
                </a:solidFill>
              </a:rPr>
              <a:t>Aleitamento materno: </a:t>
            </a:r>
            <a:r>
              <a:rPr lang="pt-BR" sz="1900" dirty="0" smtClean="0">
                <a:solidFill>
                  <a:srgbClr val="1E2314"/>
                </a:solidFill>
              </a:rPr>
              <a:t>um guia para pais e familiares. 2ª ed. São Paulo: Atheneu, 2008. 486 p.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b="1" dirty="0" smtClean="0">
                <a:solidFill>
                  <a:srgbClr val="FF0000"/>
                </a:solidFill>
              </a:rPr>
              <a:t>•</a:t>
            </a:r>
            <a:r>
              <a:rPr lang="pt-BR" sz="1900" b="1" dirty="0" smtClean="0">
                <a:solidFill>
                  <a:srgbClr val="1E2314"/>
                </a:solidFill>
              </a:rPr>
              <a:t> </a:t>
            </a:r>
            <a:r>
              <a:rPr lang="pt-BR" sz="1900" dirty="0" smtClean="0">
                <a:solidFill>
                  <a:srgbClr val="1E2314"/>
                </a:solidFill>
              </a:rPr>
              <a:t>PRYOR, K. </a:t>
            </a:r>
            <a:r>
              <a:rPr lang="pt-BR" sz="1900" b="1" dirty="0" smtClean="0">
                <a:solidFill>
                  <a:srgbClr val="1E2314"/>
                </a:solidFill>
              </a:rPr>
              <a:t>A arte de amamentar</a:t>
            </a:r>
            <a:r>
              <a:rPr lang="pt-BR" sz="1900" dirty="0" smtClean="0">
                <a:solidFill>
                  <a:srgbClr val="1E2314"/>
                </a:solidFill>
              </a:rPr>
              <a:t>. Tradução Maria Silvia Moura Neto. São Paulo: </a:t>
            </a:r>
            <a:r>
              <a:rPr lang="pt-BR" sz="1900" dirty="0" err="1" smtClean="0">
                <a:solidFill>
                  <a:srgbClr val="1E2314"/>
                </a:solidFill>
              </a:rPr>
              <a:t>Summus</a:t>
            </a:r>
            <a:r>
              <a:rPr lang="pt-BR" sz="1900" dirty="0" smtClean="0">
                <a:solidFill>
                  <a:srgbClr val="1E2314"/>
                </a:solidFill>
              </a:rPr>
              <a:t>, 1981. 250 p.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</a:t>
            </a:r>
            <a:r>
              <a:rPr lang="pt-BR" sz="1900" dirty="0" smtClean="0">
                <a:solidFill>
                  <a:srgbClr val="1E2314"/>
                </a:solidFill>
              </a:rPr>
              <a:t> CLARK, C. </a:t>
            </a:r>
            <a:r>
              <a:rPr lang="pt-BR" sz="1900" b="1" dirty="0" smtClean="0">
                <a:solidFill>
                  <a:srgbClr val="1E2314"/>
                </a:solidFill>
              </a:rPr>
              <a:t>O livro do aleitamento materno</a:t>
            </a:r>
            <a:r>
              <a:rPr lang="pt-BR" sz="1900" dirty="0" smtClean="0">
                <a:solidFill>
                  <a:srgbClr val="1E2314"/>
                </a:solidFill>
              </a:rPr>
              <a:t>. 2ª ed. Tradução Margot </a:t>
            </a:r>
            <a:r>
              <a:rPr lang="pt-BR" sz="1900" dirty="0" err="1" smtClean="0">
                <a:solidFill>
                  <a:srgbClr val="1E2314"/>
                </a:solidFill>
              </a:rPr>
              <a:t>Petry</a:t>
            </a:r>
            <a:r>
              <a:rPr lang="pt-BR" sz="1900" dirty="0" smtClean="0">
                <a:solidFill>
                  <a:srgbClr val="1E2314"/>
                </a:solidFill>
              </a:rPr>
              <a:t> </a:t>
            </a:r>
            <a:r>
              <a:rPr lang="pt-BR" sz="1900" dirty="0" err="1" smtClean="0">
                <a:solidFill>
                  <a:srgbClr val="1E2314"/>
                </a:solidFill>
              </a:rPr>
              <a:t>Malnic</a:t>
            </a:r>
            <a:r>
              <a:rPr lang="pt-BR" sz="1900" dirty="0" smtClean="0">
                <a:solidFill>
                  <a:srgbClr val="1E2314"/>
                </a:solidFill>
              </a:rPr>
              <a:t>. São Paulo: Manole, 1984. 182 p.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</a:t>
            </a:r>
            <a:r>
              <a:rPr lang="pt-BR" sz="1900" dirty="0" smtClean="0">
                <a:solidFill>
                  <a:srgbClr val="1E2314"/>
                </a:solidFill>
              </a:rPr>
              <a:t> PERNETTA, C. </a:t>
            </a:r>
            <a:r>
              <a:rPr lang="pt-BR" sz="1900" b="1" dirty="0" smtClean="0">
                <a:solidFill>
                  <a:srgbClr val="1E2314"/>
                </a:solidFill>
              </a:rPr>
              <a:t>Alimentação da criança</a:t>
            </a:r>
            <a:r>
              <a:rPr lang="pt-BR" sz="1900" dirty="0" smtClean="0">
                <a:solidFill>
                  <a:srgbClr val="1E2314"/>
                </a:solidFill>
              </a:rPr>
              <a:t>. 7ª e. São Paulo: Byk –</a:t>
            </a:r>
            <a:r>
              <a:rPr lang="pt-BR" sz="1900" dirty="0" err="1" smtClean="0">
                <a:solidFill>
                  <a:srgbClr val="1E2314"/>
                </a:solidFill>
              </a:rPr>
              <a:t>Procienx</a:t>
            </a:r>
            <a:r>
              <a:rPr lang="pt-BR" sz="1900" dirty="0" smtClean="0">
                <a:solidFill>
                  <a:srgbClr val="1E2314"/>
                </a:solidFill>
              </a:rPr>
              <a:t>, 1979. 314 p.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 </a:t>
            </a:r>
            <a:r>
              <a:rPr lang="pt-BR" sz="1900" dirty="0" smtClean="0">
                <a:solidFill>
                  <a:srgbClr val="1E2314"/>
                </a:solidFill>
              </a:rPr>
              <a:t>ENY, E.M.; NASCIMENTO, M. J. P. Causas e consequências do desmame precoce: uma abordagem histórico-cultural. </a:t>
            </a:r>
            <a:r>
              <a:rPr lang="pt-BR" sz="1900" b="1" dirty="0" smtClean="0">
                <a:solidFill>
                  <a:srgbClr val="1E2314"/>
                </a:solidFill>
              </a:rPr>
              <a:t>Revista de Enfermagem</a:t>
            </a:r>
            <a:r>
              <a:rPr lang="pt-BR" sz="1900" dirty="0" smtClean="0">
                <a:solidFill>
                  <a:srgbClr val="1E2314"/>
                </a:solidFill>
              </a:rPr>
              <a:t>,</a:t>
            </a:r>
            <a:r>
              <a:rPr lang="pt-BR" sz="1900" b="1" dirty="0" smtClean="0">
                <a:solidFill>
                  <a:srgbClr val="1E2314"/>
                </a:solidFill>
              </a:rPr>
              <a:t> </a:t>
            </a:r>
            <a:r>
              <a:rPr lang="pt-BR" sz="1900" dirty="0" smtClean="0">
                <a:solidFill>
                  <a:srgbClr val="1E2314"/>
                </a:solidFill>
              </a:rPr>
              <a:t>Santo Amaro, v. 2, p. 52-6, 2001.</a:t>
            </a:r>
          </a:p>
          <a:p>
            <a:pPr>
              <a:buFont typeface="Arial" panose="020B0604020202020204" pitchFamily="34" charset="0"/>
              <a:buNone/>
            </a:pPr>
            <a:endParaRPr lang="pt-BR" sz="2000" dirty="0" smtClean="0">
              <a:solidFill>
                <a:srgbClr val="1E23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8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tângulo 10"/>
          <p:cNvSpPr/>
          <p:nvPr/>
        </p:nvSpPr>
        <p:spPr>
          <a:xfrm>
            <a:off x="1339702" y="285469"/>
            <a:ext cx="64952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Referências</a:t>
            </a:r>
          </a:p>
        </p:txBody>
      </p:sp>
      <p:sp>
        <p:nvSpPr>
          <p:cNvPr id="5" name="Espaço Reservado para Conteúdo 2"/>
          <p:cNvSpPr txBox="1">
            <a:spLocks/>
          </p:cNvSpPr>
          <p:nvPr/>
        </p:nvSpPr>
        <p:spPr>
          <a:xfrm>
            <a:off x="655684" y="1562629"/>
            <a:ext cx="8229600" cy="3600400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pt-BR" sz="2400" dirty="0" smtClean="0">
                <a:solidFill>
                  <a:srgbClr val="FF0000"/>
                </a:solidFill>
              </a:rPr>
              <a:t>•</a:t>
            </a:r>
            <a:r>
              <a:rPr lang="pt-BR" sz="2400" dirty="0" smtClean="0">
                <a:solidFill>
                  <a:srgbClr val="1E2314"/>
                </a:solidFill>
              </a:rPr>
              <a:t> </a:t>
            </a:r>
            <a:r>
              <a:rPr lang="pt-BR" sz="1900" dirty="0" smtClean="0">
                <a:solidFill>
                  <a:srgbClr val="1E2314"/>
                </a:solidFill>
              </a:rPr>
              <a:t>SILVA, I. A. Reflexões sobre a prática do aleitamento materno. </a:t>
            </a:r>
            <a:r>
              <a:rPr lang="pt-BR" sz="1900" b="1" dirty="0" smtClean="0">
                <a:solidFill>
                  <a:srgbClr val="1E2314"/>
                </a:solidFill>
              </a:rPr>
              <a:t>Revista da Escola de Enfermagem</a:t>
            </a:r>
            <a:r>
              <a:rPr lang="pt-BR" sz="1900" dirty="0" smtClean="0">
                <a:solidFill>
                  <a:srgbClr val="1E2314"/>
                </a:solidFill>
              </a:rPr>
              <a:t>, São Paulo, v. 30, n.1, p. 58-62, abr. 1996.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</a:t>
            </a:r>
            <a:r>
              <a:rPr lang="pt-BR" sz="1900" dirty="0" smtClean="0">
                <a:solidFill>
                  <a:srgbClr val="1E2314"/>
                </a:solidFill>
              </a:rPr>
              <a:t> FALEIROS, F. T. V.; TREZZA, E. M. C.; CARANDINA, L. Aleitamento materno: fatores de influência na sua decisão e duração. </a:t>
            </a:r>
            <a:r>
              <a:rPr lang="pt-BR" sz="1900" b="1" dirty="0" smtClean="0">
                <a:solidFill>
                  <a:srgbClr val="1E2314"/>
                </a:solidFill>
              </a:rPr>
              <a:t>Revista de Nutrição</a:t>
            </a:r>
            <a:r>
              <a:rPr lang="pt-BR" sz="1900" dirty="0" smtClean="0">
                <a:solidFill>
                  <a:srgbClr val="1E2314"/>
                </a:solidFill>
              </a:rPr>
              <a:t>, Campinas, v.19, n.5, p. 623-630, set./out. 2006.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</a:t>
            </a:r>
            <a:r>
              <a:rPr lang="pt-BR" sz="1900" dirty="0" smtClean="0">
                <a:solidFill>
                  <a:srgbClr val="1E2314"/>
                </a:solidFill>
              </a:rPr>
              <a:t> ALMEIDA, J. M.; LUZ, S. A. B.; UED, F. V. Apoio ao aleitamento materno pelos profissionais de saúde: revisão integrativa da literatura. </a:t>
            </a:r>
            <a:r>
              <a:rPr lang="pt-BR" sz="1900" b="1" dirty="0" smtClean="0">
                <a:solidFill>
                  <a:srgbClr val="1E2314"/>
                </a:solidFill>
              </a:rPr>
              <a:t>Revista Paulista de Pediatria</a:t>
            </a:r>
            <a:r>
              <a:rPr lang="pt-BR" sz="1900" dirty="0" smtClean="0">
                <a:solidFill>
                  <a:srgbClr val="1E2314"/>
                </a:solidFill>
              </a:rPr>
              <a:t>, São Paulo, v. 33, n. 3, p. 355-362, 2015.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</a:t>
            </a:r>
            <a:r>
              <a:rPr lang="pt-BR" sz="1900" dirty="0" smtClean="0">
                <a:solidFill>
                  <a:srgbClr val="1E2314"/>
                </a:solidFill>
              </a:rPr>
              <a:t> BRASIL. MINISTÉRIO DA SAÚDE. </a:t>
            </a:r>
            <a:r>
              <a:rPr lang="pt-BR" sz="1900" b="1" dirty="0" smtClean="0">
                <a:solidFill>
                  <a:srgbClr val="1E2314"/>
                </a:solidFill>
              </a:rPr>
              <a:t>Dez passos para uma alimentação saudável: </a:t>
            </a:r>
            <a:r>
              <a:rPr lang="pt-BR" sz="1900" dirty="0" smtClean="0">
                <a:solidFill>
                  <a:srgbClr val="1E2314"/>
                </a:solidFill>
              </a:rPr>
              <a:t>guia alimentar para crianças menores de dois anos. Brasília, DF: Ministério da Saúde, 2013.</a:t>
            </a:r>
          </a:p>
          <a:p>
            <a:pPr>
              <a:buFont typeface="Arial" panose="020B0604020202020204" pitchFamily="34" charset="0"/>
              <a:buNone/>
            </a:pPr>
            <a:r>
              <a:rPr lang="pt-BR" sz="1900" dirty="0" smtClean="0">
                <a:solidFill>
                  <a:srgbClr val="FF0000"/>
                </a:solidFill>
              </a:rPr>
              <a:t>•</a:t>
            </a:r>
            <a:r>
              <a:rPr lang="pt-BR" sz="1900" dirty="0" smtClean="0">
                <a:solidFill>
                  <a:srgbClr val="1E2314"/>
                </a:solidFill>
              </a:rPr>
              <a:t> BRASIL. MINISTÉRIO DA SAÚDE. </a:t>
            </a:r>
            <a:r>
              <a:rPr lang="pt-BR" sz="1900" b="1" dirty="0" smtClean="0">
                <a:solidFill>
                  <a:srgbClr val="1E2314"/>
                </a:solidFill>
              </a:rPr>
              <a:t>Glossário temático: </a:t>
            </a:r>
            <a:r>
              <a:rPr lang="pt-BR" sz="1900" dirty="0" smtClean="0">
                <a:solidFill>
                  <a:srgbClr val="1E2314"/>
                </a:solidFill>
              </a:rPr>
              <a:t>promoção da saúde.. Brasília, DF: Ministério da Saúde, 2012. (Série normas e manuais técnicos, A)</a:t>
            </a:r>
          </a:p>
          <a:p>
            <a:pPr>
              <a:buFont typeface="Arial" panose="020B0604020202020204" pitchFamily="34" charset="0"/>
              <a:buNone/>
            </a:pPr>
            <a:endParaRPr lang="pt-BR" sz="1900" dirty="0" smtClean="0">
              <a:solidFill>
                <a:srgbClr val="1E23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22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381125" y="1522413"/>
            <a:ext cx="6359525" cy="2936875"/>
          </a:xfrm>
          <a:prstGeom prst="rect">
            <a:avLst/>
          </a:prstGeom>
        </p:spPr>
        <p:txBody>
          <a:bodyPr anchor="ctr"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pt-BR" sz="4800" b="1" dirty="0">
                <a:solidFill>
                  <a:srgbClr val="A03021"/>
                </a:solidFill>
                <a:ea typeface="+mj-ea"/>
                <a:cs typeface="+mj-cs"/>
              </a:rPr>
              <a:t>Perguntas e Respostas</a:t>
            </a:r>
          </a:p>
        </p:txBody>
      </p:sp>
    </p:spTree>
    <p:extLst>
      <p:ext uri="{BB962C8B-B14F-4D97-AF65-F5344CB8AC3E}">
        <p14:creationId xmlns:p14="http://schemas.microsoft.com/office/powerpoint/2010/main" val="215059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 txBox="1">
            <a:spLocks/>
          </p:cNvSpPr>
          <p:nvPr/>
        </p:nvSpPr>
        <p:spPr>
          <a:xfrm>
            <a:off x="533400" y="2541588"/>
            <a:ext cx="7967663" cy="101441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Avalie a </a:t>
            </a:r>
            <a:r>
              <a:rPr lang="pt-BR" b="1" kern="0" dirty="0" err="1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webpalestra</a:t>
            </a:r>
            <a:r>
              <a:rPr lang="pt-BR" b="1" kern="0" dirty="0" smtClean="0">
                <a:solidFill>
                  <a:srgbClr val="960000"/>
                </a:solidFill>
                <a:latin typeface="+mn-lt"/>
                <a:ea typeface="Tahoma" pitchFamily="34" charset="0"/>
                <a:cs typeface="Tahoma" pitchFamily="34" charset="0"/>
              </a:rPr>
              <a:t> de hoje:</a:t>
            </a:r>
          </a:p>
          <a:p>
            <a:pPr algn="ctr">
              <a:defRPr/>
            </a:pPr>
            <a:r>
              <a:rPr lang="pt-BR" dirty="0">
                <a:solidFill>
                  <a:srgbClr val="A03021"/>
                </a:solidFill>
                <a:latin typeface="+mn-lt"/>
                <a:hlinkClick r:id="rId2"/>
              </a:rPr>
              <a:t>https://</a:t>
            </a:r>
            <a:r>
              <a:rPr lang="pt-BR" dirty="0" smtClean="0">
                <a:solidFill>
                  <a:srgbClr val="A03021"/>
                </a:solidFill>
                <a:latin typeface="+mn-lt"/>
                <a:hlinkClick r:id="rId2"/>
              </a:rPr>
              <a:t>goo.gl/forms/xSMaKlFM6l9IFS652</a:t>
            </a:r>
            <a:r>
              <a:rPr lang="pt-BR" dirty="0" smtClean="0">
                <a:solidFill>
                  <a:srgbClr val="A03021"/>
                </a:solidFill>
                <a:latin typeface="+mn-lt"/>
              </a:rPr>
              <a:t> </a:t>
            </a:r>
            <a:endParaRPr lang="pt-BR" dirty="0">
              <a:solidFill>
                <a:srgbClr val="A0302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1788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467297" y="541538"/>
            <a:ext cx="8392617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/>
              <a:t> </a:t>
            </a:r>
            <a:r>
              <a:rPr lang="pt-BR" sz="3000" b="1" dirty="0" smtClean="0"/>
              <a:t>&gt; Infância </a:t>
            </a:r>
            <a:r>
              <a:rPr lang="pt-BR" sz="3000" b="1" dirty="0"/>
              <a:t>– fase de rápidas e intensas mudanças</a:t>
            </a:r>
          </a:p>
          <a:p>
            <a:endParaRPr lang="pt-BR" sz="3000" b="1" dirty="0"/>
          </a:p>
          <a:p>
            <a:r>
              <a:rPr lang="pt-BR" sz="3000" b="1" dirty="0"/>
              <a:t> </a:t>
            </a:r>
            <a:r>
              <a:rPr lang="pt-BR" sz="3000" b="1" dirty="0" smtClean="0"/>
              <a:t>&gt; Atenção </a:t>
            </a:r>
            <a:r>
              <a:rPr lang="pt-BR" sz="3000" b="1" dirty="0"/>
              <a:t>prioritária </a:t>
            </a:r>
          </a:p>
          <a:p>
            <a:endParaRPr lang="pt-BR" sz="3000" b="1" dirty="0"/>
          </a:p>
          <a:p>
            <a:r>
              <a:rPr lang="pt-BR" sz="3000" b="1" dirty="0"/>
              <a:t> </a:t>
            </a:r>
            <a:r>
              <a:rPr lang="pt-BR" sz="3000" b="1" dirty="0" smtClean="0"/>
              <a:t>&gt; Prevenção </a:t>
            </a:r>
            <a:r>
              <a:rPr lang="pt-BR" sz="3000" b="1" dirty="0"/>
              <a:t>de agravos, sequelas e morte</a:t>
            </a:r>
          </a:p>
        </p:txBody>
      </p:sp>
      <p:pic>
        <p:nvPicPr>
          <p:cNvPr id="9" name="Picture 2" descr="Resultado de imagem para desenvolvimento do beb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84" y="3103368"/>
            <a:ext cx="7620000" cy="2925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ixaDeTexto 6"/>
          <p:cNvSpPr txBox="1">
            <a:spLocks noChangeArrowheads="1"/>
          </p:cNvSpPr>
          <p:nvPr/>
        </p:nvSpPr>
        <p:spPr bwMode="auto">
          <a:xfrm>
            <a:off x="591584" y="6005215"/>
            <a:ext cx="314325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pt-BR" sz="600" b="1" dirty="0" err="1" smtClean="0">
                <a:solidFill>
                  <a:schemeClr val="accent3">
                    <a:lumMod val="40000"/>
                    <a:lumOff val="60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Fonte:desenvolvimentodobebe.com.br</a:t>
            </a:r>
            <a:endParaRPr lang="pt-BR" sz="600" b="1" dirty="0">
              <a:solidFill>
                <a:schemeClr val="accent3">
                  <a:lumMod val="40000"/>
                  <a:lumOff val="60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19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Mortalidade Infantil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33" y="3348900"/>
            <a:ext cx="2173487" cy="2158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6501" y="2885402"/>
            <a:ext cx="3238691" cy="27853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tângulo 6"/>
          <p:cNvSpPr/>
          <p:nvPr/>
        </p:nvSpPr>
        <p:spPr>
          <a:xfrm>
            <a:off x="1255271" y="1795636"/>
            <a:ext cx="6947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3000" b="1" dirty="0"/>
              <a:t>Principal indicador da qualidade de vida e de saúde de uma população.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40734" y="5565218"/>
            <a:ext cx="14401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ea typeface="Verdana" pitchFamily="34" charset="0"/>
                <a:cs typeface="Verdana" pitchFamily="34" charset="0"/>
              </a:rPr>
              <a:t>Fonte: nospodemos-sc.org.br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CaixaDeTexto 8"/>
          <p:cNvSpPr txBox="1"/>
          <p:nvPr/>
        </p:nvSpPr>
        <p:spPr>
          <a:xfrm>
            <a:off x="6715472" y="5672940"/>
            <a:ext cx="20422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vivabem.band.uol.com.br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12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tângulo 4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Mortalidade Infantil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5471834" y="5734204"/>
            <a:ext cx="10878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saoluiz.com.br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Picture 4" descr="Resultado de imagem para aleitamento mater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1834" y="2920753"/>
            <a:ext cx="3111695" cy="2813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tângulo 7"/>
          <p:cNvSpPr/>
          <p:nvPr/>
        </p:nvSpPr>
        <p:spPr>
          <a:xfrm>
            <a:off x="1255271" y="1795636"/>
            <a:ext cx="694769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b="1" dirty="0" smtClean="0"/>
              <a:t>• </a:t>
            </a:r>
            <a:r>
              <a:rPr lang="pt-BR" sz="3000" b="1" dirty="0"/>
              <a:t>No decorrer da história </a:t>
            </a:r>
          </a:p>
          <a:p>
            <a:endParaRPr lang="pt-BR" sz="3000" b="1" dirty="0" smtClean="0"/>
          </a:p>
          <a:p>
            <a:r>
              <a:rPr lang="pt-BR" sz="3000" b="1" dirty="0" smtClean="0"/>
              <a:t>		AM </a:t>
            </a:r>
            <a:r>
              <a:rPr lang="pt-BR" sz="3000" b="1" dirty="0"/>
              <a:t>=      </a:t>
            </a:r>
            <a:r>
              <a:rPr lang="pt-BR" sz="3000" b="1" dirty="0" smtClean="0"/>
              <a:t>MI</a:t>
            </a:r>
            <a:endParaRPr lang="pt-BR" sz="3000" b="1" dirty="0"/>
          </a:p>
        </p:txBody>
      </p:sp>
      <p:cxnSp>
        <p:nvCxnSpPr>
          <p:cNvPr id="10" name="Conector de seta reta 9"/>
          <p:cNvCxnSpPr/>
          <p:nvPr/>
        </p:nvCxnSpPr>
        <p:spPr>
          <a:xfrm>
            <a:off x="2914831" y="2692093"/>
            <a:ext cx="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de seta reta 10"/>
          <p:cNvCxnSpPr/>
          <p:nvPr/>
        </p:nvCxnSpPr>
        <p:spPr>
          <a:xfrm flipV="1">
            <a:off x="4371760" y="2692093"/>
            <a:ext cx="0" cy="42427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753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3" name="Retângulo 2"/>
          <p:cNvSpPr/>
          <p:nvPr/>
        </p:nvSpPr>
        <p:spPr>
          <a:xfrm>
            <a:off x="564952" y="1506168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pt-BR" sz="2400" b="1" dirty="0" smtClean="0">
                <a:solidFill>
                  <a:srgbClr val="1E2314"/>
                </a:solidFill>
              </a:rPr>
              <a:t>Biologicamente </a:t>
            </a:r>
            <a:r>
              <a:rPr lang="pt-BR" sz="2400" b="1" dirty="0">
                <a:solidFill>
                  <a:srgbClr val="1E2314"/>
                </a:solidFill>
              </a:rPr>
              <a:t>determinado </a:t>
            </a:r>
          </a:p>
        </p:txBody>
      </p:sp>
      <p:pic>
        <p:nvPicPr>
          <p:cNvPr id="10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ixaDeTexto 7"/>
          <p:cNvSpPr txBox="1"/>
          <p:nvPr/>
        </p:nvSpPr>
        <p:spPr>
          <a:xfrm>
            <a:off x="305725" y="5646738"/>
            <a:ext cx="108780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g1.globo.com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863" y="2880758"/>
            <a:ext cx="3719987" cy="278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 descr="http://img.terra.com.br/i/2006/08/01/378617-4544-g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043" y="2855553"/>
            <a:ext cx="3721579" cy="2791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4561396" y="5670749"/>
            <a:ext cx="1654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   Fonte: noticias.terra.com.br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18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3" name="Retângulo 2"/>
          <p:cNvSpPr/>
          <p:nvPr/>
        </p:nvSpPr>
        <p:spPr>
          <a:xfrm>
            <a:off x="564952" y="1506168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pt-BR" sz="2400" b="1" dirty="0" smtClean="0">
                <a:solidFill>
                  <a:srgbClr val="1E2314"/>
                </a:solidFill>
              </a:rPr>
              <a:t>Culturalmente </a:t>
            </a:r>
            <a:r>
              <a:rPr lang="pt-BR" sz="2400" b="1" dirty="0" smtClean="0">
                <a:solidFill>
                  <a:srgbClr val="1E2314"/>
                </a:solidFill>
              </a:rPr>
              <a:t>condicionado</a:t>
            </a:r>
            <a:endParaRPr lang="pt-BR" sz="2400" b="1" dirty="0">
              <a:solidFill>
                <a:srgbClr val="1E2314"/>
              </a:solidFill>
            </a:endParaRPr>
          </a:p>
        </p:txBody>
      </p:sp>
      <p:pic>
        <p:nvPicPr>
          <p:cNvPr id="10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ixaDeTexto 10"/>
          <p:cNvSpPr txBox="1"/>
          <p:nvPr/>
        </p:nvSpPr>
        <p:spPr>
          <a:xfrm>
            <a:off x="352705" y="5325480"/>
            <a:ext cx="1885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potencialgestante.com.br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05" y="2498755"/>
            <a:ext cx="4368243" cy="2795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CaixaDeTexto 14"/>
          <p:cNvSpPr txBox="1"/>
          <p:nvPr/>
        </p:nvSpPr>
        <p:spPr>
          <a:xfrm>
            <a:off x="4561396" y="5325480"/>
            <a:ext cx="17016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   Fonte: potencialgestante.com.br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16" name="Picture 4" descr="http://potencialgestante.com.br/wp-content/uploads/2012/10/0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396" y="2498754"/>
            <a:ext cx="4368245" cy="2795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31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1732865" y="285469"/>
            <a:ext cx="565706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b="1" kern="0" dirty="0" smtClean="0">
                <a:solidFill>
                  <a:srgbClr val="A03021"/>
                </a:solidFill>
                <a:ea typeface="Tahoma" pitchFamily="34" charset="0"/>
                <a:cs typeface="Tahoma" pitchFamily="34" charset="0"/>
              </a:rPr>
              <a:t>Aleitamento Materno</a:t>
            </a:r>
          </a:p>
        </p:txBody>
      </p:sp>
      <p:sp>
        <p:nvSpPr>
          <p:cNvPr id="3" name="Retângulo 2"/>
          <p:cNvSpPr/>
          <p:nvPr/>
        </p:nvSpPr>
        <p:spPr>
          <a:xfrm>
            <a:off x="564952" y="1506168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pt-BR" sz="2400" b="1" dirty="0" smtClean="0">
                <a:solidFill>
                  <a:srgbClr val="1E2314"/>
                </a:solidFill>
              </a:rPr>
              <a:t>Através </a:t>
            </a:r>
            <a:r>
              <a:rPr lang="pt-BR" sz="2400" b="1" dirty="0" smtClean="0">
                <a:solidFill>
                  <a:srgbClr val="1E2314"/>
                </a:solidFill>
              </a:rPr>
              <a:t>da história</a:t>
            </a:r>
            <a:endParaRPr lang="pt-BR" sz="2400" b="1" dirty="0">
              <a:solidFill>
                <a:srgbClr val="1E2314"/>
              </a:solidFill>
            </a:endParaRPr>
          </a:p>
        </p:txBody>
      </p:sp>
      <p:pic>
        <p:nvPicPr>
          <p:cNvPr id="10" name="Picture 4" descr="Resultado de imagem para telessaude SC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50" r="13990"/>
          <a:stretch/>
        </p:blipFill>
        <p:spPr bwMode="auto">
          <a:xfrm>
            <a:off x="7835001" y="5670749"/>
            <a:ext cx="1265275" cy="114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1292139" y="2152307"/>
            <a:ext cx="15841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Prática habitual</a:t>
            </a:r>
            <a:endParaRPr lang="pt-BR" sz="1600" b="1" dirty="0"/>
          </a:p>
        </p:txBody>
      </p:sp>
      <p:pic>
        <p:nvPicPr>
          <p:cNvPr id="12" name="Picture 2" descr="http://www.antroposofy.com.br/wordpress/wp-content/uploads/2015/02/aleitamen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613" y="2675335"/>
            <a:ext cx="2789433" cy="371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5534913" y="2152307"/>
            <a:ext cx="19983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/>
              <a:t>Prática do desmame</a:t>
            </a:r>
            <a:endParaRPr lang="pt-BR" sz="1600" b="1" dirty="0"/>
          </a:p>
        </p:txBody>
      </p:sp>
      <p:pic>
        <p:nvPicPr>
          <p:cNvPr id="17" name="Picture 4" descr="http://www.vilamulher.com.br/imagens/thumbs/2014/10/22/como-evitar-o-desmame-precoce-thumb-5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767" y="2675335"/>
            <a:ext cx="4269865" cy="2846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aixaDeTexto 17"/>
          <p:cNvSpPr txBox="1"/>
          <p:nvPr/>
        </p:nvSpPr>
        <p:spPr>
          <a:xfrm>
            <a:off x="690613" y="6388391"/>
            <a:ext cx="18858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Fonte: antroposofy.com.br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9" name="CaixaDeTexto 18"/>
          <p:cNvSpPr txBox="1"/>
          <p:nvPr/>
        </p:nvSpPr>
        <p:spPr>
          <a:xfrm>
            <a:off x="4275092" y="5539581"/>
            <a:ext cx="17016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alibri" pitchFamily="34" charset="0"/>
                <a:ea typeface="Tahoma" pitchFamily="34" charset="0"/>
                <a:cs typeface="Tahoma" pitchFamily="34" charset="0"/>
              </a:rPr>
              <a:t>   Fonte: vilamulher.com.br</a:t>
            </a:r>
            <a:endParaRPr lang="pt-BR" sz="800" b="1" dirty="0">
              <a:solidFill>
                <a:schemeClr val="accent3">
                  <a:lumMod val="40000"/>
                  <a:lumOff val="60000"/>
                </a:schemeClr>
              </a:solidFill>
              <a:latin typeface="Calibri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81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ema do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1505</Words>
  <Application>Microsoft Office PowerPoint</Application>
  <PresentationFormat>Apresentação na tela (4:3)</PresentationFormat>
  <Paragraphs>169</Paragraphs>
  <Slides>35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Calibri Light</vt:lpstr>
      <vt:lpstr>Lucida Sans Unicode</vt:lpstr>
      <vt:lpstr>Tahoma</vt:lpstr>
      <vt:lpstr>Verdana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UFSC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Telessaude SC</dc:creator>
  <cp:lastModifiedBy>Telessaude</cp:lastModifiedBy>
  <cp:revision>69</cp:revision>
  <dcterms:created xsi:type="dcterms:W3CDTF">2016-04-20T14:24:45Z</dcterms:created>
  <dcterms:modified xsi:type="dcterms:W3CDTF">2017-08-02T12:00:57Z</dcterms:modified>
</cp:coreProperties>
</file>