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73" r:id="rId6"/>
    <p:sldId id="310" r:id="rId7"/>
    <p:sldId id="326" r:id="rId8"/>
    <p:sldId id="301" r:id="rId9"/>
    <p:sldId id="274" r:id="rId10"/>
    <p:sldId id="322" r:id="rId11"/>
    <p:sldId id="323" r:id="rId12"/>
    <p:sldId id="324" r:id="rId13"/>
    <p:sldId id="325" r:id="rId14"/>
    <p:sldId id="327" r:id="rId15"/>
    <p:sldId id="268" r:id="rId16"/>
    <p:sldId id="302" r:id="rId17"/>
    <p:sldId id="269" r:id="rId18"/>
    <p:sldId id="270" r:id="rId19"/>
    <p:sldId id="271" r:id="rId20"/>
    <p:sldId id="278" r:id="rId21"/>
    <p:sldId id="280" r:id="rId22"/>
    <p:sldId id="314" r:id="rId23"/>
    <p:sldId id="281" r:id="rId24"/>
    <p:sldId id="315" r:id="rId25"/>
    <p:sldId id="279" r:id="rId26"/>
    <p:sldId id="284" r:id="rId27"/>
    <p:sldId id="282" r:id="rId28"/>
    <p:sldId id="316" r:id="rId29"/>
    <p:sldId id="283" r:id="rId30"/>
    <p:sldId id="285" r:id="rId31"/>
    <p:sldId id="317" r:id="rId32"/>
    <p:sldId id="286" r:id="rId33"/>
    <p:sldId id="318" r:id="rId34"/>
    <p:sldId id="287" r:id="rId35"/>
    <p:sldId id="309" r:id="rId36"/>
    <p:sldId id="288" r:id="rId37"/>
    <p:sldId id="304" r:id="rId38"/>
    <p:sldId id="266" r:id="rId39"/>
    <p:sldId id="306" r:id="rId40"/>
    <p:sldId id="305" r:id="rId41"/>
    <p:sldId id="308" r:id="rId42"/>
    <p:sldId id="319" r:id="rId43"/>
    <p:sldId id="320" r:id="rId4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3021"/>
    <a:srgbClr val="FEFAF8"/>
    <a:srgbClr val="FAD6BE"/>
    <a:srgbClr val="FFFFCC"/>
    <a:srgbClr val="F6BA92"/>
    <a:srgbClr val="1E2314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4660"/>
  </p:normalViewPr>
  <p:slideViewPr>
    <p:cSldViewPr snapToGrid="0">
      <p:cViewPr varScale="1">
        <p:scale>
          <a:sx n="58" d="100"/>
          <a:sy n="58" d="100"/>
        </p:scale>
        <p:origin x="72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  <p:extLst>
      <p:ext uri="{C676402C-5697-4E1C-873F-D02D1690AC5C}">
        <p15:threadingInfo xmlns:p15="http://schemas.microsoft.com/office/powerpoint/2012/main" timeZoneBias="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pPr/>
              <a:t>16/08/2017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erp.usp.br/rlae" TargetMode="Externa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lo.br/scielo.php?script=sci_arttext&amp;pid=S1413-85572007000100018" TargetMode="External"/><Relationship Id="rId2" Type="http://schemas.openxmlformats.org/officeDocument/2006/relationships/hyperlink" Target="https://promolifepro.com/autismo/" TargetMode="External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cristina_riesinger@hotmail.com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3520409" y="4467312"/>
            <a:ext cx="190068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>
                <a:solidFill>
                  <a:srgbClr val="BEBAB9"/>
                </a:solidFill>
              </a:rPr>
              <a:t>apresentam</a:t>
            </a:r>
            <a:endParaRPr lang="pt-BR" sz="2400" dirty="0">
              <a:solidFill>
                <a:srgbClr val="BEBAB9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0" y="2496069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680760" y="2352987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2352987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964938" y="1747795"/>
            <a:ext cx="762712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b="1" dirty="0" smtClean="0"/>
              <a:t>- Associações </a:t>
            </a:r>
            <a:r>
              <a:rPr lang="pt-BR" sz="3000" b="1" dirty="0" smtClean="0"/>
              <a:t>entre problemas de comportamento e variáveis do ambiente familiar</a:t>
            </a:r>
            <a:r>
              <a:rPr lang="pt-BR" sz="3000" dirty="0" smtClean="0"/>
              <a:t> têm sido constantemente verificadas. </a:t>
            </a:r>
          </a:p>
          <a:p>
            <a:endParaRPr lang="pt-BR" sz="3000" dirty="0" smtClean="0"/>
          </a:p>
          <a:p>
            <a:r>
              <a:rPr lang="pt-BR" sz="3000" dirty="0" smtClean="0"/>
              <a:t>- A </a:t>
            </a:r>
            <a:r>
              <a:rPr lang="pt-BR" sz="3000" dirty="0" smtClean="0"/>
              <a:t>quantidade e qualidade de eventos de vida negativos provenientes da família vem sendo apontadas como particularmente prejudicial ao desenvolvimento infantil, sendo fator predisponente aos problemas de saúde mental</a:t>
            </a:r>
            <a:r>
              <a:rPr lang="pt-BR" sz="2400" dirty="0" smtClean="0"/>
              <a:t>.</a:t>
            </a:r>
            <a:endParaRPr 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1713435" y="267911"/>
            <a:ext cx="46650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Ambiente Familiar</a:t>
            </a:r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73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992777" y="182880"/>
            <a:ext cx="69102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Ambiente Familiar</a:t>
            </a:r>
          </a:p>
          <a:p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856961" y="1167765"/>
            <a:ext cx="7696199" cy="50783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Problemas de SM dos pais: depressão, uso de álcool e outras drogas, </a:t>
            </a:r>
            <a:r>
              <a:rPr lang="pt-BR" sz="2400" dirty="0" err="1" smtClean="0"/>
              <a:t>explosividade</a:t>
            </a:r>
            <a:r>
              <a:rPr lang="pt-BR" sz="2400" dirty="0" smtClean="0"/>
              <a:t>, </a:t>
            </a:r>
            <a:r>
              <a:rPr lang="pt-BR" sz="2400" dirty="0" err="1" smtClean="0"/>
              <a:t>etc</a:t>
            </a:r>
            <a:r>
              <a:rPr lang="pt-BR" sz="2400" dirty="0" smtClean="0"/>
              <a:t>;</a:t>
            </a:r>
            <a:endParaRPr lang="pt-BR" sz="2400" dirty="0" smtClean="0"/>
          </a:p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Estresse materno  x problemas </a:t>
            </a:r>
            <a:r>
              <a:rPr lang="pt-BR" sz="2400" dirty="0" err="1" smtClean="0"/>
              <a:t>internalizantes</a:t>
            </a:r>
            <a:r>
              <a:rPr lang="pt-BR" sz="2400" dirty="0" smtClean="0"/>
              <a:t>;</a:t>
            </a:r>
            <a:endParaRPr lang="pt-BR" sz="2400" dirty="0" smtClean="0"/>
          </a:p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Vínculos frágeis com o </a:t>
            </a:r>
            <a:r>
              <a:rPr lang="pt-BR" sz="2400" dirty="0" smtClean="0"/>
              <a:t>pai;</a:t>
            </a:r>
            <a:endParaRPr lang="pt-BR" sz="2400" dirty="0" smtClean="0"/>
          </a:p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Depressão materna X supervisão positiva X agravos no desenvolvimento </a:t>
            </a:r>
            <a:r>
              <a:rPr lang="pt-BR" sz="2400" dirty="0" smtClean="0"/>
              <a:t>infanto-juvenil;</a:t>
            </a:r>
            <a:endParaRPr lang="pt-BR" sz="2400" dirty="0" smtClean="0"/>
          </a:p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400" dirty="0" smtClean="0"/>
              <a:t>Violência intra-familiar x problemas </a:t>
            </a:r>
            <a:r>
              <a:rPr lang="pt-BR" sz="2400" dirty="0" err="1" smtClean="0"/>
              <a:t>externalizantes</a:t>
            </a:r>
            <a:r>
              <a:rPr lang="pt-BR" sz="2400" dirty="0" smtClean="0"/>
              <a:t> e </a:t>
            </a:r>
            <a:r>
              <a:rPr lang="pt-BR" sz="2400" dirty="0" err="1" smtClean="0"/>
              <a:t>internalizantes</a:t>
            </a:r>
            <a:r>
              <a:rPr lang="pt-BR" sz="2400" dirty="0" smtClean="0"/>
              <a:t> x uso de </a:t>
            </a:r>
            <a:r>
              <a:rPr lang="pt-BR" sz="2400" dirty="0" smtClean="0"/>
              <a:t>drogas.</a:t>
            </a:r>
            <a:endParaRPr lang="pt-BR" sz="2400" dirty="0" smtClean="0"/>
          </a:p>
          <a:p>
            <a:pPr indent="271463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03773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406623" y="270433"/>
            <a:ext cx="65965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 Violência como Estressor Máximo</a:t>
            </a:r>
            <a:endParaRPr lang="pt-BR" sz="32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80711" y="1275862"/>
            <a:ext cx="8068235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pt-BR" sz="2600" dirty="0" smtClean="0"/>
              <a:t>- </a:t>
            </a:r>
            <a:r>
              <a:rPr lang="pt-BR" sz="2600" dirty="0" smtClean="0"/>
              <a:t>A família </a:t>
            </a:r>
            <a:r>
              <a:rPr lang="pt-BR" sz="2600" dirty="0" smtClean="0"/>
              <a:t>serve como modelo para o aprendizado de padrões comportamentais, emocionais e sociais dos filhos</a:t>
            </a:r>
            <a:r>
              <a:rPr lang="pt-BR" sz="2600" dirty="0" smtClean="0"/>
              <a:t>. Quando </a:t>
            </a:r>
            <a:r>
              <a:rPr lang="pt-BR" sz="2600" dirty="0" smtClean="0"/>
              <a:t>existe violência, a família atua como um modelo negativo, gerando comportamentos prejudiciais à interação social e à SM das crianças e adolescentes.</a:t>
            </a:r>
            <a:endParaRPr lang="pt-BR" sz="26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02228" y="3754314"/>
            <a:ext cx="8072847" cy="16979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pt-BR" sz="2600" dirty="0" smtClean="0"/>
              <a:t>- Situações </a:t>
            </a:r>
            <a:r>
              <a:rPr lang="pt-BR" sz="2600" dirty="0" smtClean="0"/>
              <a:t>de violência física, abuso sexual e violência psicológica causam enorme impacto no desenvolvimento emocional e cognitivo. </a:t>
            </a:r>
          </a:p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602228" y="5577171"/>
            <a:ext cx="8214678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pt-BR" sz="2600" dirty="0" smtClean="0"/>
              <a:t>- Crianças </a:t>
            </a:r>
            <a:r>
              <a:rPr lang="pt-BR" sz="2600" dirty="0" smtClean="0"/>
              <a:t>e adolescentes abrigados e  a alta vulnerabilidade </a:t>
            </a:r>
            <a:r>
              <a:rPr lang="pt-BR" sz="2600" dirty="0" smtClean="0"/>
              <a:t>psicossocial; 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606454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696367" y="445503"/>
            <a:ext cx="56780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600" b="1" dirty="0" smtClean="0">
                <a:solidFill>
                  <a:srgbClr val="A03021"/>
                </a:solidFill>
              </a:rPr>
              <a:t>Condições financeiras  desfavoráveis</a:t>
            </a:r>
            <a:endParaRPr lang="pt-BR" sz="36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574766" y="2259874"/>
            <a:ext cx="8112035" cy="32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pt-BR" dirty="0" smtClean="0"/>
          </a:p>
          <a:p>
            <a:pPr algn="just">
              <a:buFontTx/>
              <a:buChar char="-"/>
            </a:pPr>
            <a:r>
              <a:rPr lang="pt-BR" sz="2000" dirty="0" smtClean="0"/>
              <a:t> </a:t>
            </a:r>
            <a:r>
              <a:rPr lang="pt-BR" sz="2800" dirty="0" smtClean="0"/>
              <a:t>Condições de pobreza configuram-se como situações de </a:t>
            </a:r>
            <a:r>
              <a:rPr lang="pt-BR" sz="2800" dirty="0" smtClean="0"/>
              <a:t>violência.</a:t>
            </a:r>
            <a:endParaRPr lang="pt-BR" sz="2800" dirty="0" smtClean="0"/>
          </a:p>
          <a:p>
            <a:pPr algn="just">
              <a:buFontTx/>
              <a:buChar char="-"/>
            </a:pPr>
            <a:endParaRPr lang="pt-BR" sz="2800" dirty="0" smtClean="0"/>
          </a:p>
          <a:p>
            <a:pPr algn="just"/>
            <a:r>
              <a:rPr lang="pt-BR" sz="2800" dirty="0" smtClean="0"/>
              <a:t>- Instabilidade do ambiente familiar, privações, falta de estímulos adequado, exclusão social, restrição do espaço físico, violência intra-familiar,  violência </a:t>
            </a:r>
            <a:r>
              <a:rPr lang="pt-BR" sz="2800" dirty="0" smtClean="0"/>
              <a:t>urbana.</a:t>
            </a:r>
            <a:endParaRPr lang="pt-BR" sz="28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71559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224092" y="552885"/>
            <a:ext cx="1426881" cy="745813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1732865" y="285469"/>
            <a:ext cx="56570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2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Saúde </a:t>
            </a:r>
            <a:r>
              <a:rPr lang="pt-BR" sz="32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Mental das Crianças e Adolescentes</a:t>
            </a:r>
            <a:endParaRPr lang="pt-BR" sz="32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-840147" y="1705922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dirty="0" smtClean="0">
                <a:solidFill>
                  <a:srgbClr val="A0302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     </a:t>
            </a:r>
            <a:r>
              <a:rPr lang="pt-BR" sz="3200" b="1" dirty="0" smtClean="0">
                <a:solidFill>
                  <a:srgbClr val="A03021"/>
                </a:solidFill>
              </a:rPr>
              <a:t>           Prevalência:</a:t>
            </a:r>
            <a:endParaRPr lang="pt-BR" sz="2200" dirty="0"/>
          </a:p>
        </p:txBody>
      </p:sp>
      <p:sp>
        <p:nvSpPr>
          <p:cNvPr id="5" name="Retângulo 4"/>
          <p:cNvSpPr/>
          <p:nvPr/>
        </p:nvSpPr>
        <p:spPr>
          <a:xfrm>
            <a:off x="564952" y="2420888"/>
            <a:ext cx="7992888" cy="44371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lnSpc>
                <a:spcPts val="3500"/>
              </a:lnSpc>
            </a:pPr>
            <a:r>
              <a:rPr lang="pt-BR" sz="2800" dirty="0" smtClean="0"/>
              <a:t>Segundo estimativas da Organização das Nações Unidas (ONU), as crianças e adolescentes representam respectivamente cerca de 30% e 14,2% da população mundial. </a:t>
            </a:r>
          </a:p>
          <a:p>
            <a:pPr algn="just">
              <a:lnSpc>
                <a:spcPts val="3500"/>
              </a:lnSpc>
              <a:spcAft>
                <a:spcPts val="1000"/>
              </a:spcAft>
            </a:pPr>
            <a:endParaRPr lang="pt-BR" sz="2800" dirty="0" smtClean="0"/>
          </a:p>
          <a:p>
            <a:pPr algn="just">
              <a:lnSpc>
                <a:spcPts val="3500"/>
              </a:lnSpc>
              <a:spcAft>
                <a:spcPts val="1000"/>
              </a:spcAft>
            </a:pPr>
            <a:r>
              <a:rPr lang="pt-BR" sz="2800" dirty="0" smtClean="0"/>
              <a:t>Em revisão de literatura internacional: a média global da taxa de prevalência de transtornos mentais nessa população foi de </a:t>
            </a:r>
            <a:r>
              <a:rPr lang="pt-BR" sz="2800" b="1" dirty="0" smtClean="0"/>
              <a:t>15,8%. </a:t>
            </a:r>
          </a:p>
          <a:p>
            <a:pPr algn="just"/>
            <a:endParaRPr lang="pt-BR" sz="2400" dirty="0" smtClean="0">
              <a:solidFill>
                <a:srgbClr val="7030A0"/>
              </a:solidFill>
            </a:endParaRPr>
          </a:p>
        </p:txBody>
      </p:sp>
      <p:pic>
        <p:nvPicPr>
          <p:cNvPr id="6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486437" y="311567"/>
            <a:ext cx="1439333" cy="139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187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71708" y="2190031"/>
            <a:ext cx="8035345" cy="404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b="1" dirty="0" smtClean="0"/>
              <a:t>No Brasil: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/>
              <a:t>- 10-20% sofre com transtornos mentais;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3-4% necessita de tratamento intensivo;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Estudos entre 1980 e 2006 apontam prevalência de 12,6</a:t>
            </a:r>
            <a:r>
              <a:rPr lang="pt-BR" sz="3000" dirty="0"/>
              <a:t>%</a:t>
            </a:r>
            <a:r>
              <a:rPr lang="pt-BR" sz="3000" dirty="0" smtClean="0"/>
              <a:t>-35% (informantes eram os pais ou as crianças) e de 7%-12,7% (através de entrevista diagnóstica).</a:t>
            </a:r>
            <a:endParaRPr lang="pt-BR" sz="30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1403963" y="589593"/>
            <a:ext cx="608729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Saúde Mental das </a:t>
            </a:r>
          </a:p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Crianças e Adolescentes</a:t>
            </a:r>
          </a:p>
          <a:p>
            <a:endParaRPr lang="pt-BR" dirty="0"/>
          </a:p>
        </p:txBody>
      </p:sp>
      <p:pic>
        <p:nvPicPr>
          <p:cNvPr id="4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120928" y="315971"/>
            <a:ext cx="1439333" cy="139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543801" y="631987"/>
            <a:ext cx="1426881" cy="74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0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840594" y="2417778"/>
            <a:ext cx="7640241" cy="311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/>
              <a:t>Estudos no Brasil realizados entre 1980 e 2006: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Pré-escolares (0-6 anos): 10,2%    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Pré-Adolescentes (6-12,13 anos): 13,2%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Adolescentes (12 ou 13 anos – 19 anos): 16,5%</a:t>
            </a:r>
          </a:p>
          <a:p>
            <a:endParaRPr lang="pt-BR" sz="30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1595669" y="629959"/>
            <a:ext cx="581297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Saúde Mental das Crianças e Adolescentes</a:t>
            </a:r>
          </a:p>
          <a:p>
            <a:endParaRPr lang="pt-BR" dirty="0"/>
          </a:p>
        </p:txBody>
      </p:sp>
      <p:pic>
        <p:nvPicPr>
          <p:cNvPr id="4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120928" y="315971"/>
            <a:ext cx="1439333" cy="139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543801" y="631987"/>
            <a:ext cx="1426881" cy="745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509755" y="1618216"/>
            <a:ext cx="842493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 smtClean="0"/>
              <a:t>Transtornos ansiosos;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 smtClean="0"/>
              <a:t>Depressão;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 smtClean="0"/>
              <a:t>Transtornos de Comportamento, incluindo o TDAH;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 smtClean="0"/>
              <a:t>Uso de substâncias.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t-BR" sz="2400" dirty="0"/>
          </a:p>
        </p:txBody>
      </p:sp>
      <p:sp>
        <p:nvSpPr>
          <p:cNvPr id="3" name="CaixaDeTexto 2"/>
          <p:cNvSpPr txBox="1"/>
          <p:nvPr/>
        </p:nvSpPr>
        <p:spPr>
          <a:xfrm>
            <a:off x="1413731" y="705043"/>
            <a:ext cx="6616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Transtornos mais prevalentes</a:t>
            </a:r>
          </a:p>
          <a:p>
            <a:pPr algn="ctr"/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551448" y="4978715"/>
            <a:ext cx="83210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Os Transtornos do Espectro do Autismo (TEA) têm se mostrado cada vez mais visíveis e prevalentes.</a:t>
            </a:r>
          </a:p>
          <a:p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978572" y="705043"/>
            <a:ext cx="1165428" cy="609155"/>
          </a:xfrm>
          <a:prstGeom prst="rect">
            <a:avLst/>
          </a:prstGeom>
        </p:spPr>
      </p:pic>
      <p:pic>
        <p:nvPicPr>
          <p:cNvPr id="11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382685" y="467380"/>
            <a:ext cx="1031046" cy="99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31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72000" y="2020129"/>
            <a:ext cx="7956885" cy="4353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b="1" dirty="0" smtClean="0"/>
              <a:t>Estudo da OMS: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/>
              <a:t>- Escassez de recursos para promoção da saúde mental infanto-juvenil é de várias ordens: econômica, humana, fragilidades nos serviços de atendimento, falta de programas de capacitação e de políticas de saúde mental específicas para essa faixa etária. </a:t>
            </a:r>
          </a:p>
          <a:p>
            <a:pPr algn="just">
              <a:lnSpc>
                <a:spcPct val="150000"/>
              </a:lnSpc>
            </a:pPr>
            <a:endParaRPr lang="pt-BR" sz="2000" dirty="0"/>
          </a:p>
        </p:txBody>
      </p:sp>
      <p:sp>
        <p:nvSpPr>
          <p:cNvPr id="3" name="Retângulo 2"/>
          <p:cNvSpPr/>
          <p:nvPr/>
        </p:nvSpPr>
        <p:spPr>
          <a:xfrm>
            <a:off x="1143001" y="381995"/>
            <a:ext cx="70148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Saúde Mental das </a:t>
            </a:r>
          </a:p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Crianças e Adolescentes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431529" y="626529"/>
            <a:ext cx="1258164" cy="657625"/>
          </a:xfrm>
          <a:prstGeom prst="rect">
            <a:avLst/>
          </a:prstGeom>
        </p:spPr>
      </p:pic>
      <p:pic>
        <p:nvPicPr>
          <p:cNvPr id="5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687144" y="337760"/>
            <a:ext cx="1101900" cy="106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25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25881" y="1883876"/>
            <a:ext cx="734481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Atenção Básica: ESF e UBS;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Equipes de AB para populações específicas: equipes de consultório de rua;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NASF;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CAPS i : em Santa Catarina, são 9;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Centros de Convivência e Cultura;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Atenção de Urgência e Emergência: UPAS, SAMU;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Atenção hospitalar: 4 leitos, em SC.</a:t>
            </a:r>
            <a:endParaRPr lang="pt-BR" sz="3000" dirty="0"/>
          </a:p>
        </p:txBody>
      </p:sp>
      <p:sp>
        <p:nvSpPr>
          <p:cNvPr id="3" name="Retângulo 2"/>
          <p:cNvSpPr/>
          <p:nvPr/>
        </p:nvSpPr>
        <p:spPr>
          <a:xfrm>
            <a:off x="313039" y="276909"/>
            <a:ext cx="85535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8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Política de Saúde Mental Infanto-Juvenil: </a:t>
            </a:r>
          </a:p>
          <a:p>
            <a:pPr algn="ctr"/>
            <a:r>
              <a:rPr lang="pt-BR" sz="38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 Rede de Atenção Psicossocial (RAPS)</a:t>
            </a:r>
            <a:endParaRPr lang="pt-BR" sz="3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69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940031" y="2261815"/>
            <a:ext cx="7622133" cy="59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à Saúde Mental na Saúde das Crianças e Adolescentes</a:t>
            </a:r>
          </a:p>
          <a:p>
            <a:pPr lvl="0" algn="ctr" eaLnBrk="0" hangingPunct="0">
              <a:spcBef>
                <a:spcPct val="0"/>
              </a:spcBef>
              <a:defRPr/>
            </a:pPr>
            <a:endParaRPr lang="pt-BR" sz="44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ítulo 2"/>
          <p:cNvSpPr txBox="1">
            <a:spLocks/>
          </p:cNvSpPr>
          <p:nvPr/>
        </p:nvSpPr>
        <p:spPr bwMode="auto">
          <a:xfrm>
            <a:off x="574633" y="3528192"/>
            <a:ext cx="835292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b="1" kern="0" dirty="0">
                <a:solidFill>
                  <a:srgbClr val="4B6230"/>
                </a:solidFill>
                <a:cs typeface="Lucida Sans Unicode" pitchFamily="34" charset="0"/>
              </a:rPr>
              <a:t>Maria </a:t>
            </a:r>
            <a:r>
              <a:rPr lang="pt-BR" sz="2000" b="1" kern="0" dirty="0" smtClean="0">
                <a:solidFill>
                  <a:srgbClr val="4B6230"/>
                </a:solidFill>
                <a:cs typeface="Lucida Sans Unicode" pitchFamily="34" charset="0"/>
              </a:rPr>
              <a:t>Cristina </a:t>
            </a:r>
            <a:r>
              <a:rPr lang="pt-BR" sz="2000" b="1" kern="0" dirty="0" err="1" smtClean="0">
                <a:solidFill>
                  <a:srgbClr val="4B6230"/>
                </a:solidFill>
                <a:cs typeface="Lucida Sans Unicode" pitchFamily="34" charset="0"/>
              </a:rPr>
              <a:t>Riesinger</a:t>
            </a:r>
            <a:r>
              <a:rPr lang="pt-BR" sz="2000" b="1" kern="0" dirty="0" smtClean="0">
                <a:solidFill>
                  <a:srgbClr val="4B6230"/>
                </a:solidFill>
                <a:cs typeface="Lucida Sans Unicode" pitchFamily="34" charset="0"/>
              </a:rPr>
              <a:t> Pereira</a:t>
            </a:r>
            <a:endParaRPr lang="pt-BR" sz="2000" b="1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kern="0" dirty="0">
                <a:solidFill>
                  <a:srgbClr val="4B6230"/>
                </a:solidFill>
                <a:cs typeface="Lucida Sans Unicode" pitchFamily="34" charset="0"/>
              </a:rPr>
              <a:t>Médica </a:t>
            </a:r>
            <a:r>
              <a:rPr lang="pt-BR" sz="2000" kern="0" dirty="0" smtClean="0">
                <a:solidFill>
                  <a:srgbClr val="4B6230"/>
                </a:solidFill>
                <a:cs typeface="Lucida Sans Unicode" pitchFamily="34" charset="0"/>
              </a:rPr>
              <a:t> Psiquiatra 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kern="0" dirty="0" smtClean="0">
                <a:solidFill>
                  <a:srgbClr val="4B6230"/>
                </a:solidFill>
                <a:cs typeface="Lucida Sans Unicode" pitchFamily="34" charset="0"/>
              </a:rPr>
              <a:t>SES/HIJG e  SM Saúde de Palhoça - </a:t>
            </a:r>
            <a:r>
              <a:rPr lang="pt-BR" sz="2000" kern="0" dirty="0" err="1" smtClean="0">
                <a:solidFill>
                  <a:srgbClr val="4B6230"/>
                </a:solidFill>
                <a:cs typeface="Lucida Sans Unicode" pitchFamily="34" charset="0"/>
              </a:rPr>
              <a:t>CAPSi</a:t>
            </a:r>
            <a:endParaRPr lang="pt-BR" sz="2000" kern="0" dirty="0">
              <a:solidFill>
                <a:srgbClr val="4B6230"/>
              </a:solidFill>
              <a:cs typeface="Lucida Sans Unicode" pitchFamily="34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000" kern="0" dirty="0">
                <a:solidFill>
                  <a:srgbClr val="4B6230"/>
                </a:solidFill>
                <a:cs typeface="Lucida Sans Unicode" pitchFamily="34" charset="0"/>
              </a:rPr>
              <a:t>Mestre em </a:t>
            </a:r>
            <a:r>
              <a:rPr lang="pt-BR" sz="2000" kern="0" dirty="0" smtClean="0">
                <a:solidFill>
                  <a:srgbClr val="4B6230"/>
                </a:solidFill>
                <a:cs typeface="Lucida Sans Unicode" pitchFamily="34" charset="0"/>
              </a:rPr>
              <a:t>Antropologia Social – UFSC/SC</a:t>
            </a:r>
          </a:p>
        </p:txBody>
      </p:sp>
    </p:spTree>
    <p:extLst>
      <p:ext uri="{BB962C8B-B14F-4D97-AF65-F5344CB8AC3E}">
        <p14:creationId xmlns:p14="http://schemas.microsoft.com/office/powerpoint/2010/main" val="313649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 flipH="1">
            <a:off x="280087" y="1732004"/>
            <a:ext cx="88639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pt-BR" sz="3000" dirty="0" smtClean="0"/>
              <a:t>Pesquisa realizada por Edith </a:t>
            </a:r>
            <a:r>
              <a:rPr lang="pt-BR" sz="3000" dirty="0" err="1" smtClean="0"/>
              <a:t>Lauridsen</a:t>
            </a:r>
            <a:r>
              <a:rPr lang="pt-BR" sz="3000" dirty="0" smtClean="0"/>
              <a:t>-Ribeiro e Oswaldo </a:t>
            </a:r>
            <a:r>
              <a:rPr lang="pt-BR" sz="3000" dirty="0" err="1" smtClean="0"/>
              <a:t>Yoshimi</a:t>
            </a:r>
            <a:r>
              <a:rPr lang="pt-BR" sz="3000" dirty="0" smtClean="0"/>
              <a:t> </a:t>
            </a:r>
            <a:r>
              <a:rPr lang="pt-BR" sz="3000" dirty="0" err="1" smtClean="0"/>
              <a:t>TanaKa</a:t>
            </a:r>
            <a:r>
              <a:rPr lang="pt-BR" sz="3000" dirty="0" smtClean="0"/>
              <a:t>, na rede de saúde de São Paulo, no ano 2000 e focalizou o trabalho dos pediatras. </a:t>
            </a:r>
            <a:endParaRPr lang="pt-BR" sz="3000" b="1" dirty="0"/>
          </a:p>
        </p:txBody>
      </p:sp>
      <p:sp>
        <p:nvSpPr>
          <p:cNvPr id="4" name="Retângulo 3"/>
          <p:cNvSpPr/>
          <p:nvPr/>
        </p:nvSpPr>
        <p:spPr>
          <a:xfrm>
            <a:off x="189470" y="160548"/>
            <a:ext cx="87897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 Atenção Básica e a Atenção em Saúde Mental de Crianças e Adolescentes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9470" y="4550854"/>
            <a:ext cx="86167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000" dirty="0" smtClean="0"/>
              <a:t>A pesquisa encontrou que </a:t>
            </a:r>
            <a:r>
              <a:rPr lang="pt-BR" sz="3000" b="1" dirty="0" smtClean="0"/>
              <a:t>os pediatras têm baixa sensibilidade para reconhecer Problemas de Saúde Mental em crianças</a:t>
            </a:r>
            <a:r>
              <a:rPr lang="pt-BR" sz="3000" dirty="0" smtClean="0"/>
              <a:t>.</a:t>
            </a:r>
            <a:endParaRPr lang="pt-BR" sz="3000" b="1" dirty="0"/>
          </a:p>
        </p:txBody>
      </p:sp>
      <p:sp>
        <p:nvSpPr>
          <p:cNvPr id="6" name="CaixaDeTexto 5"/>
          <p:cNvSpPr txBox="1"/>
          <p:nvPr/>
        </p:nvSpPr>
        <p:spPr>
          <a:xfrm>
            <a:off x="189470" y="3564173"/>
            <a:ext cx="86167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 smtClean="0"/>
              <a:t>A faixa etária das crianças pesquisadas: 5 à 11 anos.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215016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78408" y="316137"/>
            <a:ext cx="847370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Fatores relacionados ao baixo reconhecimento de PSM pelos pediatras da AB:</a:t>
            </a:r>
          </a:p>
          <a:p>
            <a:pPr algn="ctr"/>
            <a:endParaRPr lang="pt-BR" sz="3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682991" y="2482097"/>
            <a:ext cx="7664539" cy="3399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>
                <a:solidFill>
                  <a:srgbClr val="A03021"/>
                </a:solidFill>
              </a:rPr>
              <a:t>- Deficiência na formação: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b="1" dirty="0" smtClean="0"/>
              <a:t>-</a:t>
            </a:r>
            <a:r>
              <a:rPr lang="pt-BR" sz="3000" dirty="0" smtClean="0">
                <a:solidFill>
                  <a:srgbClr val="C00000"/>
                </a:solidFill>
              </a:rPr>
              <a:t> </a:t>
            </a:r>
            <a:r>
              <a:rPr lang="pt-BR" sz="3000" dirty="0" smtClean="0"/>
              <a:t>Foco nos aspectos </a:t>
            </a:r>
            <a:r>
              <a:rPr lang="pt-BR" sz="3000" b="1" dirty="0" smtClean="0"/>
              <a:t>físicos x desvalorização dos aspectos psicossociais;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b="1" dirty="0" smtClean="0"/>
              <a:t>- </a:t>
            </a:r>
            <a:r>
              <a:rPr lang="pt-BR" sz="3000" dirty="0" smtClean="0"/>
              <a:t>Consultas focalizam na pesquisa de </a:t>
            </a:r>
            <a:r>
              <a:rPr lang="pt-BR" sz="3000" b="1" dirty="0" smtClean="0"/>
              <a:t>sintomas</a:t>
            </a:r>
            <a:r>
              <a:rPr lang="pt-BR" sz="3000" dirty="0" smtClean="0"/>
              <a:t> que podem ser comprovados pelos exame físico e exames complementares.</a:t>
            </a:r>
            <a:endParaRPr lang="pt-BR" sz="30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44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78408" y="316137"/>
            <a:ext cx="847370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Fatores relacionados ao baixo reconhecimento de PSM pelos pediatras da AB:</a:t>
            </a:r>
          </a:p>
          <a:p>
            <a:pPr algn="ctr"/>
            <a:endParaRPr lang="pt-BR" sz="38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7844" y="2732042"/>
            <a:ext cx="806427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pt-BR" sz="3000" dirty="0" smtClean="0">
                <a:solidFill>
                  <a:srgbClr val="A03021"/>
                </a:solidFill>
              </a:rPr>
              <a:t>- Falhas no processo de organização do trabalho: 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</a:t>
            </a:r>
            <a:r>
              <a:rPr lang="pt-BR" sz="3000" dirty="0"/>
              <a:t>O</a:t>
            </a:r>
            <a:r>
              <a:rPr lang="pt-BR" sz="3000" dirty="0" smtClean="0"/>
              <a:t> </a:t>
            </a:r>
            <a:r>
              <a:rPr lang="pt-BR" sz="3000" b="1" dirty="0" smtClean="0"/>
              <a:t>tempo curto </a:t>
            </a:r>
            <a:r>
              <a:rPr lang="pt-BR" sz="3000" dirty="0" smtClean="0"/>
              <a:t>das consultas;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</a:t>
            </a:r>
            <a:r>
              <a:rPr lang="pt-BR" sz="3000" b="1" dirty="0"/>
              <a:t>A</a:t>
            </a:r>
            <a:r>
              <a:rPr lang="pt-BR" sz="3000" b="1" dirty="0" smtClean="0"/>
              <a:t> falta de profissionais especializados </a:t>
            </a:r>
            <a:r>
              <a:rPr lang="pt-BR" sz="3000" dirty="0" smtClean="0"/>
              <a:t>que possam servir de suporte;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</a:t>
            </a:r>
            <a:r>
              <a:rPr lang="pt-BR" sz="3000" b="1" dirty="0"/>
              <a:t>D</a:t>
            </a:r>
            <a:r>
              <a:rPr lang="pt-BR" sz="3000" b="1" dirty="0" smtClean="0"/>
              <a:t>ificuldade para encaminhamento </a:t>
            </a:r>
            <a:r>
              <a:rPr lang="pt-BR" sz="3000" dirty="0" smtClean="0"/>
              <a:t>para os serviços especializados.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30809076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821502" y="2607081"/>
            <a:ext cx="7772400" cy="3912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>
                <a:solidFill>
                  <a:srgbClr val="A03021"/>
                </a:solidFill>
              </a:rPr>
              <a:t>Desvalorização das tecnologia leves da SM: </a:t>
            </a:r>
            <a:r>
              <a:rPr lang="pt-BR" sz="3000" dirty="0" smtClean="0"/>
              <a:t>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As tecnologias de intervenção privilegiam medicamentos e intervenções “duras” e valorizam pouco outras abordagens;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 Dar atenção, ver e conversar mais vezes, escutar não são consideradas </a:t>
            </a:r>
            <a:r>
              <a:rPr lang="pt-BR" sz="3000" b="1" dirty="0" smtClean="0"/>
              <a:t>tecnologias de cuidado</a:t>
            </a:r>
            <a:r>
              <a:rPr lang="pt-BR" sz="3000" dirty="0" smtClean="0"/>
              <a:t>.</a:t>
            </a:r>
            <a:endParaRPr lang="pt-BR" sz="3000" b="1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324413" y="361784"/>
            <a:ext cx="82694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Fatores relacionados ao baixo reconhecimento de PSM pelos pediatras da AB:</a:t>
            </a:r>
          </a:p>
          <a:p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15104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79269" y="640080"/>
            <a:ext cx="77201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Fatores relacionados ao baixo reconhecimento de PSM pelos pediatras da AB:</a:t>
            </a:r>
          </a:p>
          <a:p>
            <a:endParaRPr lang="pt-BR" sz="40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679269" y="2765857"/>
            <a:ext cx="774627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>
                <a:solidFill>
                  <a:srgbClr val="A03021"/>
                </a:solidFill>
              </a:rPr>
              <a:t>Dificuldades na incorporação dos aspectos psicossociais nas práticas cotidianas: </a:t>
            </a:r>
          </a:p>
          <a:p>
            <a:pPr marL="342900" indent="-342900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3000" dirty="0" smtClean="0"/>
              <a:t>“quando a gente entra neste campo parece que a gente não é mais médico”;</a:t>
            </a:r>
          </a:p>
          <a:p>
            <a:pPr>
              <a:lnSpc>
                <a:spcPts val="4000"/>
              </a:lnSpc>
              <a:spcAft>
                <a:spcPts val="1000"/>
              </a:spcAft>
            </a:pPr>
            <a:r>
              <a:rPr lang="pt-BR" sz="3000" dirty="0" smtClean="0"/>
              <a:t>-   </a:t>
            </a:r>
            <a:r>
              <a:rPr lang="pt-BR" sz="3000" b="1" dirty="0" smtClean="0"/>
              <a:t>Processo saúde-doença </a:t>
            </a:r>
            <a:r>
              <a:rPr lang="pt-BR" sz="3000" dirty="0" smtClean="0"/>
              <a:t>fica restrito aos seus componentes físicos, biológicos e visíveis.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659371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769542" y="2076573"/>
            <a:ext cx="8168511" cy="4052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pt-BR" sz="2800" dirty="0" smtClean="0">
                <a:solidFill>
                  <a:srgbClr val="A03021"/>
                </a:solidFill>
              </a:rPr>
              <a:t>Sobre a dificuldade de acolher as questões de Saúde Mental, os pediatras, mencionaram:</a:t>
            </a:r>
            <a:endParaRPr lang="pt-BR" sz="2800" dirty="0">
              <a:solidFill>
                <a:srgbClr val="A03021"/>
              </a:solidFill>
            </a:endParaRPr>
          </a:p>
          <a:p>
            <a:pPr>
              <a:spcAft>
                <a:spcPts val="1000"/>
              </a:spcAft>
            </a:pPr>
            <a:r>
              <a:rPr lang="pt-BR" sz="2800" dirty="0" smtClean="0"/>
              <a:t>- A linguagem hermética do campo da SM (especialmente a psicanálise); 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As características de personalidade do profissional;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As deficiências na formação que privilegia os aspectos físicos/biológicos;</a:t>
            </a:r>
          </a:p>
          <a:p>
            <a:pPr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Ausência de instrumentos de intervenção práticos.</a:t>
            </a:r>
            <a:endParaRPr lang="pt-BR" sz="28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052403" y="390669"/>
            <a:ext cx="70201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Atenção Básica e Problemas de Saúde Mental Infanto-Juvenil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3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447656" y="1662732"/>
            <a:ext cx="8229600" cy="51952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pt-BR" sz="2800" dirty="0"/>
              <a:t>A</a:t>
            </a:r>
            <a:r>
              <a:rPr lang="pt-BR" sz="2800" dirty="0" smtClean="0"/>
              <a:t>quelas relacionadas à área dos transtornos específicos do desenvolvimento (linguagem) ou somática (enurese, bruxismo) foram as hipóteses diagnósticas mais freqüentes. </a:t>
            </a:r>
          </a:p>
          <a:p>
            <a:pPr marL="285750" indent="-285750">
              <a:lnSpc>
                <a:spcPts val="4000"/>
              </a:lnSpc>
            </a:pPr>
            <a:endParaRPr lang="pt-BR" sz="2800" dirty="0" smtClean="0"/>
          </a:p>
          <a:p>
            <a:pPr marL="285750" indent="-28575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pt-BR" sz="2800" dirty="0"/>
              <a:t>H</a:t>
            </a:r>
            <a:r>
              <a:rPr lang="pt-BR" sz="2800" dirty="0" smtClean="0"/>
              <a:t>ipóteses diagnósticas de transtornos ansiosos ou depressivos </a:t>
            </a:r>
            <a:r>
              <a:rPr lang="pt-BR" sz="2800" dirty="0" smtClean="0"/>
              <a:t>- que </a:t>
            </a:r>
            <a:r>
              <a:rPr lang="pt-BR" sz="2800" dirty="0" smtClean="0"/>
              <a:t>na literatura internacional correspondem a uma prevalência média de 10% - não foram feitas pelos médicos.</a:t>
            </a:r>
          </a:p>
          <a:p>
            <a:pPr marL="285750" indent="-285750" algn="just">
              <a:lnSpc>
                <a:spcPts val="4000"/>
              </a:lnSpc>
            </a:pPr>
            <a:r>
              <a:rPr lang="pt-BR" sz="3000" dirty="0" smtClean="0"/>
              <a:t> </a:t>
            </a:r>
            <a:endParaRPr lang="pt-BR" sz="3000" dirty="0"/>
          </a:p>
        </p:txBody>
      </p:sp>
      <p:sp>
        <p:nvSpPr>
          <p:cNvPr id="3" name="Retângulo 2"/>
          <p:cNvSpPr/>
          <p:nvPr/>
        </p:nvSpPr>
        <p:spPr>
          <a:xfrm>
            <a:off x="787100" y="613091"/>
            <a:ext cx="7550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As </a:t>
            </a:r>
            <a:r>
              <a:rPr lang="pt-BR" sz="40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Hipóteses Diagnósticas de PSM:</a:t>
            </a:r>
          </a:p>
          <a:p>
            <a:pPr algn="ctr"/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783772" y="1936745"/>
            <a:ext cx="774627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algn="ctr">
              <a:defRPr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just"/>
            <a:r>
              <a:rPr lang="pt-BR" sz="3000" dirty="0" smtClean="0"/>
              <a:t>-  Boa sensibilidade dos pais em relação aos PSM dos filhos.</a:t>
            </a:r>
          </a:p>
          <a:p>
            <a:pPr marL="457200" indent="-457200" algn="just">
              <a:buFontTx/>
              <a:buChar char="-"/>
            </a:pPr>
            <a:endParaRPr lang="pt-BR" sz="3000" dirty="0" smtClean="0"/>
          </a:p>
          <a:p>
            <a:pPr algn="just"/>
            <a:r>
              <a:rPr lang="pt-BR" sz="3000" dirty="0" smtClean="0"/>
              <a:t>- A presença da preocupação dos pais não aumentou a capacidade de diagnóstico pelos pediatras o que apontou para problemas na abordagem de questões da área da SM durante o atendimento médico.</a:t>
            </a:r>
            <a:endParaRPr lang="pt-BR" sz="3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479502" y="467368"/>
            <a:ext cx="8354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Preocupação dos pais x PSM dos filhos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7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79502" y="467368"/>
            <a:ext cx="8354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Preocupação dos pais x PSM dos filhos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70709" y="2229208"/>
            <a:ext cx="77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000" dirty="0" smtClean="0"/>
              <a:t>As entrevistas demonstraram que os pais muitas vezes não trazem, espontaneamente, queixas sobre o comportamento dos filhos para a consulta médica. </a:t>
            </a:r>
            <a:endParaRPr lang="pt-BR" sz="3000" dirty="0"/>
          </a:p>
        </p:txBody>
      </p:sp>
    </p:spTree>
    <p:extLst>
      <p:ext uri="{BB962C8B-B14F-4D97-AF65-F5344CB8AC3E}">
        <p14:creationId xmlns:p14="http://schemas.microsoft.com/office/powerpoint/2010/main" val="457016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93622" y="1300546"/>
            <a:ext cx="7848872" cy="5345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</a:t>
            </a:r>
            <a:r>
              <a:rPr lang="pt-BR" sz="2800" b="1" dirty="0" smtClean="0"/>
              <a:t>Mudança</a:t>
            </a:r>
            <a:r>
              <a:rPr lang="pt-BR" sz="2800" dirty="0" smtClean="0"/>
              <a:t> no planejamento e organização dos serviços de AB;</a:t>
            </a:r>
          </a:p>
          <a:p>
            <a:pPr algn="just"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</a:t>
            </a:r>
            <a:r>
              <a:rPr lang="pt-BR" sz="2800" b="1" dirty="0" smtClean="0"/>
              <a:t>Modificações na formação profissional do médico</a:t>
            </a:r>
            <a:r>
              <a:rPr lang="pt-BR" sz="2800" dirty="0" smtClean="0"/>
              <a:t>, tanto na graduação como nas residências e pós-graduações; </a:t>
            </a:r>
          </a:p>
          <a:p>
            <a:pPr algn="just"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Foco e perguntas diretas sobre as preocupações dos pais;</a:t>
            </a:r>
          </a:p>
          <a:p>
            <a:pPr algn="just"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Necessidade das </a:t>
            </a:r>
            <a:r>
              <a:rPr lang="pt-BR" sz="2800" b="1" dirty="0" smtClean="0"/>
              <a:t>atividades de educação permanente</a:t>
            </a:r>
            <a:r>
              <a:rPr lang="pt-BR" sz="2800" dirty="0" smtClean="0"/>
              <a:t>; </a:t>
            </a:r>
          </a:p>
          <a:p>
            <a:pPr algn="just"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</a:t>
            </a:r>
            <a:r>
              <a:rPr lang="pt-BR" sz="2800" b="1" dirty="0" smtClean="0"/>
              <a:t>Oferta concreta de serviços e profissionais </a:t>
            </a:r>
            <a:r>
              <a:rPr lang="pt-BR" sz="2800" dirty="0" smtClean="0"/>
              <a:t>de apoio em SM.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1450926" y="484791"/>
            <a:ext cx="62034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A03021"/>
                </a:solidFill>
              </a:rPr>
              <a:t>Os resultados desse estudo </a:t>
            </a:r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5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1110343" y="457200"/>
            <a:ext cx="6884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  <a:cs typeface="Arial" pitchFamily="34" charset="0"/>
              </a:rPr>
              <a:t>Roteiro da Palestra</a:t>
            </a:r>
            <a:endParaRPr lang="pt-BR" sz="4000" dirty="0">
              <a:solidFill>
                <a:srgbClr val="A03021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933047" y="1165086"/>
            <a:ext cx="7821577" cy="5450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  <a:spcAft>
                <a:spcPts val="1000"/>
              </a:spcAft>
            </a:pPr>
            <a:endParaRPr lang="pt-BR" sz="2600" dirty="0" smtClean="0"/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Os Problemas de Saúde Mental (PSM) Infanto-Juvenil</a:t>
            </a:r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Prevalência dos PSM das Crianças e Adolescentes </a:t>
            </a:r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Política de Saúde Mental para Crianças e Adolescentes / A Rede de Atenção Psicossocial (RAPS)</a:t>
            </a:r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Pesquisa na Atenção Básica (AB), no município de São Paulo</a:t>
            </a:r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Algumas Tecnologias Leves de Cuidado em Saúde Mental Infanto-Juvenil</a:t>
            </a:r>
          </a:p>
          <a:p>
            <a:pPr>
              <a:lnSpc>
                <a:spcPts val="36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 Conclusão</a:t>
            </a:r>
            <a:endParaRPr lang="pt-BR" sz="2600" dirty="0"/>
          </a:p>
        </p:txBody>
      </p:sp>
      <p:pic>
        <p:nvPicPr>
          <p:cNvPr id="4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527483" y="316166"/>
            <a:ext cx="1165719" cy="112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7150447" y="507905"/>
            <a:ext cx="1257311" cy="65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657644" y="491761"/>
            <a:ext cx="76264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Tecnologias Leves de Cuidado  (</a:t>
            </a:r>
            <a:r>
              <a:rPr lang="pt-BR" sz="4000" b="1" dirty="0" err="1" smtClean="0">
                <a:solidFill>
                  <a:srgbClr val="A03021"/>
                </a:solidFill>
              </a:rPr>
              <a:t>Mehry</a:t>
            </a:r>
            <a:r>
              <a:rPr lang="pt-BR" sz="4000" b="1" dirty="0" smtClean="0">
                <a:solidFill>
                  <a:srgbClr val="A03021"/>
                </a:solidFill>
              </a:rPr>
              <a:t>):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67762" y="2100413"/>
            <a:ext cx="8464730" cy="3393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Acolhimento e escuta qualificada;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Trabalhar com a lógica do </a:t>
            </a:r>
            <a:r>
              <a:rPr lang="pt-BR" sz="2800" b="1" dirty="0" smtClean="0"/>
              <a:t>Projeto Terapêutico Singular (PTS) ou Individual;</a:t>
            </a:r>
            <a:r>
              <a:rPr lang="pt-BR" sz="2800" dirty="0" smtClean="0"/>
              <a:t>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Na avaliação das crianças pode-se lançar mão de questionários padronizados como o </a:t>
            </a:r>
            <a:r>
              <a:rPr lang="pt-BR" sz="2800" b="1" dirty="0" smtClean="0"/>
              <a:t>Questionário de Capacidades e Dificuldades (SDQ)</a:t>
            </a:r>
            <a:r>
              <a:rPr lang="pt-BR" sz="2800" dirty="0" smtClean="0"/>
              <a:t>; </a:t>
            </a:r>
          </a:p>
        </p:txBody>
      </p:sp>
    </p:spTree>
    <p:extLst>
      <p:ext uri="{BB962C8B-B14F-4D97-AF65-F5344CB8AC3E}">
        <p14:creationId xmlns:p14="http://schemas.microsoft.com/office/powerpoint/2010/main" val="38858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24693" y="574139"/>
            <a:ext cx="76264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Tecnologias Leves de Cuidado  (</a:t>
            </a:r>
            <a:r>
              <a:rPr lang="pt-BR" sz="4000" b="1" dirty="0" err="1" smtClean="0">
                <a:solidFill>
                  <a:srgbClr val="A03021"/>
                </a:solidFill>
              </a:rPr>
              <a:t>Mehry</a:t>
            </a:r>
            <a:r>
              <a:rPr lang="pt-BR" sz="4000" b="1" dirty="0" smtClean="0">
                <a:solidFill>
                  <a:srgbClr val="A03021"/>
                </a:solidFill>
              </a:rPr>
              <a:t>):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17191" y="1713234"/>
            <a:ext cx="8464730" cy="3906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endParaRPr lang="pt-BR" sz="2200" dirty="0" smtClean="0"/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b="1" dirty="0" smtClean="0"/>
              <a:t> Equipes com suporte de profissionais especializados </a:t>
            </a:r>
            <a:r>
              <a:rPr lang="pt-BR" sz="2800" dirty="0" smtClean="0"/>
              <a:t>em SM - psicóloga, psiquiatra, fonoaudióloga, psicopedagoga, terapeutas ocupacionais </a:t>
            </a:r>
            <a:r>
              <a:rPr lang="pt-BR" sz="2800" dirty="0" err="1" smtClean="0"/>
              <a:t>etc</a:t>
            </a:r>
            <a:r>
              <a:rPr lang="pt-BR" sz="2800" dirty="0" smtClean="0"/>
              <a:t> - </a:t>
            </a:r>
            <a:r>
              <a:rPr lang="pt-BR" sz="2800" b="1" dirty="0" smtClean="0"/>
              <a:t>e não especializados em SM</a:t>
            </a:r>
            <a:r>
              <a:rPr lang="pt-BR" sz="2800" dirty="0" smtClean="0"/>
              <a:t>: educador físico,  arte educador, </a:t>
            </a:r>
            <a:r>
              <a:rPr lang="pt-BR" sz="2800" dirty="0" err="1" smtClean="0"/>
              <a:t>etc</a:t>
            </a:r>
            <a:r>
              <a:rPr lang="pt-BR" sz="2800" dirty="0"/>
              <a:t> </a:t>
            </a:r>
            <a:r>
              <a:rPr lang="pt-BR" sz="2800" dirty="0" smtClean="0"/>
              <a:t>/ </a:t>
            </a:r>
            <a:r>
              <a:rPr lang="pt-BR" sz="2800" b="1" dirty="0" smtClean="0"/>
              <a:t>INTERPROFISSIONALIDADE;</a:t>
            </a:r>
            <a:endParaRPr lang="pt-BR" sz="2800" dirty="0" smtClean="0"/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r>
              <a:rPr lang="pt-BR" sz="2800" dirty="0" smtClean="0"/>
              <a:t>-</a:t>
            </a:r>
            <a:r>
              <a:rPr lang="pt-BR" sz="2800" b="1" dirty="0" smtClean="0"/>
              <a:t>Psicoterapia</a:t>
            </a:r>
            <a:r>
              <a:rPr lang="pt-BR" sz="2800" dirty="0" smtClean="0"/>
              <a:t> individual e em grupo.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92766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45475" y="691037"/>
            <a:ext cx="6521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Tecnologias Leves de Cuidado</a:t>
            </a:r>
            <a:endParaRPr lang="pt-BR" sz="4000" b="1" kern="0" dirty="0" smtClean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08489" y="2204731"/>
            <a:ext cx="777686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pt-BR" sz="3000" dirty="0" smtClean="0"/>
              <a:t> Oficinas de </a:t>
            </a:r>
            <a:r>
              <a:rPr lang="pt-BR" sz="3000" dirty="0" err="1" smtClean="0"/>
              <a:t>autoexpressão</a:t>
            </a:r>
            <a:r>
              <a:rPr lang="pt-BR" sz="3000" dirty="0" smtClean="0"/>
              <a:t>, grupos de conversa, grupos educativos e de protagonismo;</a:t>
            </a:r>
          </a:p>
          <a:p>
            <a:r>
              <a:rPr lang="pt-BR" sz="3000" dirty="0" smtClean="0"/>
              <a:t> </a:t>
            </a:r>
          </a:p>
          <a:p>
            <a:pPr>
              <a:buFontTx/>
              <a:buChar char="-"/>
            </a:pPr>
            <a:r>
              <a:rPr lang="pt-BR" sz="3000" dirty="0" smtClean="0"/>
              <a:t> </a:t>
            </a:r>
            <a:r>
              <a:rPr lang="pt-BR" sz="3000" b="1" dirty="0" smtClean="0"/>
              <a:t>Grupo de pais: </a:t>
            </a:r>
            <a:r>
              <a:rPr lang="pt-BR" sz="3000" dirty="0" smtClean="0"/>
              <a:t>rodas de conversa sobre o cuidado dos filhos;</a:t>
            </a:r>
          </a:p>
          <a:p>
            <a:pPr algn="just"/>
            <a:endParaRPr lang="pt-BR" sz="3000" dirty="0" smtClean="0"/>
          </a:p>
        </p:txBody>
      </p:sp>
    </p:spTree>
    <p:extLst>
      <p:ext uri="{BB962C8B-B14F-4D97-AF65-F5344CB8AC3E}">
        <p14:creationId xmlns:p14="http://schemas.microsoft.com/office/powerpoint/2010/main" val="387563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45475" y="287383"/>
            <a:ext cx="6521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Tecnologias Leves de Cuidado</a:t>
            </a:r>
            <a:endParaRPr lang="pt-BR" sz="4000" b="1" kern="0" dirty="0" smtClean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42945" y="1298571"/>
            <a:ext cx="8419822" cy="4965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  <a:buFontTx/>
              <a:buChar char="-"/>
            </a:pPr>
            <a:r>
              <a:rPr lang="pt-BR" sz="2600" b="1" dirty="0" smtClean="0"/>
              <a:t> Na abordagem de relações conflituosas:  </a:t>
            </a:r>
            <a:r>
              <a:rPr lang="pt-BR" sz="2600" dirty="0" smtClean="0"/>
              <a:t>promover o fortalecimento de vínculos familiares através de incentivo à criação de acordos de convivência quanto à organização da rotina; material educativo com orientações aos cuidadores sobre como estimular os filhos; </a:t>
            </a:r>
          </a:p>
          <a:p>
            <a:pPr>
              <a:lnSpc>
                <a:spcPts val="4000"/>
              </a:lnSpc>
              <a:spcAft>
                <a:spcPts val="1000"/>
              </a:spcAft>
            </a:pPr>
            <a:endParaRPr lang="pt-BR" sz="2600" dirty="0" smtClean="0"/>
          </a:p>
          <a:p>
            <a:pPr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600" b="1" dirty="0" smtClean="0"/>
              <a:t> Para abordar as dificuldades de acesso ao lazer: </a:t>
            </a:r>
            <a:r>
              <a:rPr lang="pt-BR" sz="2600" dirty="0" smtClean="0"/>
              <a:t>projetos de brinquedoteca comunitária, biblioteca comunitária, hortas, projetos esportivos, caminhadas em família;</a:t>
            </a:r>
          </a:p>
        </p:txBody>
      </p:sp>
    </p:spTree>
    <p:extLst>
      <p:ext uri="{BB962C8B-B14F-4D97-AF65-F5344CB8AC3E}">
        <p14:creationId xmlns:p14="http://schemas.microsoft.com/office/powerpoint/2010/main" val="20865261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36010" y="1534012"/>
            <a:ext cx="7776864" cy="4857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b="1" dirty="0" smtClean="0"/>
              <a:t> Na abordagem de problemas escolares: </a:t>
            </a:r>
            <a:r>
              <a:rPr lang="pt-BR" sz="2800" dirty="0" smtClean="0"/>
              <a:t>Projeto Saúde-Escola / parceria do Ministério da Saúde e Ministério da Educação: ações estendidas ao ambiente escolar;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</a:pPr>
            <a:endParaRPr lang="pt-BR" sz="2800" dirty="0" smtClean="0"/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800" dirty="0" smtClean="0"/>
              <a:t> Solicitar relatório escolar; estabelecer espaço e horários para o estudo em casa, criando rotina e participação dos pais ou cuidadores.</a:t>
            </a:r>
          </a:p>
          <a:p>
            <a:pPr algn="just"/>
            <a:endParaRPr lang="pt-BR" dirty="0" smtClean="0"/>
          </a:p>
        </p:txBody>
      </p:sp>
      <p:sp>
        <p:nvSpPr>
          <p:cNvPr id="3" name="Retângulo 2"/>
          <p:cNvSpPr/>
          <p:nvPr/>
        </p:nvSpPr>
        <p:spPr>
          <a:xfrm>
            <a:off x="1596727" y="403779"/>
            <a:ext cx="6455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dirty="0" smtClean="0">
                <a:solidFill>
                  <a:srgbClr val="A03021"/>
                </a:solidFill>
              </a:rPr>
              <a:t>Tecnologias Leves de Cuidado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61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23944" y="523802"/>
            <a:ext cx="8057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Para Concluir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8033" y="1366221"/>
            <a:ext cx="8283388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3600"/>
              </a:lnSpc>
              <a:spcAft>
                <a:spcPts val="200"/>
              </a:spcAft>
            </a:pPr>
            <a:r>
              <a:rPr lang="pt-BR" sz="2600" dirty="0" smtClean="0"/>
              <a:t>- Reconhecimento e </a:t>
            </a:r>
            <a:r>
              <a:rPr lang="pt-BR" sz="2600" b="1" dirty="0" smtClean="0"/>
              <a:t>diagnóstico precoce</a:t>
            </a:r>
            <a:r>
              <a:rPr lang="pt-BR" sz="2600" dirty="0" smtClean="0"/>
              <a:t> das situações de risco e do sofrimento/sintomas;</a:t>
            </a:r>
          </a:p>
          <a:p>
            <a:pPr algn="just">
              <a:lnSpc>
                <a:spcPts val="3600"/>
              </a:lnSpc>
              <a:spcAft>
                <a:spcPts val="200"/>
              </a:spcAft>
              <a:buFontTx/>
              <a:buChar char="-"/>
            </a:pPr>
            <a:r>
              <a:rPr lang="pt-BR" sz="2600" b="1" dirty="0" smtClean="0"/>
              <a:t> Cuidado multiprofissional</a:t>
            </a:r>
            <a:r>
              <a:rPr lang="pt-BR" sz="2600" dirty="0" smtClean="0"/>
              <a:t>;</a:t>
            </a:r>
            <a:endParaRPr lang="pt-BR" sz="2600" b="1" dirty="0" smtClean="0"/>
          </a:p>
          <a:p>
            <a:pPr algn="just">
              <a:lnSpc>
                <a:spcPts val="3600"/>
              </a:lnSpc>
              <a:spcAft>
                <a:spcPts val="200"/>
              </a:spcAft>
              <a:buFontTx/>
              <a:buChar char="-"/>
            </a:pPr>
            <a:r>
              <a:rPr lang="pt-BR" sz="2600" dirty="0" smtClean="0"/>
              <a:t> Cuidado </a:t>
            </a:r>
            <a:r>
              <a:rPr lang="pt-BR" sz="2600" b="1" dirty="0" smtClean="0"/>
              <a:t>compartilhado</a:t>
            </a:r>
            <a:r>
              <a:rPr lang="pt-BR" sz="2600" dirty="0" smtClean="0"/>
              <a:t> com famílias e escolas;</a:t>
            </a:r>
          </a:p>
          <a:p>
            <a:pPr algn="just">
              <a:lnSpc>
                <a:spcPts val="3600"/>
              </a:lnSpc>
              <a:spcAft>
                <a:spcPts val="200"/>
              </a:spcAft>
              <a:buFontTx/>
              <a:buChar char="-"/>
            </a:pPr>
            <a:r>
              <a:rPr lang="pt-BR" sz="2600" b="1" dirty="0" smtClean="0"/>
              <a:t> Reflexão</a:t>
            </a:r>
            <a:r>
              <a:rPr lang="pt-BR" sz="2600" dirty="0" smtClean="0"/>
              <a:t> entre as equipes sobre os PSM de crianças e adolescentes;</a:t>
            </a:r>
          </a:p>
          <a:p>
            <a:pPr algn="just">
              <a:lnSpc>
                <a:spcPts val="3600"/>
              </a:lnSpc>
              <a:spcAft>
                <a:spcPts val="200"/>
              </a:spcAft>
              <a:buFontTx/>
              <a:buChar char="-"/>
            </a:pPr>
            <a:r>
              <a:rPr lang="pt-BR" sz="2600" b="1" dirty="0" smtClean="0"/>
              <a:t> Educação permanente </a:t>
            </a:r>
            <a:r>
              <a:rPr lang="pt-BR" sz="2600" dirty="0" smtClean="0"/>
              <a:t>e qualificação das equipes;</a:t>
            </a:r>
          </a:p>
          <a:p>
            <a:pPr algn="just">
              <a:lnSpc>
                <a:spcPts val="3600"/>
              </a:lnSpc>
              <a:spcAft>
                <a:spcPts val="200"/>
              </a:spcAft>
              <a:buFontTx/>
              <a:buChar char="-"/>
            </a:pPr>
            <a:r>
              <a:rPr lang="pt-BR" sz="2600" dirty="0" smtClean="0"/>
              <a:t> Compartilhamento das </a:t>
            </a:r>
            <a:r>
              <a:rPr lang="pt-BR" sz="2600" b="1" dirty="0" smtClean="0"/>
              <a:t>experiências exitosas.</a:t>
            </a:r>
          </a:p>
          <a:p>
            <a:pPr>
              <a:buFontTx/>
              <a:buChar char="-"/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887506" y="5404117"/>
            <a:ext cx="75303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/>
              <a:t>Situações contemporâneas: atenção às novas tecnologias e sociabilidades; escassez de espaços de lazer nas cidades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2176774" y="249202"/>
            <a:ext cx="4620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Fontes / Bibliografia 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770709" y="1031966"/>
            <a:ext cx="765483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endParaRPr lang="pt-BR" dirty="0" smtClean="0"/>
          </a:p>
          <a:p>
            <a:pPr>
              <a:buFontTx/>
              <a:buChar char="-"/>
            </a:pPr>
            <a:r>
              <a:rPr lang="pt-BR" sz="2000" dirty="0" smtClean="0"/>
              <a:t>Atenção Psicossocial a Crianças e Adolescentes no SUS: tecendo redes para garantir direitos / Ministério da Saúde, Conselho Nacional do Ministério Público. -Brasília: Ministério da Saúde, 2014.</a:t>
            </a:r>
          </a:p>
          <a:p>
            <a:pPr>
              <a:buFontTx/>
              <a:buChar char="-"/>
            </a:pPr>
            <a:r>
              <a:rPr lang="pt-BR" sz="2000" dirty="0" smtClean="0"/>
              <a:t>Barata, MFO; Nóbrega KBG; Jesus, KCS; Lima, MLLT; </a:t>
            </a:r>
            <a:r>
              <a:rPr lang="pt-BR" sz="2000" dirty="0" err="1" smtClean="0"/>
              <a:t>Facundes</a:t>
            </a:r>
            <a:r>
              <a:rPr lang="pt-BR" sz="2000" dirty="0" smtClean="0"/>
              <a:t>, VLD. Rede de cuidado a crianças e adolescentes em sofrimento psíquico: ações de promoção à saúde. </a:t>
            </a:r>
            <a:r>
              <a:rPr lang="pt-BR" sz="2000" dirty="0" err="1" smtClean="0"/>
              <a:t>Rev</a:t>
            </a:r>
            <a:r>
              <a:rPr lang="pt-BR" sz="2000" dirty="0" smtClean="0"/>
              <a:t> Ter </a:t>
            </a:r>
            <a:r>
              <a:rPr lang="pt-BR" sz="2000" dirty="0" err="1" smtClean="0"/>
              <a:t>Ocup</a:t>
            </a:r>
            <a:r>
              <a:rPr lang="pt-BR" sz="2000" dirty="0" smtClean="0"/>
              <a:t>  </a:t>
            </a:r>
            <a:r>
              <a:rPr lang="pt-BR" sz="2000" dirty="0" err="1" smtClean="0"/>
              <a:t>Univ</a:t>
            </a:r>
            <a:r>
              <a:rPr lang="pt-BR" sz="2000" dirty="0" smtClean="0"/>
              <a:t>  São Paulo. 2015 </a:t>
            </a:r>
            <a:r>
              <a:rPr lang="pt-BR" sz="2000" dirty="0" err="1" smtClean="0"/>
              <a:t>maio-ago</a:t>
            </a:r>
            <a:r>
              <a:rPr lang="pt-BR" sz="2000" dirty="0" smtClean="0"/>
              <a:t>:225-33. </a:t>
            </a:r>
          </a:p>
          <a:p>
            <a:pPr>
              <a:buFontTx/>
              <a:buChar char="-"/>
            </a:pPr>
            <a:r>
              <a:rPr lang="pt-BR" sz="2000" dirty="0" smtClean="0"/>
              <a:t>Ciência &amp; Saúde Coletiva. Violência e Saúde Mental na Infância e Adolescência. ABRASCO. Volume 14 número 2. Março/Abril 2009.</a:t>
            </a:r>
          </a:p>
          <a:p>
            <a:pPr>
              <a:buFontTx/>
              <a:buChar char="-"/>
            </a:pPr>
            <a:r>
              <a:rPr lang="pt-BR" sz="2000" dirty="0" smtClean="0"/>
              <a:t>Couto, Maria Cristina Ventura; Delgado, Pedro Gabriel </a:t>
            </a:r>
            <a:r>
              <a:rPr lang="pt-BR" sz="2000" dirty="0" err="1" smtClean="0"/>
              <a:t>Godinho</a:t>
            </a:r>
            <a:r>
              <a:rPr lang="pt-BR" sz="2000" dirty="0" smtClean="0"/>
              <a:t>. Crianças e Adolescentes na Agenda Política  da Saúde Mental Brasileira: Inclusão tardia, Desafios atuais. UFRJ, 2014.</a:t>
            </a:r>
          </a:p>
          <a:p>
            <a:pPr>
              <a:buFontTx/>
              <a:buChar char="-"/>
            </a:pPr>
            <a:r>
              <a:rPr lang="pt-BR" sz="2000" dirty="0" err="1" smtClean="0"/>
              <a:t>Ferriolli</a:t>
            </a:r>
            <a:r>
              <a:rPr lang="pt-BR" sz="2000" dirty="0" smtClean="0"/>
              <a:t>, SHT; </a:t>
            </a:r>
            <a:r>
              <a:rPr lang="pt-BR" sz="2000" dirty="0" err="1" smtClean="0"/>
              <a:t>Marturano</a:t>
            </a:r>
            <a:r>
              <a:rPr lang="pt-BR" sz="2000" dirty="0" smtClean="0"/>
              <a:t>, EM; </a:t>
            </a:r>
            <a:r>
              <a:rPr lang="pt-BR" sz="2000" dirty="0" err="1" smtClean="0"/>
              <a:t>Puntel</a:t>
            </a:r>
            <a:r>
              <a:rPr lang="pt-BR" sz="2000" dirty="0" smtClean="0"/>
              <a:t>, LP. Contexto Familiar e Problemas de Saúde Mental Infantil no Programa Saúde da Família. Programa de Pós-Graduação em Saúde Mental. FMRP. USP</a:t>
            </a:r>
          </a:p>
          <a:p>
            <a:endParaRPr lang="pt-BR" dirty="0" smtClean="0"/>
          </a:p>
          <a:p>
            <a:pPr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2386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623944" y="457201"/>
            <a:ext cx="815429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pt-BR" dirty="0" err="1" smtClean="0"/>
              <a:t>Lauridsen-Ribeiro</a:t>
            </a:r>
            <a:r>
              <a:rPr lang="pt-BR" dirty="0" smtClean="0"/>
              <a:t>, Edith; Tanaka, Oswaldo </a:t>
            </a:r>
            <a:r>
              <a:rPr lang="pt-BR" dirty="0" err="1" smtClean="0"/>
              <a:t>Yoshimi</a:t>
            </a:r>
            <a:r>
              <a:rPr lang="pt-BR" dirty="0" smtClean="0"/>
              <a:t>. Problemas de Saúde Mental das Crianças: Abordagem na  Atenção Básica. São Paulo: </a:t>
            </a:r>
            <a:r>
              <a:rPr lang="pt-BR" dirty="0" err="1" smtClean="0"/>
              <a:t>Annablume</a:t>
            </a:r>
            <a:r>
              <a:rPr lang="pt-BR" dirty="0" smtClean="0"/>
              <a:t>, 2005.</a:t>
            </a:r>
          </a:p>
          <a:p>
            <a:pPr>
              <a:buFontTx/>
              <a:buChar char="-"/>
            </a:pPr>
            <a:r>
              <a:rPr lang="pt-BR" dirty="0" smtClean="0"/>
              <a:t>Pereira, Maria Alice </a:t>
            </a:r>
            <a:r>
              <a:rPr lang="pt-BR" dirty="0" err="1" smtClean="0"/>
              <a:t>Ornellas</a:t>
            </a:r>
            <a:r>
              <a:rPr lang="pt-BR" dirty="0" smtClean="0"/>
              <a:t>. </a:t>
            </a:r>
            <a:r>
              <a:rPr lang="pt-BR" dirty="0" err="1" smtClean="0"/>
              <a:t>Rev</a:t>
            </a:r>
            <a:r>
              <a:rPr lang="pt-BR" dirty="0" smtClean="0"/>
              <a:t> Latino-Am Enfermagem, 2007julho-agosto; 15(4). </a:t>
            </a:r>
            <a:r>
              <a:rPr lang="pt-BR" dirty="0" smtClean="0">
                <a:hlinkClick r:id="rId2"/>
              </a:rPr>
              <a:t>www.eerp.usp.br/rlae</a:t>
            </a:r>
            <a:endParaRPr lang="pt-BR" dirty="0" smtClean="0"/>
          </a:p>
          <a:p>
            <a:pPr>
              <a:buFontTx/>
              <a:buChar char="-"/>
            </a:pPr>
            <a:r>
              <a:rPr lang="pt-BR" dirty="0" err="1" smtClean="0"/>
              <a:t>Mehry</a:t>
            </a:r>
            <a:r>
              <a:rPr lang="pt-BR" dirty="0" smtClean="0"/>
              <a:t>, Emerson Elias. A Perda da Dimensão </a:t>
            </a:r>
            <a:r>
              <a:rPr lang="pt-BR" dirty="0" err="1" smtClean="0"/>
              <a:t>Cuidadora</a:t>
            </a:r>
            <a:r>
              <a:rPr lang="pt-BR" dirty="0" smtClean="0"/>
              <a:t> na Produção da Saúde: Uma Discussão do Modelo Assistencial e da Intervenção no seu Modo de Trabalhar a Assistência.in: Sistema Único de Saúde em Belo Horizonte - Reescrevendo o Público; Ed. </a:t>
            </a:r>
            <a:r>
              <a:rPr lang="pt-BR" dirty="0" err="1" smtClean="0"/>
              <a:t>Xamã</a:t>
            </a:r>
            <a:r>
              <a:rPr lang="pt-BR" dirty="0" smtClean="0"/>
              <a:t>; São Paulo, 1998. </a:t>
            </a:r>
          </a:p>
          <a:p>
            <a:pPr algn="just">
              <a:buFontTx/>
              <a:buChar char="-"/>
            </a:pPr>
            <a:r>
              <a:rPr lang="pt-BR" dirty="0" err="1" smtClean="0"/>
              <a:t>Merhy</a:t>
            </a:r>
            <a:r>
              <a:rPr lang="pt-BR" dirty="0" smtClean="0"/>
              <a:t>, Emerson E. Em busca do tempo perdido: a </a:t>
            </a:r>
            <a:r>
              <a:rPr lang="pt-BR" dirty="0" err="1" smtClean="0"/>
              <a:t>micropolítica</a:t>
            </a:r>
            <a:r>
              <a:rPr lang="pt-BR" dirty="0" smtClean="0"/>
              <a:t> do trabalho vivo em saúde. Em: </a:t>
            </a:r>
            <a:r>
              <a:rPr lang="pt-BR" dirty="0" err="1" smtClean="0"/>
              <a:t>Merhy</a:t>
            </a:r>
            <a:r>
              <a:rPr lang="pt-BR" dirty="0" smtClean="0"/>
              <a:t>, Emerson E, </a:t>
            </a:r>
            <a:r>
              <a:rPr lang="pt-BR" dirty="0" err="1" smtClean="0"/>
              <a:t>Onocko</a:t>
            </a:r>
            <a:r>
              <a:rPr lang="pt-BR" dirty="0" smtClean="0"/>
              <a:t>, Rosana. Agir em saúde. Um desafio para o público. São Paulo: Editora </a:t>
            </a:r>
            <a:r>
              <a:rPr lang="pt-BR" dirty="0" err="1" smtClean="0"/>
              <a:t>Hucitec</a:t>
            </a:r>
            <a:r>
              <a:rPr lang="pt-BR" dirty="0" smtClean="0"/>
              <a:t> / Buenos Aires: Lugar Editorial, 1997. p. 71  112.</a:t>
            </a:r>
          </a:p>
          <a:p>
            <a:pPr>
              <a:buFontTx/>
              <a:buChar char="-"/>
            </a:pPr>
            <a:r>
              <a:rPr lang="pt-BR" dirty="0" err="1" smtClean="0"/>
              <a:t>Polanczyk</a:t>
            </a:r>
            <a:r>
              <a:rPr lang="pt-BR" dirty="0" smtClean="0"/>
              <a:t>, Guilherme </a:t>
            </a:r>
            <a:r>
              <a:rPr lang="pt-BR" dirty="0" err="1" smtClean="0"/>
              <a:t>Vanoni</a:t>
            </a:r>
            <a:r>
              <a:rPr lang="pt-BR" dirty="0" smtClean="0"/>
              <a:t>; </a:t>
            </a:r>
            <a:r>
              <a:rPr lang="pt-BR" dirty="0" err="1" smtClean="0"/>
              <a:t>Lamberte</a:t>
            </a:r>
            <a:r>
              <a:rPr lang="pt-BR" dirty="0" smtClean="0"/>
              <a:t>, Maria Teresa Ramos. Psiquiatria da Infância e Adolescência. São Paulo: Editora </a:t>
            </a:r>
            <a:r>
              <a:rPr lang="pt-BR" dirty="0" err="1" smtClean="0"/>
              <a:t>Manole</a:t>
            </a:r>
            <a:r>
              <a:rPr lang="pt-BR" dirty="0" smtClean="0"/>
              <a:t>, 2012. </a:t>
            </a:r>
          </a:p>
          <a:p>
            <a:pPr>
              <a:buFontTx/>
              <a:buChar char="-"/>
            </a:pPr>
            <a:r>
              <a:rPr lang="pt-BR" dirty="0" err="1" smtClean="0"/>
              <a:t>Soares-Weiser</a:t>
            </a:r>
            <a:r>
              <a:rPr lang="pt-BR" dirty="0" smtClean="0"/>
              <a:t>, Karla; Davidson, Michael. Uso de maconha na adolescência e risco de esquizofrenia. In: Ver Bras. </a:t>
            </a:r>
            <a:r>
              <a:rPr lang="pt-BR" dirty="0" err="1" smtClean="0"/>
              <a:t>Psiquiatr</a:t>
            </a:r>
            <a:r>
              <a:rPr lang="pt-BR" dirty="0" smtClean="0"/>
              <a:t>. </a:t>
            </a:r>
            <a:r>
              <a:rPr lang="pt-BR" dirty="0" err="1" smtClean="0"/>
              <a:t>Vol</a:t>
            </a:r>
            <a:r>
              <a:rPr lang="pt-BR" dirty="0" smtClean="0"/>
              <a:t> 25 n. 3 São Paulo </a:t>
            </a:r>
            <a:r>
              <a:rPr lang="pt-BR" dirty="0" err="1" smtClean="0"/>
              <a:t>Sept</a:t>
            </a:r>
            <a:r>
              <a:rPr lang="pt-BR" dirty="0" smtClean="0"/>
              <a:t>. 2003 http://dx.doi.org/10.1590/S1516-44462003000300003 </a:t>
            </a:r>
          </a:p>
          <a:p>
            <a:pPr>
              <a:buFontTx/>
              <a:buChar char="-"/>
            </a:pPr>
            <a:r>
              <a:rPr lang="pt-BR" dirty="0" err="1" smtClean="0"/>
              <a:t>Taño</a:t>
            </a:r>
            <a:r>
              <a:rPr lang="pt-BR" dirty="0" smtClean="0"/>
              <a:t>, Bruna Lidia; </a:t>
            </a:r>
            <a:r>
              <a:rPr lang="pt-BR" dirty="0" err="1" smtClean="0"/>
              <a:t>Matsukura</a:t>
            </a:r>
            <a:r>
              <a:rPr lang="pt-BR" dirty="0" smtClean="0"/>
              <a:t>, Thelma Simões. Saúde Mental Infanto-Juvenil e Desafios do Campo: Reflexões a Partir do Percurso Histórico. Cad. Ter. </a:t>
            </a:r>
            <a:r>
              <a:rPr lang="pt-BR" dirty="0" err="1" smtClean="0"/>
              <a:t>Ocup</a:t>
            </a:r>
            <a:r>
              <a:rPr lang="pt-BR" dirty="0" smtClean="0"/>
              <a:t>. UFSCar. São Carlos, v. 23, n. 2, p. 439-447,2015.</a:t>
            </a:r>
          </a:p>
          <a:p>
            <a:pPr>
              <a:buFontTx/>
              <a:buChar char="-"/>
            </a:pPr>
            <a:r>
              <a:rPr lang="pt-BR" dirty="0" err="1" smtClean="0"/>
              <a:t>Thiengo</a:t>
            </a:r>
            <a:r>
              <a:rPr lang="pt-BR" dirty="0" smtClean="0"/>
              <a:t>, </a:t>
            </a:r>
            <a:r>
              <a:rPr lang="pt-BR" dirty="0" err="1" smtClean="0"/>
              <a:t>Daianna</a:t>
            </a:r>
            <a:r>
              <a:rPr lang="pt-BR" dirty="0" smtClean="0"/>
              <a:t> Lima ; Cavalcante, Maria Tavares ; </a:t>
            </a:r>
            <a:r>
              <a:rPr lang="pt-BR" dirty="0" err="1" smtClean="0"/>
              <a:t>Lovisi</a:t>
            </a:r>
            <a:r>
              <a:rPr lang="pt-BR" dirty="0" smtClean="0"/>
              <a:t>, Giovanni Marcos. Prevalência de transtornos mentais entre crianças e adolescentes e fatores associados: uma revisão sistemática.  UFRJ, 2013</a:t>
            </a:r>
            <a:r>
              <a:rPr lang="pt-BR" sz="2000" dirty="0" smtClean="0"/>
              <a:t>. </a:t>
            </a:r>
            <a:endParaRPr lang="pt-B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71368" y="1013628"/>
            <a:ext cx="7603436" cy="101460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pt-BR" sz="2000" dirty="0" smtClean="0">
                <a:latin typeface="+mn-lt"/>
              </a:rPr>
              <a:t>Autismo:</a:t>
            </a:r>
          </a:p>
          <a:p>
            <a:pPr algn="just"/>
            <a:r>
              <a:rPr lang="pt-BR" sz="2000" dirty="0" smtClean="0">
                <a:solidFill>
                  <a:srgbClr val="A03021"/>
                </a:solidFill>
                <a:latin typeface="+mn-lt"/>
                <a:hlinkClick r:id="rId2"/>
              </a:rPr>
              <a:t>https://promolifepro.com/autismo/</a:t>
            </a:r>
            <a:endParaRPr lang="pt-BR" sz="2000" dirty="0" smtClean="0">
              <a:solidFill>
                <a:srgbClr val="A03021"/>
              </a:solidFill>
              <a:latin typeface="+mn-lt"/>
            </a:endParaRPr>
          </a:p>
          <a:p>
            <a:pPr algn="just"/>
            <a:endParaRPr lang="pt-BR" sz="2000" dirty="0">
              <a:solidFill>
                <a:srgbClr val="A03021"/>
              </a:solidFill>
              <a:latin typeface="+mn-lt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71369" y="1742739"/>
            <a:ext cx="7745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Transtorno de Déficit de Atenção / Hiperatividade (TDAH): orientações para a família. </a:t>
            </a:r>
            <a:r>
              <a:rPr lang="pt-BR" dirty="0" err="1" smtClean="0"/>
              <a:t>Rosimeire</a:t>
            </a:r>
            <a:r>
              <a:rPr lang="pt-BR" dirty="0" smtClean="0"/>
              <a:t> C. S. </a:t>
            </a:r>
            <a:r>
              <a:rPr lang="pt-BR" dirty="0" err="1" smtClean="0"/>
              <a:t>Desidério</a:t>
            </a:r>
            <a:r>
              <a:rPr lang="pt-BR" baseline="30000" dirty="0" smtClean="0">
                <a:hlinkClick r:id="rId3"/>
              </a:rPr>
              <a:t>*</a:t>
            </a:r>
            <a:r>
              <a:rPr lang="pt-BR" dirty="0" smtClean="0"/>
              <a:t>; Maria Cristina de O. S. </a:t>
            </a:r>
            <a:r>
              <a:rPr lang="pt-BR" dirty="0" err="1" smtClean="0"/>
              <a:t>Miyazaki</a:t>
            </a:r>
            <a:r>
              <a:rPr lang="pt-BR" baseline="30000" dirty="0" smtClean="0">
                <a:hlinkClick r:id="rId3"/>
              </a:rPr>
              <a:t>**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871370" y="2571077"/>
            <a:ext cx="7541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Suicídio na adolescência: fatores de risco, depressão e gênero </a:t>
            </a:r>
          </a:p>
          <a:p>
            <a:r>
              <a:rPr lang="pt-BR" b="1" dirty="0" smtClean="0"/>
              <a:t>Luiza de Lima Braga; Débora </a:t>
            </a:r>
            <a:r>
              <a:rPr lang="pt-BR" b="1" dirty="0" err="1" smtClean="0"/>
              <a:t>Dalbosco</a:t>
            </a:r>
            <a:r>
              <a:rPr lang="pt-BR" b="1" dirty="0" smtClean="0"/>
              <a:t> </a:t>
            </a:r>
            <a:r>
              <a:rPr lang="pt-BR" b="1" dirty="0" err="1" smtClean="0"/>
              <a:t>Dell'Aglio</a:t>
            </a:r>
            <a:endParaRPr lang="pt-BR" b="1" dirty="0" smtClean="0"/>
          </a:p>
          <a:p>
            <a:r>
              <a:rPr lang="pt-BR" dirty="0" smtClean="0"/>
              <a:t>Universidade Federal do Rio Grande do Sul. Rua Ramiro Barcelos, 2600, sala 115, 90035-003, Porto Alegre/RS.  </a:t>
            </a:r>
            <a:r>
              <a:rPr lang="pt-BR" dirty="0" smtClean="0">
                <a:solidFill>
                  <a:srgbClr val="A03021"/>
                </a:solidFill>
              </a:rPr>
              <a:t> </a:t>
            </a:r>
            <a:endParaRPr lang="pt-BR" dirty="0">
              <a:solidFill>
                <a:srgbClr val="A0302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14400" y="3883511"/>
            <a:ext cx="771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Percepção de professores de escola pública sobre saúde mental.</a:t>
            </a:r>
          </a:p>
          <a:p>
            <a:r>
              <a:rPr lang="pt-BR" b="1" dirty="0" smtClean="0"/>
              <a:t>Soares, AGS; </a:t>
            </a:r>
            <a:r>
              <a:rPr lang="pt-BR" b="1" dirty="0" err="1" smtClean="0"/>
              <a:t>Estanislau</a:t>
            </a:r>
            <a:r>
              <a:rPr lang="pt-BR" b="1" dirty="0" smtClean="0"/>
              <a:t>,G; </a:t>
            </a:r>
            <a:r>
              <a:rPr lang="pt-BR" b="1" dirty="0" err="1" smtClean="0"/>
              <a:t>Brietzkel</a:t>
            </a:r>
            <a:r>
              <a:rPr lang="pt-BR" b="1" dirty="0" smtClean="0"/>
              <a:t>,E; </a:t>
            </a:r>
            <a:r>
              <a:rPr lang="pt-BR" b="1" dirty="0" err="1" smtClean="0"/>
              <a:t>Lefèvre</a:t>
            </a:r>
            <a:r>
              <a:rPr lang="pt-BR" b="1" dirty="0" smtClean="0"/>
              <a:t>, F; </a:t>
            </a:r>
            <a:r>
              <a:rPr lang="pt-BR" b="1" dirty="0" err="1" smtClean="0"/>
              <a:t>Bressan</a:t>
            </a:r>
            <a:r>
              <a:rPr lang="pt-BR" b="1" dirty="0" smtClean="0"/>
              <a:t>, R.</a:t>
            </a:r>
          </a:p>
          <a:p>
            <a:r>
              <a:rPr lang="pt-BR" dirty="0" smtClean="0"/>
              <a:t>In: </a:t>
            </a:r>
            <a:r>
              <a:rPr lang="pt-BR" dirty="0" err="1" smtClean="0"/>
              <a:t>Rev</a:t>
            </a:r>
            <a:r>
              <a:rPr lang="pt-BR" dirty="0" smtClean="0"/>
              <a:t> Saúde Pública 2014;48(6):940-948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914399" y="193637"/>
            <a:ext cx="7301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Outras Indicações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933306" y="4918946"/>
            <a:ext cx="7282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O Começo da Vida. </a:t>
            </a:r>
            <a:r>
              <a:rPr lang="pt-BR" dirty="0" smtClean="0"/>
              <a:t>Estela Renner. RS/ Brasil. Filme / documentário - está disponível no NETFLIX</a:t>
            </a:r>
          </a:p>
          <a:p>
            <a:r>
              <a:rPr lang="pt-BR" b="1" dirty="0" smtClean="0"/>
              <a:t>Bebês</a:t>
            </a:r>
            <a:r>
              <a:rPr lang="pt-BR" dirty="0" smtClean="0"/>
              <a:t>. Filme / documentário - está disponível no </a:t>
            </a:r>
            <a:r>
              <a:rPr lang="pt-BR" dirty="0" err="1" smtClean="0"/>
              <a:t>Youtube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582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4417" y="1232451"/>
            <a:ext cx="3500455" cy="495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186655" y="289185"/>
            <a:ext cx="6950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O impacto dos PSM Infanto-Juvenil: crianças e adolescentes sofrem e adoecem</a:t>
            </a:r>
            <a:endParaRPr lang="pt-BR" sz="4000" b="1" dirty="0">
              <a:solidFill>
                <a:srgbClr val="A03021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71713" y="2533062"/>
            <a:ext cx="8980067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pt-BR" sz="3000" dirty="0" smtClean="0"/>
              <a:t>- Sofrimento psíquico X </a:t>
            </a:r>
            <a:r>
              <a:rPr lang="pt-BR" sz="3000" dirty="0"/>
              <a:t>p</a:t>
            </a:r>
            <a:r>
              <a:rPr lang="pt-BR" sz="3000" dirty="0" smtClean="0"/>
              <a:t>rejuízo no desenvolvimento;</a:t>
            </a:r>
          </a:p>
          <a:p>
            <a:pPr marL="457200" indent="-457200">
              <a:lnSpc>
                <a:spcPts val="2400"/>
              </a:lnSpc>
              <a:buFontTx/>
              <a:buChar char="-"/>
            </a:pPr>
            <a:endParaRPr lang="pt-BR" sz="3000" dirty="0" smtClean="0"/>
          </a:p>
          <a:p>
            <a:pPr>
              <a:lnSpc>
                <a:spcPts val="2400"/>
              </a:lnSpc>
            </a:pPr>
            <a:r>
              <a:rPr lang="pt-BR" sz="3000" dirty="0" smtClean="0"/>
              <a:t>- Impacto nas famílias;</a:t>
            </a:r>
          </a:p>
          <a:p>
            <a:pPr marL="457200" indent="-457200">
              <a:lnSpc>
                <a:spcPts val="2400"/>
              </a:lnSpc>
              <a:buFontTx/>
              <a:buChar char="-"/>
            </a:pPr>
            <a:endParaRPr lang="pt-BR" sz="3000" dirty="0" smtClean="0"/>
          </a:p>
          <a:p>
            <a:pPr>
              <a:lnSpc>
                <a:spcPts val="2400"/>
              </a:lnSpc>
            </a:pPr>
            <a:r>
              <a:rPr lang="pt-BR" sz="3000" dirty="0" smtClean="0"/>
              <a:t>- Risco de </a:t>
            </a:r>
            <a:r>
              <a:rPr lang="pt-BR" sz="3000" dirty="0" err="1" smtClean="0"/>
              <a:t>TMs</a:t>
            </a:r>
            <a:r>
              <a:rPr lang="pt-BR" sz="3000" dirty="0" smtClean="0"/>
              <a:t> na vida adulta.</a:t>
            </a:r>
          </a:p>
        </p:txBody>
      </p:sp>
      <p:pic>
        <p:nvPicPr>
          <p:cNvPr id="4" name="Picture 2" descr="Resultado de imagem para atencao basica santa catarin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7" r="80312" b="79668"/>
          <a:stretch/>
        </p:blipFill>
        <p:spPr bwMode="auto">
          <a:xfrm>
            <a:off x="20936" y="507601"/>
            <a:ext cx="1165719" cy="112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5224"/>
          <a:stretch/>
        </p:blipFill>
        <p:spPr>
          <a:xfrm>
            <a:off x="8039084" y="812907"/>
            <a:ext cx="996322" cy="52076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979125" y="4469163"/>
            <a:ext cx="7365242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2400" dirty="0" smtClean="0"/>
              <a:t>Pensar sobre crianças e adolescentes é pensá-los a partir de seus contextos: seu desenvolvimento singular, sua família e outros laços sociais; as rotinas diárias; a sua comunidade e os outros espaços de socialização, a creche, a pré-escola, a escola, o lazer.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42460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6640" y="1371599"/>
            <a:ext cx="3945185" cy="535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tângulo 2"/>
          <p:cNvSpPr/>
          <p:nvPr/>
        </p:nvSpPr>
        <p:spPr>
          <a:xfrm>
            <a:off x="3816626" y="2395330"/>
            <a:ext cx="2216425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b="1" dirty="0" smtClean="0"/>
              <a:t>GUIA PRÁTICO </a:t>
            </a:r>
            <a:r>
              <a:rPr lang="pt-BR" b="1" dirty="0" smtClean="0"/>
              <a:t>de</a:t>
            </a:r>
          </a:p>
          <a:p>
            <a:r>
              <a:rPr lang="pt-BR" sz="2000" b="1" dirty="0" err="1" smtClean="0"/>
              <a:t>Matriciamento</a:t>
            </a:r>
            <a:endParaRPr lang="pt-BR" sz="2000" b="1" dirty="0" smtClean="0"/>
          </a:p>
          <a:p>
            <a:r>
              <a:rPr lang="pt-BR" sz="1600" b="1" dirty="0" smtClean="0"/>
              <a:t>em</a:t>
            </a:r>
            <a:r>
              <a:rPr lang="pt-BR" sz="2000" b="1" dirty="0" smtClean="0"/>
              <a:t> Saúde Mental</a:t>
            </a:r>
            <a:endParaRPr lang="pt-BR" sz="2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6390860" y="2415209"/>
            <a:ext cx="1391479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pt-BR" dirty="0" smtClean="0"/>
              <a:t>Manual do MS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92885" y="2603351"/>
            <a:ext cx="763792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solidFill>
                <a:srgbClr val="A03021"/>
              </a:solidFill>
            </a:endParaRPr>
          </a:p>
          <a:p>
            <a:pPr algn="ctr"/>
            <a:r>
              <a:rPr lang="pt-BR" sz="4000" b="1" dirty="0" smtClean="0">
                <a:solidFill>
                  <a:srgbClr val="A03021"/>
                </a:solidFill>
              </a:rPr>
              <a:t>Muito Obrigada!  </a:t>
            </a:r>
          </a:p>
          <a:p>
            <a:endParaRPr lang="pt-BR" dirty="0" smtClean="0">
              <a:solidFill>
                <a:srgbClr val="A03021"/>
              </a:solidFill>
            </a:endParaRPr>
          </a:p>
          <a:p>
            <a:pPr algn="ctr"/>
            <a:r>
              <a:rPr lang="pt-BR" sz="3000" dirty="0" smtClean="0"/>
              <a:t>Contatos: </a:t>
            </a:r>
            <a:r>
              <a:rPr lang="pt-BR" sz="3000" dirty="0" smtClean="0">
                <a:hlinkClick r:id="rId2"/>
              </a:rPr>
              <a:t>cristina_riesinger@hotmail.com</a:t>
            </a:r>
            <a:endParaRPr lang="pt-BR" sz="3000" dirty="0" smtClean="0"/>
          </a:p>
          <a:p>
            <a:endParaRPr lang="pt-BR" dirty="0">
              <a:solidFill>
                <a:srgbClr val="A03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104901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+mn-lt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+mn-lt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+mn-lt"/>
              </a:rPr>
              <a:t> 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594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34781" y="2281065"/>
            <a:ext cx="8071468" cy="28161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•   Crianças e adolescentes x escola</a:t>
            </a:r>
            <a:r>
              <a:rPr lang="pt-BR" sz="3000" dirty="0" smtClean="0"/>
              <a:t>; </a:t>
            </a:r>
          </a:p>
          <a:p>
            <a:pPr>
              <a:lnSpc>
                <a:spcPct val="150000"/>
              </a:lnSpc>
            </a:pPr>
            <a:r>
              <a:rPr lang="pt-BR" sz="3000" dirty="0" smtClean="0"/>
              <a:t>•   Fase de Adolescência;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3000" dirty="0" smtClean="0"/>
              <a:t>Suicídio e tentativa de suicídio na adolescência.</a:t>
            </a:r>
          </a:p>
          <a:p>
            <a:pPr>
              <a:lnSpc>
                <a:spcPct val="150000"/>
              </a:lnSpc>
            </a:pP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1872247" y="384362"/>
            <a:ext cx="54327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Saúde Mental das Crianças e Adolescentes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97099" y="342218"/>
            <a:ext cx="8261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>
                <a:solidFill>
                  <a:srgbClr val="A03021"/>
                </a:solidFill>
              </a:rPr>
              <a:t>Experimentalismos múltiplos: o uso de drogas na adolescência</a:t>
            </a:r>
            <a:endParaRPr lang="pt-BR" sz="3000" b="1" dirty="0">
              <a:solidFill>
                <a:srgbClr val="A03021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397099" y="1589355"/>
            <a:ext cx="8100508" cy="17124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ts val="3200"/>
              </a:lnSpc>
              <a:spcAft>
                <a:spcPts val="1000"/>
              </a:spcAft>
              <a:buFontTx/>
              <a:buChar char="-"/>
            </a:pPr>
            <a:r>
              <a:rPr lang="pt-BR" sz="2400" dirty="0" smtClean="0"/>
              <a:t> Maconha, bala (</a:t>
            </a:r>
            <a:r>
              <a:rPr lang="pt-BR" sz="2400" dirty="0" err="1" smtClean="0"/>
              <a:t>LSD-ácido</a:t>
            </a:r>
            <a:r>
              <a:rPr lang="pt-BR" sz="2400" dirty="0" smtClean="0"/>
              <a:t> lisérgico), doce (</a:t>
            </a:r>
            <a:r>
              <a:rPr lang="pt-BR" sz="2400" dirty="0" err="1" smtClean="0"/>
              <a:t>ecstasy</a:t>
            </a:r>
            <a:r>
              <a:rPr lang="pt-BR" sz="2400" dirty="0" smtClean="0"/>
              <a:t>- MDMA= Metileno Dióxido </a:t>
            </a:r>
            <a:r>
              <a:rPr lang="pt-BR" sz="2400" dirty="0" err="1" smtClean="0"/>
              <a:t>Metanfetamina</a:t>
            </a:r>
            <a:r>
              <a:rPr lang="pt-BR" sz="2400" dirty="0" smtClean="0"/>
              <a:t>), cocaína, </a:t>
            </a:r>
            <a:r>
              <a:rPr lang="pt-BR" sz="2400" dirty="0" err="1" smtClean="0"/>
              <a:t>crack</a:t>
            </a:r>
            <a:r>
              <a:rPr lang="pt-BR" sz="2400" dirty="0" smtClean="0"/>
              <a:t>, cristal (</a:t>
            </a:r>
            <a:r>
              <a:rPr lang="pt-BR" sz="2400" dirty="0" err="1" smtClean="0"/>
              <a:t>metanfetamina</a:t>
            </a:r>
            <a:r>
              <a:rPr lang="pt-BR" sz="2400" dirty="0" smtClean="0"/>
              <a:t> potente), etc... circulam, “soltos”,  na vida dos </a:t>
            </a:r>
            <a:r>
              <a:rPr lang="pt-BR" sz="2400" dirty="0" smtClean="0"/>
              <a:t>adolescentes</a:t>
            </a:r>
            <a:r>
              <a:rPr lang="pt-BR" sz="2000" dirty="0" smtClean="0"/>
              <a:t>.</a:t>
            </a:r>
            <a:endParaRPr lang="pt-BR" sz="2000" dirty="0" smtClean="0"/>
          </a:p>
        </p:txBody>
      </p:sp>
      <p:sp>
        <p:nvSpPr>
          <p:cNvPr id="5" name="CaixaDeTexto 4"/>
          <p:cNvSpPr txBox="1"/>
          <p:nvPr/>
        </p:nvSpPr>
        <p:spPr>
          <a:xfrm>
            <a:off x="397099" y="3533285"/>
            <a:ext cx="8100508" cy="32213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  <a:spcAft>
                <a:spcPts val="1000"/>
              </a:spcAft>
            </a:pPr>
            <a:r>
              <a:rPr lang="pt-BR" sz="2400" dirty="0" smtClean="0"/>
              <a:t>- De acordo com estudos, a maconha apresenta um </a:t>
            </a:r>
            <a:r>
              <a:rPr lang="pt-BR" sz="2400" b="1" dirty="0" smtClean="0"/>
              <a:t>risco potencial para o desenvolvimento de transtornos esquizofrênicos</a:t>
            </a:r>
            <a:r>
              <a:rPr lang="pt-BR" sz="2400" dirty="0" smtClean="0"/>
              <a:t>, particularmente em indivíduos vulneráveis. </a:t>
            </a:r>
          </a:p>
          <a:p>
            <a:pPr>
              <a:lnSpc>
                <a:spcPts val="3200"/>
              </a:lnSpc>
              <a:spcAft>
                <a:spcPts val="1000"/>
              </a:spcAft>
            </a:pPr>
            <a:r>
              <a:rPr lang="pt-BR" sz="2400" dirty="0" smtClean="0"/>
              <a:t>- Esse risco parece estar diretamente relacionado à </a:t>
            </a:r>
            <a:r>
              <a:rPr lang="pt-BR" sz="2400" b="1" dirty="0" smtClean="0"/>
              <a:t>freqüência</a:t>
            </a:r>
            <a:r>
              <a:rPr lang="pt-BR" sz="2400" dirty="0" smtClean="0"/>
              <a:t> e ao </a:t>
            </a:r>
            <a:r>
              <a:rPr lang="pt-BR" sz="2400" b="1" dirty="0" smtClean="0"/>
              <a:t>uso precoce</a:t>
            </a:r>
          </a:p>
          <a:p>
            <a:pPr>
              <a:lnSpc>
                <a:spcPts val="3200"/>
              </a:lnSpc>
              <a:spcAft>
                <a:spcPts val="1000"/>
              </a:spcAft>
            </a:pPr>
            <a:r>
              <a:rPr lang="pt-BR" sz="2400" dirty="0" smtClean="0"/>
              <a:t>- </a:t>
            </a:r>
            <a:r>
              <a:rPr lang="pt-BR" sz="2400" b="1" dirty="0" err="1" smtClean="0"/>
              <a:t>Sindrome</a:t>
            </a:r>
            <a:r>
              <a:rPr lang="pt-BR" sz="2400" b="1" dirty="0" smtClean="0"/>
              <a:t> </a:t>
            </a:r>
            <a:r>
              <a:rPr lang="pt-BR" sz="2400" b="1" dirty="0" err="1" smtClean="0"/>
              <a:t>Amotivacional</a:t>
            </a:r>
            <a:r>
              <a:rPr lang="pt-BR" sz="2400" dirty="0" smtClean="0"/>
              <a:t>: desinteresse generalizado, mas principalmente pelos estudo/escola. </a:t>
            </a:r>
            <a:r>
              <a:rPr lang="pt-BR" sz="2400" b="1" dirty="0" smtClean="0"/>
              <a:t>Risco de evasão escolar</a:t>
            </a:r>
            <a:r>
              <a:rPr lang="pt-BR" sz="2400" b="1" dirty="0" smtClean="0"/>
              <a:t>.</a:t>
            </a:r>
            <a:endParaRPr lang="pt-BR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53971" y="1999209"/>
            <a:ext cx="8132782" cy="2745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Iniciativas com o objetivo de </a:t>
            </a:r>
            <a:r>
              <a:rPr lang="pt-BR" sz="2600" b="1" dirty="0" smtClean="0"/>
              <a:t>reduzir o uso de maconha entre os jovens</a:t>
            </a:r>
            <a:r>
              <a:rPr lang="pt-BR" sz="2600" dirty="0" smtClean="0"/>
              <a:t>: impacto positivo na prevenção de futuros casos de esquizofrenia. </a:t>
            </a:r>
          </a:p>
          <a:p>
            <a:pPr algn="just">
              <a:lnSpc>
                <a:spcPts val="4000"/>
              </a:lnSpc>
              <a:spcAft>
                <a:spcPts val="1000"/>
              </a:spcAft>
              <a:buFontTx/>
              <a:buChar char="-"/>
            </a:pPr>
            <a:r>
              <a:rPr lang="pt-BR" sz="2600" dirty="0" smtClean="0"/>
              <a:t>Campanhas esclarecedoras sobre esses achados p/ jovens são </a:t>
            </a:r>
            <a:r>
              <a:rPr lang="pt-BR" sz="2600" b="1" dirty="0" smtClean="0"/>
              <a:t>necessárias</a:t>
            </a:r>
            <a:r>
              <a:rPr lang="pt-BR" sz="2600" dirty="0" smtClean="0"/>
              <a:t> e </a:t>
            </a:r>
            <a:r>
              <a:rPr lang="pt-BR" sz="2600" b="1" dirty="0" smtClean="0"/>
              <a:t>relevantes. </a:t>
            </a:r>
            <a:endParaRPr lang="pt-BR" sz="2600" b="1" dirty="0"/>
          </a:p>
        </p:txBody>
      </p:sp>
      <p:sp>
        <p:nvSpPr>
          <p:cNvPr id="3" name="CaixaDeTexto 2"/>
          <p:cNvSpPr txBox="1"/>
          <p:nvPr/>
        </p:nvSpPr>
        <p:spPr>
          <a:xfrm>
            <a:off x="397099" y="342218"/>
            <a:ext cx="8261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>
                <a:solidFill>
                  <a:srgbClr val="A03021"/>
                </a:solidFill>
              </a:rPr>
              <a:t>Experimentalismos múltiplos: o uso de drogas na adolescência</a:t>
            </a:r>
            <a:endParaRPr lang="pt-BR" sz="3000" b="1" dirty="0">
              <a:solidFill>
                <a:srgbClr val="A03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85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21718" y="1771614"/>
            <a:ext cx="828976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dirty="0" smtClean="0">
                <a:ea typeface="Verdana" panose="020B0604030504040204" pitchFamily="34" charset="0"/>
                <a:cs typeface="Verdana" panose="020B0604030504040204" pitchFamily="34" charset="0"/>
              </a:rPr>
              <a:t>• Problemas </a:t>
            </a:r>
            <a:r>
              <a:rPr lang="pt-BR" sz="28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internalizantes</a:t>
            </a:r>
            <a:r>
              <a:rPr lang="pt-BR" sz="2800" dirty="0" smtClean="0">
                <a:ea typeface="Verdana" panose="020B0604030504040204" pitchFamily="34" charset="0"/>
                <a:cs typeface="Verdana" panose="020B0604030504040204" pitchFamily="34" charset="0"/>
              </a:rPr>
              <a:t> / transtornos emocionais</a:t>
            </a:r>
            <a:r>
              <a:rPr lang="pt-BR" sz="2800" dirty="0" smtClean="0"/>
              <a:t>: mais comuns em meninas;</a:t>
            </a:r>
            <a:endParaRPr lang="pt-BR" sz="2800" dirty="0"/>
          </a:p>
          <a:p>
            <a:r>
              <a:rPr lang="pt-BR" sz="2800" dirty="0" smtClean="0"/>
              <a:t>• Problemas </a:t>
            </a:r>
            <a:r>
              <a:rPr lang="pt-BR" sz="2800" dirty="0" err="1" smtClean="0"/>
              <a:t>externalizantes</a:t>
            </a:r>
            <a:r>
              <a:rPr lang="pt-BR" sz="2800" dirty="0" smtClean="0"/>
              <a:t> / transtornos do comportamento </a:t>
            </a:r>
            <a:r>
              <a:rPr lang="pt-BR" sz="2800" dirty="0" err="1" smtClean="0"/>
              <a:t>disruptivo</a:t>
            </a:r>
            <a:r>
              <a:rPr lang="pt-BR" sz="2800" dirty="0" smtClean="0"/>
              <a:t>: mais comuns em meninos;</a:t>
            </a:r>
            <a:endParaRPr lang="pt-BR" sz="2800" dirty="0"/>
          </a:p>
          <a:p>
            <a:r>
              <a:rPr lang="pt-BR" sz="2800" dirty="0" smtClean="0"/>
              <a:t>• Transtornos do desenvolvimento.</a:t>
            </a:r>
            <a:endParaRPr lang="pt-BR" sz="2800" dirty="0"/>
          </a:p>
        </p:txBody>
      </p:sp>
      <p:sp>
        <p:nvSpPr>
          <p:cNvPr id="3" name="Retângulo 2"/>
          <p:cNvSpPr/>
          <p:nvPr/>
        </p:nvSpPr>
        <p:spPr>
          <a:xfrm>
            <a:off x="479288" y="691615"/>
            <a:ext cx="8219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Os principais grupos diagnósticos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5858" y="4390496"/>
            <a:ext cx="90318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"/>
              </a:spcBef>
              <a:spcAft>
                <a:spcPts val="50"/>
              </a:spcAft>
            </a:pPr>
            <a:r>
              <a:rPr lang="pt-BR" sz="2800" b="1" dirty="0" smtClean="0"/>
              <a:t>A manifestação desses quadros clínicos está associada a determinadas características individuais, familiares, contextuais e experiências de eventos traumáticos e/ou estressores.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74335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880731" y="1067916"/>
            <a:ext cx="7501465" cy="25984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5000"/>
              </a:lnSpc>
            </a:pP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• Eventos de vida negativos;</a:t>
            </a:r>
          </a:p>
          <a:p>
            <a:pPr algn="just">
              <a:lnSpc>
                <a:spcPts val="5000"/>
              </a:lnSpc>
            </a:pPr>
            <a:r>
              <a:rPr lang="pt-BR" sz="3000" dirty="0" smtClean="0"/>
              <a:t>• </a:t>
            </a:r>
            <a:r>
              <a:rPr lang="pt-BR" sz="3000" dirty="0" smtClean="0">
                <a:ea typeface="Verdana" panose="020B0604030504040204" pitchFamily="34" charset="0"/>
                <a:cs typeface="Verdana" panose="020B0604030504040204" pitchFamily="34" charset="0"/>
              </a:rPr>
              <a:t>Rupturas de vínculos/perdas de laços; </a:t>
            </a:r>
          </a:p>
          <a:p>
            <a:pPr algn="just">
              <a:lnSpc>
                <a:spcPts val="5000"/>
              </a:lnSpc>
            </a:pPr>
            <a:r>
              <a:rPr lang="pt-BR" sz="3000" dirty="0" smtClean="0"/>
              <a:t>• Violência;</a:t>
            </a:r>
            <a:endParaRPr lang="pt-BR" sz="3000" dirty="0"/>
          </a:p>
          <a:p>
            <a:pPr algn="just">
              <a:lnSpc>
                <a:spcPts val="5000"/>
              </a:lnSpc>
            </a:pPr>
            <a:r>
              <a:rPr lang="pt-BR" sz="3000" dirty="0" smtClean="0"/>
              <a:t>• Doenças crônicas, hospitalizações.</a:t>
            </a:r>
            <a:endParaRPr lang="pt-BR" sz="3000" dirty="0"/>
          </a:p>
        </p:txBody>
      </p:sp>
      <p:sp>
        <p:nvSpPr>
          <p:cNvPr id="3" name="Retângulo 2"/>
          <p:cNvSpPr/>
          <p:nvPr/>
        </p:nvSpPr>
        <p:spPr>
          <a:xfrm>
            <a:off x="2010544" y="360030"/>
            <a:ext cx="45320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0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Eventos Estressores</a:t>
            </a:r>
            <a:endParaRPr lang="pt-BR" sz="4000" b="1" kern="0" dirty="0">
              <a:solidFill>
                <a:srgbClr val="A03021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25288" y="3888942"/>
            <a:ext cx="8693426" cy="24929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pt-BR" sz="2600" b="1" dirty="0" smtClean="0"/>
              <a:t>Associações entre problemas de comportamento e variáveis do ambiente familiar</a:t>
            </a:r>
            <a:r>
              <a:rPr lang="pt-BR" sz="2600" dirty="0" smtClean="0"/>
              <a:t> têm sido constantemente verificadas. A quantidade e qualidade de eventos de vida negativos provenientes da família vem sendo apontadas como particularmente prejudicial ao desenvolvimento infantil, sendo fator predisponente aos problemas de saúde mental.</a:t>
            </a:r>
            <a:endParaRPr lang="pt-BR" sz="2600" dirty="0"/>
          </a:p>
        </p:txBody>
      </p:sp>
    </p:spTree>
    <p:extLst>
      <p:ext uri="{BB962C8B-B14F-4D97-AF65-F5344CB8AC3E}">
        <p14:creationId xmlns:p14="http://schemas.microsoft.com/office/powerpoint/2010/main" val="6234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ema do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4644083</TotalTime>
  <Words>2439</Words>
  <Application>Microsoft Office PowerPoint</Application>
  <PresentationFormat>Apresentação na tela (4:3)</PresentationFormat>
  <Paragraphs>210</Paragraphs>
  <Slides>43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Lucida Sans Unicode</vt:lpstr>
      <vt:lpstr>Tahoma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</cp:lastModifiedBy>
  <cp:revision>239</cp:revision>
  <dcterms:created xsi:type="dcterms:W3CDTF">2016-04-20T14:24:45Z</dcterms:created>
  <dcterms:modified xsi:type="dcterms:W3CDTF">2017-08-16T13:07:15Z</dcterms:modified>
</cp:coreProperties>
</file>