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1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2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6" r:id="rId2"/>
    <p:sldMasterId id="2147483698" r:id="rId3"/>
    <p:sldMasterId id="2147483710" r:id="rId4"/>
    <p:sldMasterId id="2147483722" r:id="rId5"/>
    <p:sldMasterId id="2147483734" r:id="rId6"/>
    <p:sldMasterId id="2147483746" r:id="rId7"/>
    <p:sldMasterId id="2147483758" r:id="rId8"/>
    <p:sldMasterId id="2147483770" r:id="rId9"/>
    <p:sldMasterId id="2147483782" r:id="rId10"/>
    <p:sldMasterId id="2147483794" r:id="rId11"/>
    <p:sldMasterId id="2147483806" r:id="rId12"/>
    <p:sldMasterId id="2147483820" r:id="rId13"/>
  </p:sldMasterIdLst>
  <p:notesMasterIdLst>
    <p:notesMasterId r:id="rId66"/>
  </p:notesMasterIdLst>
  <p:sldIdLst>
    <p:sldId id="256" r:id="rId14"/>
    <p:sldId id="319" r:id="rId15"/>
    <p:sldId id="270" r:id="rId16"/>
    <p:sldId id="271" r:id="rId17"/>
    <p:sldId id="310" r:id="rId18"/>
    <p:sldId id="320" r:id="rId19"/>
    <p:sldId id="268" r:id="rId20"/>
    <p:sldId id="321" r:id="rId21"/>
    <p:sldId id="297" r:id="rId22"/>
    <p:sldId id="303" r:id="rId23"/>
    <p:sldId id="304" r:id="rId24"/>
    <p:sldId id="305" r:id="rId25"/>
    <p:sldId id="288" r:id="rId26"/>
    <p:sldId id="280" r:id="rId27"/>
    <p:sldId id="322" r:id="rId28"/>
    <p:sldId id="294" r:id="rId29"/>
    <p:sldId id="281" r:id="rId30"/>
    <p:sldId id="323" r:id="rId31"/>
    <p:sldId id="282" r:id="rId32"/>
    <p:sldId id="324" r:id="rId33"/>
    <p:sldId id="325" r:id="rId34"/>
    <p:sldId id="283" r:id="rId35"/>
    <p:sldId id="326" r:id="rId36"/>
    <p:sldId id="284" r:id="rId37"/>
    <p:sldId id="327" r:id="rId38"/>
    <p:sldId id="328" r:id="rId39"/>
    <p:sldId id="329" r:id="rId40"/>
    <p:sldId id="290" r:id="rId41"/>
    <p:sldId id="330" r:id="rId42"/>
    <p:sldId id="317" r:id="rId43"/>
    <p:sldId id="285" r:id="rId44"/>
    <p:sldId id="316" r:id="rId45"/>
    <p:sldId id="331" r:id="rId46"/>
    <p:sldId id="286" r:id="rId47"/>
    <p:sldId id="311" r:id="rId48"/>
    <p:sldId id="276" r:id="rId49"/>
    <p:sldId id="312" r:id="rId50"/>
    <p:sldId id="314" r:id="rId51"/>
    <p:sldId id="315" r:id="rId52"/>
    <p:sldId id="298" r:id="rId53"/>
    <p:sldId id="309" r:id="rId54"/>
    <p:sldId id="295" r:id="rId55"/>
    <p:sldId id="318" r:id="rId56"/>
    <p:sldId id="333" r:id="rId57"/>
    <p:sldId id="332" r:id="rId58"/>
    <p:sldId id="334" r:id="rId59"/>
    <p:sldId id="306" r:id="rId60"/>
    <p:sldId id="337" r:id="rId61"/>
    <p:sldId id="338" r:id="rId62"/>
    <p:sldId id="339" r:id="rId63"/>
    <p:sldId id="335" r:id="rId64"/>
    <p:sldId id="336" r:id="rId6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essaude SC" initials="Tele SC" lastIdx="4" clrIdx="0">
    <p:extLst>
      <p:ext uri="{19B8F6BF-5375-455C-9EA6-DF929625EA0E}">
        <p15:presenceInfo xmlns:p15="http://schemas.microsoft.com/office/powerpoint/2012/main" userId="Telessaude S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3021"/>
    <a:srgbClr val="FFFF99"/>
    <a:srgbClr val="1E2314"/>
    <a:srgbClr val="334105"/>
    <a:srgbClr val="FFCC66"/>
    <a:srgbClr val="779A0B"/>
    <a:srgbClr val="BEBA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63" Type="http://schemas.openxmlformats.org/officeDocument/2006/relationships/slide" Target="slides/slide50.xml"/><Relationship Id="rId68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66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Relationship Id="rId61" Type="http://schemas.openxmlformats.org/officeDocument/2006/relationships/slide" Target="slides/slide4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slide" Target="slides/slide47.xml"/><Relationship Id="rId65" Type="http://schemas.openxmlformats.org/officeDocument/2006/relationships/slide" Target="slides/slide5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64" Type="http://schemas.openxmlformats.org/officeDocument/2006/relationships/slide" Target="slides/slide51.xml"/><Relationship Id="rId69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slide" Target="slides/slide46.xml"/><Relationship Id="rId67" Type="http://schemas.openxmlformats.org/officeDocument/2006/relationships/commentAuthors" Target="commentAuthors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slide" Target="slides/slide49.xml"/><Relationship Id="rId7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09:48:39.233" idx="4">
    <p:pos x="5329" y="669"/>
    <p:text>Configurações da sombra da tabela:
Botão diretiro&gt;Formatar imagem&gt;Sombra
Transparência 50%
Tamanho 100%
Esfumado 2pt
Ângulo 45º
Distância 3 pt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38D8B-E706-49FA-BB61-5B1410292941}" type="datetimeFigureOut">
              <a:rPr lang="pt-BR" smtClean="0"/>
              <a:pPr/>
              <a:t>23/08/2017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8535A-79B7-4DE6-A2F5-3C7735F5558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8087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093CC-1F1F-4CDB-B281-1ECCA6258634}" type="slidenum">
              <a:rPr lang="pt-BR" smtClean="0"/>
              <a:pPr>
                <a:defRPr/>
              </a:pPr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6466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093CC-1F1F-4CDB-B281-1ECCA6258634}" type="slidenum">
              <a:rPr lang="pt-BR" smtClean="0"/>
              <a:pPr>
                <a:defRPr/>
              </a:pPr>
              <a:t>40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6466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36328-6A2C-4DBF-844C-66575917BE7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CAB71-0390-4E97-B034-E8B6369BD14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6B60F-8AD7-45DC-ACDD-79889880FF6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4E253-2261-4412-9A12-793000C0BFA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86CF2-78B0-43ED-99D4-2DBCCBB4A08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DB71C-3606-4296-9E0A-75B9E0B5D4C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16862-C268-4554-B9B6-C2627AFCD57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4E82A-EAED-41F1-BAEA-026AD3BC49E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B280-279F-4FC8-B4E3-1C4C0D9D612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53196-D7D2-4447-8FFF-1FC0EA44ABC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4B7C4-415F-4D5C-84B2-12B219112F3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B9318-9E81-4AEC-88A6-19D44A4A358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308B3-41FF-4C5B-A8D5-5C0C29D430E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0C03F-6D94-47D1-85EA-2245D2919B8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62ABE-9519-4A05-BF51-A0D077F9AE0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080DB-6BEF-472D-A082-5C181B782B7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1493E-A542-40D8-B511-26FC2F55880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3F0CE-5BB0-41DD-8267-9C44FE41A8C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4D2D5-6E14-4329-AAA4-B67CF2DFA90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9DC6-FA5B-41C3-824D-0221B287F82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 userDrawn="1"/>
        </p:nvSpPr>
        <p:spPr>
          <a:xfrm>
            <a:off x="8858248" y="0"/>
            <a:ext cx="285752" cy="685800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3" name="Picture 4"/>
          <p:cNvPicPr>
            <a:picLocks noChangeAspect="1" noChangeArrowheads="1"/>
          </p:cNvPicPr>
          <p:nvPr userDrawn="1"/>
        </p:nvPicPr>
        <p:blipFill>
          <a:blip r:embed="rId2" cstate="print">
            <a:lum bright="80000" contrast="-76000"/>
          </a:blip>
          <a:srcRect/>
          <a:stretch>
            <a:fillRect/>
          </a:stretch>
        </p:blipFill>
        <p:spPr bwMode="auto">
          <a:xfrm>
            <a:off x="357188" y="0"/>
            <a:ext cx="82153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C:\Users\claudia.araujo\Pictures\logo_sus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6563" y="6286500"/>
            <a:ext cx="73818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claudia.araujo\Pictures\saude_da_mulher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63" y="5986463"/>
            <a:ext cx="50006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logo governo federal 2011 2014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75" y="6286500"/>
            <a:ext cx="9286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4"/>
          <p:cNvSpPr txBox="1">
            <a:spLocks noChangeArrowheads="1"/>
          </p:cNvSpPr>
          <p:nvPr userDrawn="1"/>
        </p:nvSpPr>
        <p:spPr bwMode="auto">
          <a:xfrm>
            <a:off x="4286250" y="6305550"/>
            <a:ext cx="1214438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smtClean="0"/>
              <a:t>MINISTÉRIO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smtClean="0"/>
              <a:t>DA SAÚDE</a:t>
            </a:r>
            <a:endParaRPr lang="pt-BR" sz="800" b="1" smtClean="0"/>
          </a:p>
        </p:txBody>
      </p:sp>
      <p:sp>
        <p:nvSpPr>
          <p:cNvPr id="8" name="CaixaDeTexto 7"/>
          <p:cNvSpPr txBox="1">
            <a:spLocks noChangeArrowheads="1"/>
          </p:cNvSpPr>
          <p:nvPr userDrawn="1"/>
        </p:nvSpPr>
        <p:spPr bwMode="auto">
          <a:xfrm>
            <a:off x="214313" y="6673850"/>
            <a:ext cx="555625" cy="18415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" smtClean="0"/>
              <a:t>Cal/Jun/12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420A-2FAA-470B-97A5-62FE2D53F78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22F3E-D910-40A2-9648-8620A4AF106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384BF-04A1-4C3E-AE7A-053348962A3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0D9C8-7052-43D7-A0B2-287AE2DBB7B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0F17-AF92-4B1C-8715-433578B5776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C3C29-4EBD-4C29-8E79-6313118C377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30127-16DF-4B67-816C-8B1D70450FD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7F12C-3408-4F0C-8CE7-49D74852A59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DD09A-864D-42B1-A027-A1F7E16B9D9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A4028-B033-43D3-A333-E3731D39953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669FD-0769-46A9-AD60-F5E7BA24AC8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996FB-7B9B-4A7C-B746-45996C580D7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210AA-F677-4A22-85B4-615C04B42BB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171A7-08F3-415A-8D50-F416205F527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09B49-89CF-44A0-9222-C351DF918DA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9120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4905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54449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93227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649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8141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30580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64264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4025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23959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895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44556-7E3F-4283-8512-4837AC7C843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FDFDE-2B67-410C-8CC6-23D331E1860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B092E-A1D5-4E8A-96E4-0ACA7697735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23911-BD49-4D0F-A621-E3018860E96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6AB81-4912-4FDE-B77D-30A572C92FD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3F3EB-546C-4FED-88DF-0B42BD78DEA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6042F-02DF-432C-9048-764467FC2F4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877B5-BFB7-460C-8A7D-1CFF50F0A72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82C6B-7DE3-4AD3-8C7A-754087A1D5A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EF37F-8FAA-473C-9271-1380000967B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1D75A-4075-4F40-89E6-67CFE6EEBAE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EC2BF-D6E9-4ACF-9053-A26554FB8B9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17377-3778-42C4-831C-0F1D5BFB495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BDB0-1841-404F-A3AD-B098547C73F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B1A49-8B30-4679-A83A-B1D42361415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2DD54-0F73-4B3D-9FF5-18C0E4F8B57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E65DD-29D2-4B20-88AC-148000F44A8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D6A89-C2FB-4488-9544-083F95391B1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29DDA-A5B4-49F6-9833-1C1906C99B5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F87D2-6DEF-4458-8B6F-E4B931535CA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62A74-3948-4C97-9BBB-A0954E7339C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F82E2-A720-46E4-9A8D-ECA21D883C5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851C8-56DF-42F7-AB0A-3FE4AE7A21A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E6425-C289-4837-8436-5254A4B42BA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E9102-3A02-4B59-83A7-FAFA0EA3404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1C5BE-7752-46D3-B1BA-B08A61C3F10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AEF96-CD5E-49A0-85DA-AED68DBACF4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C549C-D5C3-427F-95D7-AAFAB47B617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CE367-CB35-42D8-A52A-73BBD072A60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99D1E-4B52-486F-B60B-360317C2FAB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50D65-401D-4DED-90A0-98E2ADF68A6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EF988-FC6A-4A7E-9CB1-03E35755583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CA36E-7956-4101-8F83-DC4B70CF57F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DBAF3-2C14-448E-BF9D-6DC0298717A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C691D-E721-4BF9-90BE-654F9706C07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7BBF-D713-456B-B1EE-178957F558A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69247-ADA7-401A-8936-23138EC983F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25051-33FD-4270-A43A-2EDFCF451A2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CA2CC-D955-4339-BBEB-7D8577BD9B9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D5DB4-8E47-443C-AAF1-B8B4245502D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4EB14-613D-4EB8-91AB-E020E046DFA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7A10F-5E0C-4D7F-AEF0-2E3C21DD2A0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EA785-282D-494D-B697-68792B25F92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44038-0979-48AA-9D61-481AB0A2818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2400B-F775-4AC9-A17E-53768FCE8CA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46FD4-55B1-4AAB-86FD-603358DB263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1918D-A827-4492-A027-B2163CD2969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824C4-A1BE-4036-A5FB-6ABE9CA2810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0CC19-DC6D-4B89-9877-C0AC9835B45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730A6-27A8-41FE-9F05-F97FF5E15E1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5D7B6-6DFB-4058-BEB6-7D4B8EFA33A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C3507-1C7A-4A46-B978-A5F87ABE4C3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158B8-68AA-4E10-B368-22F10A56154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250E-5681-48C8-B7A0-64A94A849B5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85D17-10E6-4340-B4D1-11B3F8D7BA3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FEB33-0D7D-4A6F-BA7F-76F264E0CBC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3949F-6F0E-4215-8260-4A9702A7DB7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4CC90-57C8-4BF7-AFA4-643542611C8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AB98C-92C2-437A-AD40-813F0D08EED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C46C6-915C-4A7E-B470-60C4A22FD91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B03C2-6C22-4244-B796-985D90B621C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1F88D-B316-4300-B040-D6813CE3E3E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4C367-E821-44F9-8C80-B1FC299EB39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F35D1-F961-4405-8E76-E1454684DFF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CA8AE-B75D-42F0-AE3B-15632FE64C5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7C315-A70D-45BA-B20A-E2B646DD9E4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BE0C7-8230-44D7-B2C0-F8214B3B00D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65F6D-D23C-4D37-A135-E061A23B5FB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F8795-9838-4B3F-949C-938B6D906D0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ED4F5-BEF4-42C5-9A13-F91CBD1FE3A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9EE69-0467-4111-930B-6C54DEB53FE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72490-510F-48F5-BA4C-5CA6F0973FD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7E9EF-E55A-4C20-A758-4E70B4C4BD5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30DD-1DA8-46E8-9256-49A0A031C71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5FE8D-9897-4F40-9024-AA9DF53A23E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2AA1B-1F63-4D13-9F07-C8797541E77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5589588"/>
            <a:ext cx="9142413" cy="1266825"/>
            <a:chOff x="0" y="3521"/>
            <a:chExt cx="5759" cy="798"/>
          </a:xfrm>
        </p:grpSpPr>
        <p:pic>
          <p:nvPicPr>
            <p:cNvPr id="4100" name="Picture 3"/>
            <p:cNvPicPr>
              <a:picLocks noChangeAspect="1" noChangeArrowheads="1"/>
            </p:cNvPicPr>
            <p:nvPr/>
          </p:nvPicPr>
          <p:blipFill>
            <a:blip r:embed="rId14" cstate="print"/>
            <a:srcRect t="62061"/>
            <a:stretch>
              <a:fillRect/>
            </a:stretch>
          </p:blipFill>
          <p:spPr bwMode="auto">
            <a:xfrm>
              <a:off x="0" y="3766"/>
              <a:ext cx="5759" cy="5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101" name="Picture 4"/>
            <p:cNvPicPr>
              <a:picLocks noChangeAspect="1" noChangeArrowheads="1"/>
            </p:cNvPicPr>
            <p:nvPr/>
          </p:nvPicPr>
          <p:blipFill>
            <a:blip r:embed="rId15" cstate="print"/>
            <a:srcRect l="46353" t="74432"/>
            <a:stretch>
              <a:fillRect/>
            </a:stretch>
          </p:blipFill>
          <p:spPr bwMode="auto">
            <a:xfrm>
              <a:off x="4195" y="3932"/>
              <a:ext cx="1564" cy="3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102" name="Picture 5"/>
            <p:cNvPicPr>
              <a:picLocks noChangeAspect="1" noChangeArrowheads="1"/>
            </p:cNvPicPr>
            <p:nvPr/>
          </p:nvPicPr>
          <p:blipFill>
            <a:blip r:embed="rId16" cstate="print"/>
            <a:srcRect l="1268" t="74428" r="27190"/>
            <a:stretch>
              <a:fillRect/>
            </a:stretch>
          </p:blipFill>
          <p:spPr bwMode="auto">
            <a:xfrm>
              <a:off x="3969" y="3954"/>
              <a:ext cx="1790" cy="3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103" name="Picture 6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320" y="3521"/>
              <a:ext cx="1351" cy="7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l" defTabSz="449263" rtl="0" eaLnBrk="1" fontAlgn="base" hangingPunct="1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C9B7099B-1512-4086-97F9-27987F7D04A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E5AF22F1-118F-4552-A8F2-18FFC4FBB1B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FFFFFF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FFFFFF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39B93E69-D16A-4D95-B32B-64965E486E0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F536F-B62C-4B7D-B77D-459E659F02DD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23/08/2017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3F222-DF8A-439C-B6DC-48D50C9145E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57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819" r:id="rId12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4F3F74B9-DD2F-4CC8-831F-85D311E3115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3D267DC9-28A8-49C1-9AF0-5915A8413AF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9AE7B03C-2163-42F1-9987-798846137AB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F1DEF537-EA37-4C3C-B70D-13ECE8BA0D3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3A216E0E-F1CB-4830-AF4A-80D64F3CDC9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A51286C9-9EE6-4E6D-B059-5538ABB5504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pt-BR" altLang="pt-BR">
              <a:latin typeface="Arial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986C315E-E8E9-42B5-9ECA-1DD2F1DC438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goo.gl/forms/xSMaKlFM6l9IFS652" TargetMode="External"/><Relationship Id="rId1" Type="http://schemas.openxmlformats.org/officeDocument/2006/relationships/slideLayout" Target="../slideLayouts/slideLayout1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918" y="2652583"/>
            <a:ext cx="2022615" cy="141851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942"/>
          <a:stretch/>
        </p:blipFill>
        <p:spPr>
          <a:xfrm>
            <a:off x="3812568" y="2509501"/>
            <a:ext cx="1426881" cy="170468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484" y="2509501"/>
            <a:ext cx="2621573" cy="18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9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ço Reservado para Conteúdo 2"/>
          <p:cNvSpPr>
            <a:spLocks noGrp="1"/>
          </p:cNvSpPr>
          <p:nvPr>
            <p:ph idx="1"/>
          </p:nvPr>
        </p:nvSpPr>
        <p:spPr>
          <a:xfrm>
            <a:off x="516766" y="2472460"/>
            <a:ext cx="8229600" cy="364001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pt-BR" sz="3000" dirty="0" smtClean="0">
                <a:solidFill>
                  <a:schemeClr val="tx1"/>
                </a:solidFill>
              </a:rPr>
              <a:t>Acolhimento engloba o tratamento digno e respeitoso, a escuta, o reconhecimento e a aceitação das diferenças, o respeito ao direito de decidir, assim como o acesso e a resolutividade da assistência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492369" y="661500"/>
            <a:ext cx="8229600" cy="1143000"/>
          </a:xfrm>
        </p:spPr>
        <p:txBody>
          <a:bodyPr/>
          <a:lstStyle/>
          <a:p>
            <a:r>
              <a:rPr lang="pt-BR" sz="4000" b="1" dirty="0" smtClean="0">
                <a:solidFill>
                  <a:srgbClr val="A03021"/>
                </a:solidFill>
              </a:rPr>
              <a:t>Acolhimento - Atendimento Imediato</a:t>
            </a:r>
          </a:p>
        </p:txBody>
      </p:sp>
      <p:sp>
        <p:nvSpPr>
          <p:cNvPr id="7171" name="Espaço Reservado para Conteúdo 2"/>
          <p:cNvSpPr>
            <a:spLocks noGrp="1"/>
          </p:cNvSpPr>
          <p:nvPr>
            <p:ph idx="1"/>
          </p:nvPr>
        </p:nvSpPr>
        <p:spPr>
          <a:xfrm>
            <a:off x="538651" y="1960808"/>
            <a:ext cx="8229600" cy="28925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3000" dirty="0" smtClean="0">
                <a:solidFill>
                  <a:schemeClr val="tx1"/>
                </a:solidFill>
              </a:rPr>
              <a:t>Escuta </a:t>
            </a:r>
          </a:p>
          <a:p>
            <a:pPr marL="0" indent="0" algn="ctr">
              <a:buFontTx/>
              <a:buNone/>
            </a:pPr>
            <a:r>
              <a:rPr lang="pt-BR" sz="3000" dirty="0" smtClean="0">
                <a:solidFill>
                  <a:schemeClr val="tx1"/>
                </a:solidFill>
              </a:rPr>
              <a:t>Avaliação das condições físicas e psicológicas</a:t>
            </a:r>
          </a:p>
          <a:p>
            <a:pPr marL="0" indent="0" algn="ctr">
              <a:buFontTx/>
              <a:buNone/>
            </a:pPr>
            <a:r>
              <a:rPr lang="pt-BR" sz="3000" dirty="0" smtClean="0">
                <a:solidFill>
                  <a:schemeClr val="tx1"/>
                </a:solidFill>
              </a:rPr>
              <a:t>Esclarecer dúvidas – Informação</a:t>
            </a:r>
          </a:p>
          <a:p>
            <a:pPr marL="0" indent="0" algn="ctr">
              <a:buFontTx/>
              <a:buNone/>
            </a:pPr>
            <a:r>
              <a:rPr lang="pt-BR" sz="3000" dirty="0" smtClean="0">
                <a:solidFill>
                  <a:schemeClr val="tx1"/>
                </a:solidFill>
              </a:rPr>
              <a:t>Trabalho de equipe multiprofissional</a:t>
            </a:r>
          </a:p>
          <a:p>
            <a:pPr marL="0" indent="0" algn="ctr">
              <a:buFontTx/>
              <a:buNone/>
            </a:pPr>
            <a:r>
              <a:rPr lang="pt-BR" sz="3000" dirty="0" smtClean="0">
                <a:solidFill>
                  <a:schemeClr val="tx1"/>
                </a:solidFill>
              </a:rPr>
              <a:t>Evitar </a:t>
            </a:r>
            <a:r>
              <a:rPr lang="pt-BR" sz="3000" dirty="0" err="1" smtClean="0">
                <a:solidFill>
                  <a:schemeClr val="tx1"/>
                </a:solidFill>
              </a:rPr>
              <a:t>Revitimização</a:t>
            </a:r>
            <a:endParaRPr lang="pt-BR" sz="3000" dirty="0" smtClean="0">
              <a:solidFill>
                <a:schemeClr val="tx1"/>
              </a:solidFill>
            </a:endParaRPr>
          </a:p>
          <a:p>
            <a:pPr marL="0" indent="0">
              <a:buFontTx/>
              <a:buNone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ço Reservado para Conteúdo 2"/>
          <p:cNvSpPr>
            <a:spLocks noGrp="1"/>
          </p:cNvSpPr>
          <p:nvPr>
            <p:ph idx="1"/>
          </p:nvPr>
        </p:nvSpPr>
        <p:spPr>
          <a:xfrm>
            <a:off x="538955" y="980853"/>
            <a:ext cx="8229600" cy="5409851"/>
          </a:xfrm>
        </p:spPr>
        <p:txBody>
          <a:bodyPr>
            <a:noAutofit/>
          </a:bodyPr>
          <a:lstStyle/>
          <a:p>
            <a:pPr marL="0" indent="0" algn="ctr">
              <a:buFontTx/>
              <a:buNone/>
            </a:pPr>
            <a:endParaRPr lang="pt-BR" sz="4000" dirty="0" smtClean="0">
              <a:solidFill>
                <a:srgbClr val="FF0000"/>
              </a:solidFill>
            </a:endParaRPr>
          </a:p>
          <a:p>
            <a:pPr marL="0" indent="0" algn="ctr">
              <a:buFontTx/>
              <a:buNone/>
            </a:pPr>
            <a:r>
              <a:rPr lang="pt-BR" sz="3000" dirty="0" smtClean="0">
                <a:solidFill>
                  <a:schemeClr val="tx1"/>
                </a:solidFill>
              </a:rPr>
              <a:t>O processo de acolhimento e orientação profissional deve ser livre de julgamentos ou valores morais. Relativizar crenças e atitudes culturalmente enraizadas também por parte dos profissionais é essencial para a condução de uma atenção </a:t>
            </a:r>
            <a:r>
              <a:rPr lang="pt-BR" sz="3000" dirty="0" smtClean="0">
                <a:solidFill>
                  <a:schemeClr val="tx1"/>
                </a:solidFill>
              </a:rPr>
              <a:t>integral</a:t>
            </a:r>
            <a:r>
              <a:rPr lang="pt-BR" sz="3000" dirty="0" smtClean="0">
                <a:solidFill>
                  <a:schemeClr val="tx1"/>
                </a:solidFill>
              </a:rPr>
              <a:t>, universal e igualitária. </a:t>
            </a:r>
          </a:p>
        </p:txBody>
      </p:sp>
      <p:sp>
        <p:nvSpPr>
          <p:cNvPr id="8195" name="Retângulo 3"/>
          <p:cNvSpPr>
            <a:spLocks noChangeArrowheads="1"/>
          </p:cNvSpPr>
          <p:nvPr/>
        </p:nvSpPr>
        <p:spPr bwMode="auto">
          <a:xfrm>
            <a:off x="480035" y="6129094"/>
            <a:ext cx="83474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chemeClr val="tx1"/>
                </a:solidFill>
              </a:rPr>
              <a:t>Brasil. Ministério da Saúde. Prevenção e tratamento dos agravos resultantes da violência sexual contra mulheres e adolescentes : norma técnica, 2012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6911" y="4650417"/>
            <a:ext cx="77020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 smtClean="0"/>
              <a:t>Os profissionais de saúde da Atenção Básica tem importante papel nas ações de enfrentamento da violência contra as mulheres.</a:t>
            </a:r>
            <a:endParaRPr lang="pt-BR" sz="3000" dirty="0"/>
          </a:p>
        </p:txBody>
      </p:sp>
      <p:sp>
        <p:nvSpPr>
          <p:cNvPr id="3" name="Retângulo 2"/>
          <p:cNvSpPr/>
          <p:nvPr/>
        </p:nvSpPr>
        <p:spPr>
          <a:xfrm>
            <a:off x="984738" y="868905"/>
            <a:ext cx="72448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 smtClean="0"/>
              <a:t>Muitas vezes as mulheres </a:t>
            </a:r>
            <a:r>
              <a:rPr lang="pt-BR" sz="3000" dirty="0" smtClean="0"/>
              <a:t>que </a:t>
            </a:r>
            <a:r>
              <a:rPr lang="pt-BR" sz="3000" dirty="0" smtClean="0"/>
              <a:t>estão vivendo situação de violência apresentam sinais e sintomas </a:t>
            </a:r>
            <a:r>
              <a:rPr lang="pt-BR" sz="3000" dirty="0" smtClean="0"/>
              <a:t>que </a:t>
            </a:r>
            <a:r>
              <a:rPr lang="pt-BR" sz="3000" dirty="0" smtClean="0"/>
              <a:t>podem ser confundidos </a:t>
            </a:r>
            <a:r>
              <a:rPr lang="pt-BR" sz="3000" dirty="0"/>
              <a:t>com outras patologias orgânicas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043352" y="3221325"/>
            <a:ext cx="71276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 smtClean="0"/>
              <a:t>Precisamos perceber e entender que este também é um problema de saúde !</a:t>
            </a:r>
            <a:endParaRPr lang="pt-B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83159" y="345989"/>
            <a:ext cx="81860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b="1" dirty="0" smtClean="0">
                <a:solidFill>
                  <a:srgbClr val="A03021"/>
                </a:solidFill>
              </a:rPr>
              <a:t>Alguns sinais durante os atendimentos podem servir de alerta na identificação de possíveis situações de violências vivenciadas por mulheres:</a:t>
            </a:r>
            <a:endParaRPr lang="pt-BR" sz="3000" b="1" dirty="0">
              <a:solidFill>
                <a:srgbClr val="A03021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472273" y="1938046"/>
            <a:ext cx="819694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/>
              <a:t>- </a:t>
            </a:r>
            <a:r>
              <a:rPr lang="pt-BR" sz="2400" dirty="0" smtClean="0"/>
              <a:t>queixas vagas, inexplicáveis ou recorrentes</a:t>
            </a:r>
          </a:p>
          <a:p>
            <a:r>
              <a:rPr lang="pt-BR" sz="2400" dirty="0" smtClean="0"/>
              <a:t>- distúrbios gastrointestinais</a:t>
            </a:r>
          </a:p>
          <a:p>
            <a:r>
              <a:rPr lang="pt-BR" sz="2400" dirty="0" smtClean="0"/>
              <a:t>- sofrimento psíquico</a:t>
            </a:r>
          </a:p>
          <a:p>
            <a:r>
              <a:rPr lang="pt-BR" sz="2400" dirty="0" smtClean="0"/>
              <a:t>- queixa de dores pélvicas e abdominais crônicas</a:t>
            </a:r>
          </a:p>
          <a:p>
            <a:r>
              <a:rPr lang="pt-BR" sz="2400" dirty="0" smtClean="0"/>
              <a:t>- doenças sexualmente transmissíveis</a:t>
            </a:r>
          </a:p>
          <a:p>
            <a:r>
              <a:rPr lang="pt-BR" sz="2400" dirty="0" smtClean="0"/>
              <a:t>- prurido ou sangramento vaginal</a:t>
            </a:r>
          </a:p>
          <a:p>
            <a:r>
              <a:rPr lang="pt-BR" sz="2400" dirty="0" smtClean="0"/>
              <a:t>- evacuação dolorosa ou dor ao urinar</a:t>
            </a:r>
          </a:p>
          <a:p>
            <a:r>
              <a:rPr lang="pt-BR" sz="2400" dirty="0" smtClean="0"/>
              <a:t>- problemas sexuais e perda de prazer na relação</a:t>
            </a:r>
          </a:p>
          <a:p>
            <a:r>
              <a:rPr lang="pt-BR" sz="2400" dirty="0" smtClean="0"/>
              <a:t>- vaginismo (espasmos musculares nas paredes vaginais, durante relação sexual)</a:t>
            </a:r>
          </a:p>
          <a:p>
            <a:r>
              <a:rPr lang="pt-BR" sz="2400" dirty="0" smtClean="0"/>
              <a:t>- presença de doenças pélvicas inflamatórias</a:t>
            </a:r>
          </a:p>
        </p:txBody>
      </p:sp>
      <p:sp>
        <p:nvSpPr>
          <p:cNvPr id="4" name="Retângulo 3"/>
          <p:cNvSpPr/>
          <p:nvPr/>
        </p:nvSpPr>
        <p:spPr>
          <a:xfrm>
            <a:off x="339969" y="6396335"/>
            <a:ext cx="8804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200" dirty="0"/>
              <a:t>Brasil. Ministério da Saúde. Protocolos da Atenção Básica : Saúde das Mulheres / Ministério da Saúde, Instituto Sírio-Libanês de Ensino e Pesquisa – Brasília : Ministério da Saúde, 2016</a:t>
            </a:r>
            <a:r>
              <a:rPr lang="pt-BR" sz="1200" dirty="0" smtClean="0"/>
              <a:t>.</a:t>
            </a:r>
            <a:endParaRPr lang="pt-B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83159" y="1847668"/>
            <a:ext cx="79935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- </a:t>
            </a:r>
            <a:r>
              <a:rPr lang="pt-BR" sz="2400" dirty="0"/>
              <a:t>síndrome da imunodeficiência humana adquirida (AIDS)</a:t>
            </a:r>
          </a:p>
          <a:p>
            <a:r>
              <a:rPr lang="pt-BR" sz="2400" dirty="0"/>
              <a:t>- gravidez indesejada ou em menores de 14 anos</a:t>
            </a:r>
          </a:p>
          <a:p>
            <a:r>
              <a:rPr lang="pt-BR" sz="2400" dirty="0"/>
              <a:t>- entrada tardia no pré-natal</a:t>
            </a:r>
          </a:p>
          <a:p>
            <a:r>
              <a:rPr lang="pt-BR" sz="2400" dirty="0"/>
              <a:t>- parceiro(a) demasiadamente atento(a), controlador(a) e que reage se for separado da mulher</a:t>
            </a:r>
          </a:p>
          <a:p>
            <a:r>
              <a:rPr lang="pt-BR" sz="2400" dirty="0"/>
              <a:t>- infecção urinária de repetição (sem causa secundária encontrada)</a:t>
            </a:r>
          </a:p>
          <a:p>
            <a:r>
              <a:rPr lang="pt-BR" sz="2400" dirty="0"/>
              <a:t>- síndrome do intestino irritável</a:t>
            </a:r>
          </a:p>
          <a:p>
            <a:r>
              <a:rPr lang="pt-BR" sz="2400" dirty="0"/>
              <a:t>- complicações em gestações anteriores, aborto de repetição</a:t>
            </a:r>
          </a:p>
          <a:p>
            <a:r>
              <a:rPr lang="pt-BR" sz="2400" dirty="0"/>
              <a:t>- transtorno do estresse pós-traumático</a:t>
            </a:r>
          </a:p>
          <a:p>
            <a:r>
              <a:rPr lang="pt-BR" sz="2400" dirty="0"/>
              <a:t>- história de tentativa de suicídio ou ideação suicida</a:t>
            </a:r>
          </a:p>
          <a:p>
            <a:r>
              <a:rPr lang="pt-BR" sz="2400" dirty="0"/>
              <a:t>- lesões físicas que não se explicam como acidentes</a:t>
            </a:r>
            <a:r>
              <a:rPr lang="pt-BR" sz="2400" b="1" dirty="0">
                <a:solidFill>
                  <a:srgbClr val="FF0000"/>
                </a:solidFill>
              </a:rPr>
              <a:t> </a:t>
            </a:r>
            <a:endParaRPr lang="pt-BR" sz="2400" dirty="0"/>
          </a:p>
        </p:txBody>
      </p:sp>
      <p:sp>
        <p:nvSpPr>
          <p:cNvPr id="3" name="Retângulo 2"/>
          <p:cNvSpPr/>
          <p:nvPr/>
        </p:nvSpPr>
        <p:spPr>
          <a:xfrm>
            <a:off x="483159" y="345989"/>
            <a:ext cx="81860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b="1" dirty="0" smtClean="0">
                <a:solidFill>
                  <a:srgbClr val="A03021"/>
                </a:solidFill>
              </a:rPr>
              <a:t>Alguns sinais durante os atendimentos podem servir de alerta na identificação de possíveis situações de violências vivenciadas por mulheres:</a:t>
            </a:r>
            <a:endParaRPr lang="pt-BR" sz="3000" b="1" dirty="0">
              <a:solidFill>
                <a:srgbClr val="A0302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39969" y="6396335"/>
            <a:ext cx="8804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200" dirty="0"/>
              <a:t>Brasil. Ministério da Saúde. Protocolos da Atenção Básica : Saúde das Mulheres / Ministério da Saúde, Instituto Sírio-Libanês de Ensino e Pesquisa – Brasília : Ministério da Saúde, 2016</a:t>
            </a:r>
            <a:r>
              <a:rPr lang="pt-BR" sz="1200" dirty="0" smtClean="0"/>
              <a:t>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70425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02" y="238252"/>
            <a:ext cx="8480339" cy="645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ixaDeTexto 1"/>
          <p:cNvSpPr txBox="1"/>
          <p:nvPr/>
        </p:nvSpPr>
        <p:spPr>
          <a:xfrm>
            <a:off x="641284" y="6420592"/>
            <a:ext cx="2543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</a:rPr>
              <a:t>LEITÃO, Maria, 2017</a:t>
            </a:r>
            <a:endParaRPr lang="pt-B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0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93078" y="378383"/>
            <a:ext cx="8452338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 smtClean="0">
                <a:solidFill>
                  <a:srgbClr val="A03021"/>
                </a:solidFill>
              </a:rPr>
              <a:t>Acolhimento com escuta qualificada:</a:t>
            </a:r>
          </a:p>
          <a:p>
            <a:endParaRPr lang="pt-BR" b="1" dirty="0"/>
          </a:p>
          <a:p>
            <a:r>
              <a:rPr lang="pt-BR" sz="3000" b="1" dirty="0" smtClean="0"/>
              <a:t>Você pode fazer algumas perguntas com base em antecedentes e características pessoais:</a:t>
            </a:r>
          </a:p>
          <a:p>
            <a:endParaRPr lang="pt-BR" sz="3000" b="1" dirty="0" smtClean="0"/>
          </a:p>
          <a:p>
            <a:r>
              <a:rPr lang="pt-BR" sz="3000" dirty="0" smtClean="0"/>
              <a:t>» Estive avaliando a sua história e encontrei algumas coisas que gostaria de conversar contigo. Vejo que … (relatar os fatos) ”.</a:t>
            </a:r>
          </a:p>
          <a:p>
            <a:endParaRPr lang="pt-BR" sz="3000" dirty="0" smtClean="0"/>
          </a:p>
          <a:p>
            <a:r>
              <a:rPr lang="pt-BR" sz="3000" dirty="0" smtClean="0"/>
              <a:t>»A que você atribui o seu mal-estar ou problema de saúde? Observo que está um pouco nervosa. O que a preocupa?</a:t>
            </a:r>
          </a:p>
          <a:p>
            <a:endParaRPr lang="pt-BR" sz="3000" dirty="0" smtClean="0"/>
          </a:p>
          <a:p>
            <a:endParaRPr lang="pt-B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17840" y="1060739"/>
            <a:ext cx="80730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/>
              <a:t>»Está vivendo alguma situação problemática que a faz sentir-se assim? Pode falar sobre isto? Pensa estar relacionado</a:t>
            </a:r>
            <a:r>
              <a:rPr lang="pt-BR" sz="2800" dirty="0" smtClean="0"/>
              <a:t>...?</a:t>
            </a:r>
          </a:p>
          <a:p>
            <a:endParaRPr lang="pt-BR" sz="2800" dirty="0"/>
          </a:p>
          <a:p>
            <a:r>
              <a:rPr lang="pt-BR" sz="2800" dirty="0" smtClean="0"/>
              <a:t>» </a:t>
            </a:r>
            <a:r>
              <a:rPr lang="pt-BR" sz="2800" dirty="0"/>
              <a:t>Muitas pessoas têm problemas como os seus, tais como… (relatar os mais significativos), habitualmente a causa é estarem vivendo algum tipo de mau trato por parte de alguém. É este o seu caso</a:t>
            </a:r>
            <a:r>
              <a:rPr lang="pt-BR" sz="2800" dirty="0" smtClean="0"/>
              <a:t>?</a:t>
            </a:r>
          </a:p>
          <a:p>
            <a:endParaRPr lang="pt-BR" sz="2800" dirty="0"/>
          </a:p>
          <a:p>
            <a:r>
              <a:rPr lang="pt-BR" sz="2800" dirty="0" smtClean="0"/>
              <a:t>» </a:t>
            </a:r>
            <a:r>
              <a:rPr lang="pt-BR" sz="2800" dirty="0"/>
              <a:t>Em caso de suspeita por antecedentes como </a:t>
            </a:r>
            <a:r>
              <a:rPr lang="pt-BR" sz="2800" dirty="0" err="1"/>
              <a:t>dispareunia</a:t>
            </a:r>
            <a:r>
              <a:rPr lang="pt-BR" sz="2800" dirty="0"/>
              <a:t>, dor pélvica, disfunção sexual… questionar acerca das relações afetivas e sexuais, se são satisfatórias ou não.</a:t>
            </a:r>
          </a:p>
        </p:txBody>
      </p:sp>
      <p:sp>
        <p:nvSpPr>
          <p:cNvPr id="3" name="Retângulo 2"/>
          <p:cNvSpPr/>
          <p:nvPr/>
        </p:nvSpPr>
        <p:spPr>
          <a:xfrm>
            <a:off x="617840" y="352853"/>
            <a:ext cx="8073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>
                <a:solidFill>
                  <a:srgbClr val="A03021"/>
                </a:solidFill>
              </a:rPr>
              <a:t>Acolhimento com escuta qualificada:</a:t>
            </a:r>
          </a:p>
        </p:txBody>
      </p:sp>
    </p:spTree>
    <p:extLst>
      <p:ext uri="{BB962C8B-B14F-4D97-AF65-F5344CB8AC3E}">
        <p14:creationId xmlns:p14="http://schemas.microsoft.com/office/powerpoint/2010/main" val="187430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57881" y="1957922"/>
            <a:ext cx="787790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b="1" dirty="0" smtClean="0">
              <a:solidFill>
                <a:srgbClr val="FF0000"/>
              </a:solidFill>
            </a:endParaRPr>
          </a:p>
          <a:p>
            <a:r>
              <a:rPr lang="pt-BR" sz="3000" dirty="0" smtClean="0"/>
              <a:t>» Esta lesão habitualmente ocorre quando se recebe um empurrão, golpe, corte… foi isso que aconteceu?</a:t>
            </a:r>
          </a:p>
          <a:p>
            <a:endParaRPr lang="pt-BR" sz="3000" dirty="0" smtClean="0"/>
          </a:p>
          <a:p>
            <a:r>
              <a:rPr lang="pt-BR" sz="3000" dirty="0" smtClean="0"/>
              <a:t>» O/a seu/sua companheiro/a ou alguma outra pessoa é violenta com você? Como? Desde quando?</a:t>
            </a:r>
          </a:p>
          <a:p>
            <a:endParaRPr lang="pt-BR" sz="3000" dirty="0" smtClean="0"/>
          </a:p>
          <a:p>
            <a:endParaRPr lang="pt-BR" sz="3000" dirty="0" smtClean="0"/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757881" y="634483"/>
            <a:ext cx="78259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>
                <a:solidFill>
                  <a:srgbClr val="A03021"/>
                </a:solidFill>
              </a:rPr>
              <a:t>Perguntas com base em sintomas psicológicos: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 bwMode="auto">
          <a:xfrm>
            <a:off x="1278449" y="3208099"/>
            <a:ext cx="7033845" cy="3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pt-BR"/>
            </a:defPPr>
            <a:lvl1pPr marR="0" lvl="0" indent="0" algn="ctr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400" b="1" i="0" u="none" strike="noStrike" kern="0" cap="none" spc="0" normalizeH="0" baseline="0">
                <a:ln>
                  <a:noFill/>
                </a:ln>
                <a:solidFill>
                  <a:srgbClr val="960000"/>
                </a:solidFill>
                <a:uLnTx/>
                <a:uFillTx/>
                <a:latin typeface="+mj-lt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pt-BR" sz="2400" dirty="0" smtClean="0"/>
              <a:t> </a:t>
            </a:r>
            <a:r>
              <a:rPr lang="pt-BR" dirty="0" smtClean="0">
                <a:solidFill>
                  <a:srgbClr val="A03021"/>
                </a:solidFill>
              </a:rPr>
              <a:t>Violência </a:t>
            </a:r>
            <a:r>
              <a:rPr lang="pt-BR" dirty="0" smtClean="0">
                <a:solidFill>
                  <a:srgbClr val="A03021"/>
                </a:solidFill>
              </a:rPr>
              <a:t>contra </a:t>
            </a:r>
            <a:r>
              <a:rPr lang="pt-BR" dirty="0">
                <a:solidFill>
                  <a:srgbClr val="A03021"/>
                </a:solidFill>
              </a:rPr>
              <a:t>m</a:t>
            </a:r>
            <a:r>
              <a:rPr lang="pt-BR" dirty="0" smtClean="0">
                <a:solidFill>
                  <a:srgbClr val="A03021"/>
                </a:solidFill>
              </a:rPr>
              <a:t>ulher </a:t>
            </a:r>
            <a:r>
              <a:rPr lang="pt-BR" dirty="0" smtClean="0">
                <a:solidFill>
                  <a:srgbClr val="A03021"/>
                </a:solidFill>
              </a:rPr>
              <a:t>por </a:t>
            </a:r>
            <a:r>
              <a:rPr lang="pt-BR" dirty="0" smtClean="0">
                <a:solidFill>
                  <a:srgbClr val="A03021"/>
                </a:solidFill>
              </a:rPr>
              <a:t>parceiro </a:t>
            </a:r>
            <a:r>
              <a:rPr lang="pt-BR" dirty="0">
                <a:solidFill>
                  <a:srgbClr val="A03021"/>
                </a:solidFill>
              </a:rPr>
              <a:t>í</a:t>
            </a:r>
            <a:r>
              <a:rPr lang="pt-BR" dirty="0" smtClean="0">
                <a:solidFill>
                  <a:srgbClr val="A03021"/>
                </a:solidFill>
              </a:rPr>
              <a:t>ntimo</a:t>
            </a:r>
            <a:endParaRPr lang="pt-BR" sz="2400" dirty="0">
              <a:solidFill>
                <a:srgbClr val="A03021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08429" y="4462878"/>
            <a:ext cx="2833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spcBef>
                <a:spcPct val="0"/>
              </a:spcBef>
              <a:defRPr/>
            </a:pPr>
            <a:r>
              <a:rPr lang="pt-BR" sz="2000" b="1" dirty="0" smtClean="0">
                <a:solidFill>
                  <a:srgbClr val="334105"/>
                </a:solidFill>
              </a:rPr>
              <a:t>Carmem Regina </a:t>
            </a:r>
            <a:r>
              <a:rPr lang="pt-BR" sz="2000" b="1" dirty="0" err="1" smtClean="0">
                <a:solidFill>
                  <a:srgbClr val="334105"/>
                </a:solidFill>
              </a:rPr>
              <a:t>Delziovo</a:t>
            </a:r>
            <a:endParaRPr lang="pt-BR" sz="2000" b="1" dirty="0" smtClean="0">
              <a:solidFill>
                <a:srgbClr val="3341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800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57881" y="1837039"/>
            <a:ext cx="85508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b="1" dirty="0"/>
          </a:p>
          <a:p>
            <a:r>
              <a:rPr lang="pt-BR" sz="3000" dirty="0"/>
              <a:t>» Alguma vez a agrediram mais gravemente? (espancamentos, utilização de armas, agressões sexuais)</a:t>
            </a:r>
          </a:p>
          <a:p>
            <a:endParaRPr lang="pt-BR" sz="3000" dirty="0"/>
          </a:p>
          <a:p>
            <a:r>
              <a:rPr lang="pt-BR" sz="3000" dirty="0" smtClean="0"/>
              <a:t>» </a:t>
            </a:r>
            <a:r>
              <a:rPr lang="pt-BR" sz="3000" dirty="0"/>
              <a:t>Gostaria de saber a sua opinião sobre esses sintomas que relatou (ansiedade, nervosismo, tristeza, apatia) … Desde quando é que se sente assim? A que acha que se devem? Relaciona-os com alguma situação?</a:t>
            </a:r>
          </a:p>
          <a:p>
            <a:endParaRPr lang="pt-BR" sz="3000" dirty="0"/>
          </a:p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757881" y="634483"/>
            <a:ext cx="78259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>
                <a:solidFill>
                  <a:srgbClr val="A03021"/>
                </a:solidFill>
              </a:rPr>
              <a:t>Perguntas com base em sintomas psicológicos:</a:t>
            </a:r>
          </a:p>
        </p:txBody>
      </p:sp>
    </p:spTree>
    <p:extLst>
      <p:ext uri="{BB962C8B-B14F-4D97-AF65-F5344CB8AC3E}">
        <p14:creationId xmlns:p14="http://schemas.microsoft.com/office/powerpoint/2010/main" val="1838767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57882" y="2413338"/>
            <a:ext cx="782594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/>
              <a:t>» Aconteceu ultimamente alguma situação na sua vida que a possa deixar preocupada? Tem algum problema com o/a seu/sua companheiro/a ou alguém da família?</a:t>
            </a:r>
          </a:p>
          <a:p>
            <a:endParaRPr lang="pt-BR" sz="3000" dirty="0"/>
          </a:p>
          <a:p>
            <a:r>
              <a:rPr lang="pt-BR" sz="3000" dirty="0"/>
              <a:t>» Parece que se encontra assustada? O que teme?</a:t>
            </a:r>
          </a:p>
        </p:txBody>
      </p:sp>
      <p:sp>
        <p:nvSpPr>
          <p:cNvPr id="3" name="Retângulo 2"/>
          <p:cNvSpPr/>
          <p:nvPr/>
        </p:nvSpPr>
        <p:spPr>
          <a:xfrm>
            <a:off x="757881" y="634483"/>
            <a:ext cx="78259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>
                <a:solidFill>
                  <a:srgbClr val="A03021"/>
                </a:solidFill>
              </a:rPr>
              <a:t>Perguntas com base em sintomas psicológicos:</a:t>
            </a:r>
          </a:p>
        </p:txBody>
      </p:sp>
    </p:spTree>
    <p:extLst>
      <p:ext uri="{BB962C8B-B14F-4D97-AF65-F5344CB8AC3E}">
        <p14:creationId xmlns:p14="http://schemas.microsoft.com/office/powerpoint/2010/main" val="1146921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552886" y="1053215"/>
            <a:ext cx="8229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 smtClean="0"/>
              <a:t>Não tenha medo de perguntar. </a:t>
            </a:r>
          </a:p>
          <a:p>
            <a:pPr algn="ctr"/>
            <a:endParaRPr lang="pt-BR" sz="3000" dirty="0" smtClean="0"/>
          </a:p>
          <a:p>
            <a:pPr algn="ctr"/>
            <a:r>
              <a:rPr lang="pt-BR" sz="3000" dirty="0" smtClean="0"/>
              <a:t>Contrariamente à crença popular, a maioria das mulheres em situação de violência está disposta a revelar a violência quando se pergunta de forma direta e sem fazer juízos de valor. </a:t>
            </a:r>
          </a:p>
          <a:p>
            <a:pPr algn="ctr"/>
            <a:endParaRPr lang="pt-BR" sz="3000" dirty="0" smtClean="0"/>
          </a:p>
          <a:p>
            <a:pPr algn="ctr"/>
            <a:r>
              <a:rPr lang="pt-BR" sz="3000" dirty="0" smtClean="0"/>
              <a:t>Na realidade, muitas mulheres, encontram-se silenciosamente à espera que alguém as questione acerca do assunto.</a:t>
            </a:r>
            <a:endParaRPr lang="pt-B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81645" y="2704699"/>
            <a:ext cx="79013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 smtClean="0"/>
              <a:t>Caso a mulher não queira falar sobre o assunto é importante que você expresse sua disponibilidade para ouvi-la quando ela sentir necessidade.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903395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10746" y="2401471"/>
            <a:ext cx="852267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 smtClean="0"/>
              <a:t>» Fazer com que a mulher em situação de violência não se sinta culpada da agressão que sofre;</a:t>
            </a:r>
          </a:p>
          <a:p>
            <a:endParaRPr lang="pt-BR" sz="3000" dirty="0" smtClean="0"/>
          </a:p>
          <a:p>
            <a:r>
              <a:rPr lang="pt-BR" sz="3000" dirty="0" smtClean="0"/>
              <a:t>» Ajudar a refletir, a ordenar as ideias e a tomar decisões;</a:t>
            </a:r>
          </a:p>
          <a:p>
            <a:endParaRPr lang="pt-BR" sz="3000" dirty="0" smtClean="0"/>
          </a:p>
          <a:p>
            <a:r>
              <a:rPr lang="pt-BR" sz="3000" dirty="0" smtClean="0"/>
              <a:t>» Alertar para os riscos e consequências que corre, mas aceitar a escolha da mulher;</a:t>
            </a:r>
          </a:p>
        </p:txBody>
      </p:sp>
      <p:sp>
        <p:nvSpPr>
          <p:cNvPr id="3" name="Retângulo 2"/>
          <p:cNvSpPr/>
          <p:nvPr/>
        </p:nvSpPr>
        <p:spPr>
          <a:xfrm>
            <a:off x="169659" y="6550223"/>
            <a:ext cx="16616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 err="1" smtClean="0"/>
              <a:t>DGS&amp;ASGVCV</a:t>
            </a:r>
            <a:r>
              <a:rPr lang="pt-BR" sz="1400" dirty="0" smtClean="0"/>
              <a:t>,2014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453081" y="248848"/>
            <a:ext cx="83366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solidFill>
                  <a:srgbClr val="A03021"/>
                </a:solidFill>
              </a:rPr>
              <a:t>Quando você confirmar a situação de violência alguns pontos são importantes na atenção: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27222" y="2545368"/>
            <a:ext cx="839435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/>
              <a:t>» Esclarecer o direito à confidencialidade, excetuando as situações de perigo iminente;</a:t>
            </a:r>
          </a:p>
          <a:p>
            <a:endParaRPr lang="pt-BR" sz="3000" dirty="0"/>
          </a:p>
          <a:p>
            <a:r>
              <a:rPr lang="pt-BR" sz="3000" dirty="0"/>
              <a:t>» Esclarecer sobre o tipo de informação que pode ser fornecida às autoridades (boletim de ocorrência/tipo de crime);</a:t>
            </a:r>
          </a:p>
          <a:p>
            <a:endParaRPr lang="pt-BR" sz="3000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169659" y="6550223"/>
            <a:ext cx="16616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 err="1" smtClean="0"/>
              <a:t>DGS&amp;ASGVCV</a:t>
            </a:r>
            <a:r>
              <a:rPr lang="pt-BR" sz="1400" dirty="0" smtClean="0"/>
              <a:t>,2014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453081" y="248848"/>
            <a:ext cx="83366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solidFill>
                  <a:srgbClr val="A03021"/>
                </a:solidFill>
              </a:rPr>
              <a:t>Quando você confirmar a situação de violência alguns pontos são importantes na atenção:</a:t>
            </a:r>
          </a:p>
        </p:txBody>
      </p:sp>
    </p:spTree>
    <p:extLst>
      <p:ext uri="{BB962C8B-B14F-4D97-AF65-F5344CB8AC3E}">
        <p14:creationId xmlns:p14="http://schemas.microsoft.com/office/powerpoint/2010/main" val="2393103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53081" y="2459689"/>
            <a:ext cx="833669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/>
              <a:t>» Acionar a rede </a:t>
            </a:r>
            <a:r>
              <a:rPr lang="pt-BR" sz="3000" dirty="0" err="1"/>
              <a:t>intersetorial</a:t>
            </a:r>
            <a:r>
              <a:rPr lang="pt-BR" sz="3000" dirty="0"/>
              <a:t> para evitar a </a:t>
            </a:r>
            <a:r>
              <a:rPr lang="pt-BR" sz="3000" dirty="0" err="1"/>
              <a:t>revitimização</a:t>
            </a:r>
            <a:r>
              <a:rPr lang="pt-BR" sz="3000" dirty="0"/>
              <a:t>, para a avaliação aprofundada da situação pelo/a(s) profissional(</a:t>
            </a:r>
            <a:r>
              <a:rPr lang="pt-BR" sz="3000" dirty="0" err="1"/>
              <a:t>is</a:t>
            </a:r>
            <a:r>
              <a:rPr lang="pt-BR" sz="3000" dirty="0"/>
              <a:t>) responsável(</a:t>
            </a:r>
            <a:r>
              <a:rPr lang="pt-BR" sz="3000" dirty="0" err="1"/>
              <a:t>is</a:t>
            </a:r>
            <a:r>
              <a:rPr lang="pt-BR" sz="3000" dirty="0"/>
              <a:t>)pela intervenção/acompanhamento (Serviço Social e Segurança);</a:t>
            </a:r>
          </a:p>
          <a:p>
            <a:endParaRPr lang="pt-BR" sz="3000" dirty="0"/>
          </a:p>
          <a:p>
            <a:r>
              <a:rPr lang="pt-BR" sz="3000" dirty="0"/>
              <a:t>» Abordar o medo associado à revelação/denúncia;</a:t>
            </a:r>
          </a:p>
        </p:txBody>
      </p:sp>
      <p:sp>
        <p:nvSpPr>
          <p:cNvPr id="4" name="Retângulo 3"/>
          <p:cNvSpPr/>
          <p:nvPr/>
        </p:nvSpPr>
        <p:spPr>
          <a:xfrm>
            <a:off x="453081" y="248848"/>
            <a:ext cx="83366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solidFill>
                  <a:srgbClr val="A03021"/>
                </a:solidFill>
              </a:rPr>
              <a:t>Quando você confirmar a situação de violência alguns pontos são importantes na atenção:</a:t>
            </a:r>
          </a:p>
        </p:txBody>
      </p:sp>
      <p:sp>
        <p:nvSpPr>
          <p:cNvPr id="5" name="Retângulo 4"/>
          <p:cNvSpPr/>
          <p:nvPr/>
        </p:nvSpPr>
        <p:spPr>
          <a:xfrm>
            <a:off x="169659" y="6550223"/>
            <a:ext cx="16616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 err="1" smtClean="0"/>
              <a:t>DGS&amp;ASGVCV</a:t>
            </a:r>
            <a:r>
              <a:rPr lang="pt-BR" sz="1400" dirty="0" smtClean="0"/>
              <a:t>,2014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15082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27220" y="2754519"/>
            <a:ext cx="82460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 smtClean="0"/>
              <a:t>Lembre-se de garantir o retorno para a mulher em situação de violência sempre que ela precisar – independentemente de agendamento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28015478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33046" y="1752931"/>
            <a:ext cx="815926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000" dirty="0"/>
              <a:t>» NÃO dar a sensação de que tudo vai resolver-se facilmente</a:t>
            </a:r>
            <a:r>
              <a:rPr lang="pt-BR" sz="3000" dirty="0" smtClean="0"/>
              <a:t>;</a:t>
            </a:r>
          </a:p>
          <a:p>
            <a:pPr algn="just"/>
            <a:endParaRPr lang="pt-BR" sz="3000" dirty="0"/>
          </a:p>
          <a:p>
            <a:pPr algn="just"/>
            <a:r>
              <a:rPr lang="pt-BR" sz="3000" dirty="0"/>
              <a:t>» NÃO dar falsas esperanças</a:t>
            </a:r>
            <a:r>
              <a:rPr lang="pt-BR" sz="3000" dirty="0" smtClean="0"/>
              <a:t>;</a:t>
            </a:r>
          </a:p>
          <a:p>
            <a:pPr algn="just"/>
            <a:endParaRPr lang="pt-BR" sz="3000" dirty="0"/>
          </a:p>
          <a:p>
            <a:pPr algn="just"/>
            <a:r>
              <a:rPr lang="pt-BR" sz="3000" dirty="0"/>
              <a:t>» NÃO criticar a atitude ou ausência de resposta com frases como: “Porque é que se mantém nessa situação? Se você quisesse mesmo parar com esta situação, já teria</a:t>
            </a:r>
            <a:r>
              <a:rPr lang="pt-BR" sz="3000" dirty="0" smtClean="0"/>
              <a:t>…”;</a:t>
            </a:r>
          </a:p>
          <a:p>
            <a:pPr algn="just"/>
            <a:endParaRPr lang="pt-BR" sz="20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961290" y="367043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O que não  fazer:</a:t>
            </a:r>
            <a:endParaRPr lang="pt-BR" sz="4000" b="1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1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03655" y="1540476"/>
            <a:ext cx="85920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000" dirty="0"/>
              <a:t>» NÃO desvalorizar a sensação de perigo que é expressa;</a:t>
            </a:r>
          </a:p>
          <a:p>
            <a:pPr algn="just"/>
            <a:endParaRPr lang="pt-BR" sz="3000" dirty="0"/>
          </a:p>
          <a:p>
            <a:pPr algn="just"/>
            <a:r>
              <a:rPr lang="pt-BR" sz="3000" dirty="0"/>
              <a:t>» NÃO prescrever fármacos que diminuam a capacidade de reação;</a:t>
            </a:r>
          </a:p>
          <a:p>
            <a:pPr algn="just"/>
            <a:endParaRPr lang="pt-BR" sz="3000" dirty="0"/>
          </a:p>
          <a:p>
            <a:pPr algn="just"/>
            <a:r>
              <a:rPr lang="pt-BR" sz="3000" dirty="0"/>
              <a:t>» NÃO utilizar uma atitude paternalista/</a:t>
            </a:r>
            <a:r>
              <a:rPr lang="pt-BR" sz="3000" dirty="0" err="1"/>
              <a:t>maternalista</a:t>
            </a:r>
            <a:r>
              <a:rPr lang="pt-BR" sz="3000" dirty="0"/>
              <a:t>;</a:t>
            </a:r>
          </a:p>
          <a:p>
            <a:pPr algn="just"/>
            <a:endParaRPr lang="pt-BR" sz="3000" dirty="0"/>
          </a:p>
          <a:p>
            <a:pPr algn="just"/>
            <a:r>
              <a:rPr lang="pt-BR" sz="3000" dirty="0"/>
              <a:t>» NÃO impor critérios ou decisões.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61290" y="367043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O que não  fazer:</a:t>
            </a:r>
            <a:endParaRPr lang="pt-BR" sz="4000" b="1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802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853" y="204843"/>
            <a:ext cx="8552346" cy="641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580290" y="504374"/>
            <a:ext cx="8223739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/>
              <a:t>É importante que você tenha atenção porque a revelação da situação da violência poderá representar risco para a mulher, caso o/a agressor/a tenha conhecimento desta</a:t>
            </a:r>
          </a:p>
          <a:p>
            <a:pPr algn="ctr"/>
            <a:endParaRPr lang="pt-BR" sz="2800" dirty="0" smtClean="0"/>
          </a:p>
          <a:p>
            <a:pPr algn="ctr"/>
            <a:r>
              <a:rPr lang="pt-BR" sz="2800" dirty="0" smtClean="0"/>
              <a:t>Garantir a confidencialidade, exceto nas situações previstas de perigo eminente ou elevado </a:t>
            </a:r>
          </a:p>
          <a:p>
            <a:pPr algn="ctr"/>
            <a:endParaRPr lang="pt-BR" sz="2800" dirty="0" smtClean="0"/>
          </a:p>
          <a:p>
            <a:pPr algn="ctr"/>
            <a:r>
              <a:rPr lang="pt-BR" sz="2800" dirty="0" smtClean="0"/>
              <a:t>Lembre-se que a decisão é da mulher! </a:t>
            </a:r>
          </a:p>
          <a:p>
            <a:pPr algn="ctr"/>
            <a:r>
              <a:rPr lang="pt-BR" sz="2800" dirty="0" smtClean="0"/>
              <a:t>Ela precisa tomar a decisão </a:t>
            </a:r>
            <a:r>
              <a:rPr lang="pt-BR" sz="2800" dirty="0" smtClean="0"/>
              <a:t>de </a:t>
            </a:r>
            <a:r>
              <a:rPr lang="pt-BR" sz="2800" dirty="0" smtClean="0"/>
              <a:t>quando e </a:t>
            </a:r>
            <a:r>
              <a:rPr lang="pt-BR" sz="2800" dirty="0" smtClean="0"/>
              <a:t>quais </a:t>
            </a:r>
            <a:r>
              <a:rPr lang="pt-BR" sz="2800" dirty="0" smtClean="0"/>
              <a:t>atitudes deverá tomar com relação a situação de violência </a:t>
            </a:r>
            <a:r>
              <a:rPr lang="pt-BR" sz="2800" dirty="0" smtClean="0"/>
              <a:t>vivida por </a:t>
            </a:r>
            <a:r>
              <a:rPr lang="pt-BR" sz="2800" dirty="0" smtClean="0"/>
              <a:t>ela. </a:t>
            </a:r>
          </a:p>
          <a:p>
            <a:pPr algn="ctr"/>
            <a:r>
              <a:rPr lang="pt-BR" sz="2800" dirty="0" smtClean="0"/>
              <a:t>Por isso ela precisa estar informada sobre as possibilidades e refletir sobre isso!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6835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46351" y="2322762"/>
            <a:ext cx="785446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 smtClean="0"/>
              <a:t>Atender mulheres em situação de violência, implica atuar no sentido de fortalecê-la para evitar ou superar a violência, </a:t>
            </a:r>
            <a:r>
              <a:rPr lang="pt-BR" sz="3000" dirty="0" err="1" smtClean="0"/>
              <a:t>empoderando-a</a:t>
            </a:r>
            <a:r>
              <a:rPr lang="pt-BR" sz="3000" dirty="0" smtClean="0"/>
              <a:t> para que tenha autonomia e possa mudar a situação de violência na qual se encontra.</a:t>
            </a:r>
            <a:endParaRPr lang="pt-B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14751" y="357163"/>
            <a:ext cx="7697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Conhecer em que situação a mulher está</a:t>
            </a:r>
            <a:endParaRPr lang="pt-BR" sz="4000" b="1" dirty="0">
              <a:solidFill>
                <a:srgbClr val="A0302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14751" y="2316621"/>
            <a:ext cx="77137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/>
              <a:t>1- Fase Entrada – Sonho e Desilusão– Não identifica a VPI – Acredita na mudança – quer amar e ser amada - enganada</a:t>
            </a:r>
            <a:endParaRPr lang="pt-BR" sz="3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814751" y="4429969"/>
            <a:ext cx="7983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/>
              <a:t>2- Fase Manutenção –  Vazio e Abandono -  Auto-Silencia-se – Identifica a VPI  mas não consegue  assumir o problema  frente a outros - aprisionada</a:t>
            </a:r>
            <a:endParaRPr lang="pt-BR" sz="30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342900" y="6236567"/>
            <a:ext cx="8320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LEITAO, Maria Neto da Cruz. Mulheres sobreviventes de violência exercida por parceiros íntimos – a difícil transição para a autonomia.</a:t>
            </a:r>
            <a:r>
              <a:rPr lang="pt-BR" sz="1400" b="1" dirty="0"/>
              <a:t> Rev. esc. </a:t>
            </a:r>
            <a:r>
              <a:rPr lang="pt-BR" sz="1400" b="1" dirty="0" err="1"/>
              <a:t>enferm</a:t>
            </a:r>
            <a:r>
              <a:rPr lang="pt-BR" sz="1400" b="1" dirty="0"/>
              <a:t>. USP</a:t>
            </a:r>
            <a:r>
              <a:rPr lang="pt-BR" sz="1400" dirty="0"/>
              <a:t>,  São Paulo ,  v. 48, n. </a:t>
            </a:r>
            <a:r>
              <a:rPr lang="pt-BR" sz="1400" dirty="0" err="1"/>
              <a:t>spe</a:t>
            </a:r>
            <a:r>
              <a:rPr lang="pt-BR" sz="1400" dirty="0"/>
              <a:t>, p. 07-15,  </a:t>
            </a:r>
            <a:r>
              <a:rPr lang="pt-BR" sz="1400" dirty="0" err="1"/>
              <a:t>Aug</a:t>
            </a:r>
            <a:r>
              <a:rPr lang="pt-BR" sz="1400" dirty="0"/>
              <a:t>. 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14751" y="1680602"/>
            <a:ext cx="785446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/>
              <a:t>3 – Fase Decisão e Saída – Desejo e Libertação - Enfrenta o Problema e Luta pelo Resgate  - Não quer continuar na relação de VPI – começa um processo de separação  emocional e físico  – Acredita que ainda pode ser feliz</a:t>
            </a:r>
            <a:endParaRPr lang="pt-BR" sz="30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15228" y="4259874"/>
            <a:ext cx="77255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/>
              <a:t>4- Fase </a:t>
            </a:r>
            <a:r>
              <a:rPr lang="pt-BR" sz="3000" dirty="0" smtClean="0"/>
              <a:t>Reequilíbrio </a:t>
            </a:r>
            <a:r>
              <a:rPr lang="pt-BR" sz="3000" dirty="0" smtClean="0"/>
              <a:t>– Resiste e reconstrói a sua vida até a liberdade – Deseja e Luta para ser livre e feliz </a:t>
            </a:r>
            <a:r>
              <a:rPr lang="pt-BR" sz="3000" dirty="0" smtClean="0"/>
              <a:t>- </a:t>
            </a:r>
            <a:r>
              <a:rPr lang="pt-BR" sz="3000" dirty="0" smtClean="0"/>
              <a:t>reconstrói a identidade      </a:t>
            </a:r>
            <a:endParaRPr lang="pt-BR" sz="3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749643" y="5915817"/>
            <a:ext cx="79195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Fases sequenciais- não estanques, não lineares nem exclusivas.</a:t>
            </a:r>
            <a:endParaRPr lang="pt-BR" sz="2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14751" y="357163"/>
            <a:ext cx="7697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Conhecer em que situação a mulher está</a:t>
            </a:r>
            <a:endParaRPr lang="pt-BR" sz="4000" b="1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3157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95787"/>
              </p:ext>
            </p:extLst>
          </p:nvPr>
        </p:nvGraphicFramePr>
        <p:xfrm>
          <a:off x="339130" y="215324"/>
          <a:ext cx="8335946" cy="5486400"/>
        </p:xfrm>
        <a:graphic>
          <a:graphicData uri="http://schemas.openxmlformats.org/drawingml/2006/table">
            <a:tbl>
              <a:tblPr/>
              <a:tblGrid>
                <a:gridCol w="4167973"/>
                <a:gridCol w="4167973"/>
              </a:tblGrid>
              <a:tr h="5455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Arial"/>
                          <a:ea typeface="Times New Roman"/>
                        </a:rPr>
                        <a:t>FASES DO PROCESSO DE MUDANÇA DA MULHER EM SITUAÇÃO DE VIOLÊNCIA</a:t>
                      </a:r>
                      <a:endParaRPr lang="pt-BR" sz="1600" b="1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Arial"/>
                          <a:ea typeface="Times New Roman"/>
                        </a:rPr>
                        <a:t>INTERVENÇÃO PROFISSIONAL</a:t>
                      </a:r>
                      <a:endParaRPr lang="pt-BR" sz="1600" b="1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3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1.Não há tomada de consciência da situação de violência ou nega que exista.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Relacionar a sintomatologia com a situação de violência. Oferecer informação para distinguir maus tratos de uma relação de respeito mútuo.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3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2.Inicia a tomada de consciência da situação de violência em que vive; contudo, não sente que possa mudar ou que possa intervir para a mudança.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Facilitar a expressão de emoções, medos, expectativas e dificuldades. Identificar apoios e pontos fortes e analisar o ciclo da violência.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1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3.Começa a pensar que não pode continuar a viver na situação presente, mas não sabe como mudar. Analisa prós e contras para a mudança que, contudo, não planeja ainda realizar.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Apoiar cada iniciativa de mudança e estabelecer em conjunto o plano mais adequado. Analisar as dificuldades. Motivar para procurar ajuda especializada ou outros apoios como grupos de suporte.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68084" y="6530843"/>
            <a:ext cx="772885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Adaptado de: Rodríguez &amp; </a:t>
            </a:r>
            <a:r>
              <a:rPr kumimoji="0" lang="pt-B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Moya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2012 apud </a:t>
            </a:r>
            <a:r>
              <a:rPr kumimoji="0" lang="pt-B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DGS&amp;ASGVCV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,2014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95787"/>
              </p:ext>
            </p:extLst>
          </p:nvPr>
        </p:nvGraphicFramePr>
        <p:xfrm>
          <a:off x="503253" y="180155"/>
          <a:ext cx="8335946" cy="5852160"/>
        </p:xfrm>
        <a:graphic>
          <a:graphicData uri="http://schemas.openxmlformats.org/drawingml/2006/table">
            <a:tbl>
              <a:tblPr/>
              <a:tblGrid>
                <a:gridCol w="4167973"/>
                <a:gridCol w="4167973"/>
              </a:tblGrid>
              <a:tr h="5455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Arial"/>
                          <a:ea typeface="Times New Roman"/>
                        </a:rPr>
                        <a:t>FASES DO PROCESSO DE MUDANÇA DA MULHER EM SITUAÇÃO DE VIOLÊNCIA</a:t>
                      </a:r>
                      <a:endParaRPr lang="pt-BR" sz="1600" b="1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Arial"/>
                          <a:ea typeface="Times New Roman"/>
                        </a:rPr>
                        <a:t>INTERVENÇÃO PROFISSIONAL</a:t>
                      </a:r>
                      <a:endParaRPr lang="pt-BR" sz="1600" b="1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3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4.Inicia algumas mudanças e planeja a ruptura da situação, embora demonstre sentimentos ambivalentes, como autoconfiança e insegurança ou medo de enfrentar o futuro.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Valorizar os progressos e reforçar as decisões, realizando um acompanhamento continuado em coordenação com outros recursos.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3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5.O percurso de saída da situação de violência não é linear, pelo que pode haver momentos de abandono e retrocessos até conseguir consolidar e manter a sua autodeterminação.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Ajudar a compreender que os retrocessos e inseguranças são parte do processo. Analisar em conjunto os motivos e situações que conduziram ao retrocesso.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3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6.Consolidado o processo de mudança, executa novos projetos de vida.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b="0" dirty="0">
                          <a:latin typeface="Arial"/>
                          <a:ea typeface="Times New Roman"/>
                        </a:rPr>
                        <a:t>Potenciar a sua participação em atividades e redes de suporte social, na criação de vínculos saudáveis, no desenvolvimento da autoestima e da autoconfiança.</a:t>
                      </a:r>
                      <a:endParaRPr lang="pt-BR" sz="1600" b="0" dirty="0">
                        <a:latin typeface="Calibri"/>
                        <a:ea typeface="Times New Roman"/>
                      </a:endParaRPr>
                    </a:p>
                  </a:txBody>
                  <a:tcPr marL="42629" marR="42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68084" y="6530843"/>
            <a:ext cx="772885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Adaptado de: Rodríguez &amp; </a:t>
            </a:r>
            <a:r>
              <a:rPr kumimoji="0" lang="pt-B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Moya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2012 apud </a:t>
            </a:r>
            <a:r>
              <a:rPr kumimoji="0" lang="pt-B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DGS&amp;ASGVCV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,2014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40228" y="6401582"/>
            <a:ext cx="2688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NETO, Maria, 2017</a:t>
            </a:r>
            <a:endParaRPr lang="pt-BR" sz="14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1924050"/>
            <a:ext cx="86296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262554" y="668215"/>
            <a:ext cx="4642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Quebrar o silêncio</a:t>
            </a:r>
            <a:endParaRPr lang="pt-BR" sz="4000" b="1" dirty="0">
              <a:solidFill>
                <a:srgbClr val="A0302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926123" y="1957754"/>
            <a:ext cx="3305908" cy="400110"/>
          </a:xfrm>
          <a:prstGeom prst="rect">
            <a:avLst/>
          </a:prstGeom>
          <a:noFill/>
          <a:ln>
            <a:solidFill>
              <a:srgbClr val="33410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/>
              <a:t>Rastreio em consultas</a:t>
            </a:r>
            <a:endParaRPr lang="pt-BR" sz="2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750276" y="3130062"/>
            <a:ext cx="1512277" cy="707886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/>
              <a:t>Não assume a VPI</a:t>
            </a:r>
            <a:endParaRPr lang="pt-BR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2614246" y="3223846"/>
            <a:ext cx="2039816" cy="400110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/>
              <a:t>Assume a VPI</a:t>
            </a:r>
            <a:endParaRPr lang="pt-BR" sz="20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411893" y="4314092"/>
            <a:ext cx="2003062" cy="707886"/>
          </a:xfrm>
          <a:prstGeom prst="rect">
            <a:avLst/>
          </a:prstGeom>
          <a:noFill/>
          <a:ln>
            <a:solidFill>
              <a:srgbClr val="334105"/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Informar e disponibilizar-se</a:t>
            </a:r>
            <a:endParaRPr lang="pt-BR" sz="2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669693" y="4371182"/>
            <a:ext cx="2145323" cy="2215991"/>
          </a:xfrm>
          <a:prstGeom prst="rect">
            <a:avLst/>
          </a:prstGeom>
          <a:noFill/>
          <a:ln>
            <a:solidFill>
              <a:srgbClr val="334105"/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Apoiar</a:t>
            </a:r>
          </a:p>
          <a:p>
            <a:r>
              <a:rPr lang="pt-BR" sz="2000" dirty="0" smtClean="0"/>
              <a:t>Escutar</a:t>
            </a:r>
          </a:p>
          <a:p>
            <a:r>
              <a:rPr lang="pt-BR" sz="2000" dirty="0" smtClean="0"/>
              <a:t>Informar</a:t>
            </a:r>
          </a:p>
          <a:p>
            <a:r>
              <a:rPr lang="pt-BR" sz="2000" dirty="0" smtClean="0"/>
              <a:t>Avaliar Segurança</a:t>
            </a:r>
          </a:p>
          <a:p>
            <a:r>
              <a:rPr lang="pt-BR" sz="2000" dirty="0" smtClean="0"/>
              <a:t>Respeitar Decisões</a:t>
            </a:r>
          </a:p>
          <a:p>
            <a:r>
              <a:rPr lang="pt-BR" sz="2000" dirty="0" smtClean="0"/>
              <a:t>Reforçar Apoio</a:t>
            </a:r>
          </a:p>
          <a:p>
            <a:endParaRPr lang="pt-BR" dirty="0"/>
          </a:p>
        </p:txBody>
      </p:sp>
      <p:cxnSp>
        <p:nvCxnSpPr>
          <p:cNvPr id="9" name="Conector de seta reta 8"/>
          <p:cNvCxnSpPr/>
          <p:nvPr/>
        </p:nvCxnSpPr>
        <p:spPr bwMode="auto">
          <a:xfrm flipH="1">
            <a:off x="1312985" y="2403231"/>
            <a:ext cx="398584" cy="59787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onector de seta reta 9"/>
          <p:cNvCxnSpPr/>
          <p:nvPr/>
        </p:nvCxnSpPr>
        <p:spPr bwMode="auto">
          <a:xfrm>
            <a:off x="2438400" y="2414954"/>
            <a:ext cx="433754" cy="66821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ector de seta reta 13"/>
          <p:cNvCxnSpPr/>
          <p:nvPr/>
        </p:nvCxnSpPr>
        <p:spPr bwMode="auto">
          <a:xfrm>
            <a:off x="3505200" y="3657600"/>
            <a:ext cx="35169" cy="6799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ector de seta reta 16"/>
          <p:cNvCxnSpPr/>
          <p:nvPr/>
        </p:nvCxnSpPr>
        <p:spPr bwMode="auto">
          <a:xfrm>
            <a:off x="1324708" y="3821723"/>
            <a:ext cx="11723" cy="4572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CaixaDeTexto 22"/>
          <p:cNvSpPr txBox="1"/>
          <p:nvPr/>
        </p:nvSpPr>
        <p:spPr>
          <a:xfrm>
            <a:off x="5216769" y="1969477"/>
            <a:ext cx="3223846" cy="400110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/>
              <a:t>Informação População</a:t>
            </a:r>
            <a:endParaRPr lang="pt-BR" sz="20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5158154" y="3036277"/>
            <a:ext cx="1969477" cy="707886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/>
              <a:t>Informação em Grupos</a:t>
            </a:r>
            <a:endParaRPr lang="pt-BR" sz="20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7291753" y="3012831"/>
            <a:ext cx="1676400" cy="707886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/>
              <a:t>Informação na UBS</a:t>
            </a:r>
            <a:endParaRPr lang="pt-BR" sz="2000" dirty="0"/>
          </a:p>
        </p:txBody>
      </p:sp>
      <p:cxnSp>
        <p:nvCxnSpPr>
          <p:cNvPr id="26" name="Conector de seta reta 25"/>
          <p:cNvCxnSpPr/>
          <p:nvPr/>
        </p:nvCxnSpPr>
        <p:spPr bwMode="auto">
          <a:xfrm>
            <a:off x="7678615" y="2450123"/>
            <a:ext cx="339970" cy="52753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ector de seta reta 26"/>
          <p:cNvCxnSpPr/>
          <p:nvPr/>
        </p:nvCxnSpPr>
        <p:spPr bwMode="auto">
          <a:xfrm flipH="1">
            <a:off x="6037386" y="2450123"/>
            <a:ext cx="234460" cy="53926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CaixaDeTexto 33"/>
          <p:cNvSpPr txBox="1"/>
          <p:nvPr/>
        </p:nvSpPr>
        <p:spPr>
          <a:xfrm>
            <a:off x="6260123" y="4466492"/>
            <a:ext cx="2274277" cy="1015663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Ajudar a identificar</a:t>
            </a:r>
          </a:p>
          <a:p>
            <a:r>
              <a:rPr lang="pt-BR" sz="2000" dirty="0" smtClean="0"/>
              <a:t>A pedir ajuda</a:t>
            </a:r>
          </a:p>
          <a:p>
            <a:r>
              <a:rPr lang="pt-BR" sz="2000" dirty="0" smtClean="0"/>
              <a:t>Ajudar os outros</a:t>
            </a:r>
            <a:endParaRPr lang="pt-BR" sz="2000" dirty="0"/>
          </a:p>
        </p:txBody>
      </p:sp>
      <p:cxnSp>
        <p:nvCxnSpPr>
          <p:cNvPr id="35" name="Conector de seta reta 34"/>
          <p:cNvCxnSpPr/>
          <p:nvPr/>
        </p:nvCxnSpPr>
        <p:spPr bwMode="auto">
          <a:xfrm>
            <a:off x="6435970" y="3856892"/>
            <a:ext cx="339970" cy="52753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ector de seta reta 35"/>
          <p:cNvCxnSpPr/>
          <p:nvPr/>
        </p:nvCxnSpPr>
        <p:spPr bwMode="auto">
          <a:xfrm flipH="1">
            <a:off x="7831016" y="3823285"/>
            <a:ext cx="298937" cy="5494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CaixaDeTexto 20"/>
          <p:cNvSpPr txBox="1"/>
          <p:nvPr/>
        </p:nvSpPr>
        <p:spPr>
          <a:xfrm>
            <a:off x="483577" y="6427113"/>
            <a:ext cx="83204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LEITAO, Maria Neto da Cruz. Mulheres sobreviventes de violência exercida por parceiros íntimos – a difícil transição para a autonomia.</a:t>
            </a:r>
            <a:r>
              <a:rPr lang="pt-BR" sz="1100" b="1" dirty="0"/>
              <a:t> Rev. esc. </a:t>
            </a:r>
            <a:r>
              <a:rPr lang="pt-BR" sz="1100" b="1" dirty="0" err="1"/>
              <a:t>enferm</a:t>
            </a:r>
            <a:r>
              <a:rPr lang="pt-BR" sz="1100" b="1" dirty="0"/>
              <a:t>. USP</a:t>
            </a:r>
            <a:r>
              <a:rPr lang="pt-BR" sz="1100" dirty="0"/>
              <a:t>,  São Paulo ,  v. 48, n. </a:t>
            </a:r>
            <a:r>
              <a:rPr lang="pt-BR" sz="1100" dirty="0" err="1"/>
              <a:t>spe</a:t>
            </a:r>
            <a:r>
              <a:rPr lang="pt-BR" sz="1100" dirty="0"/>
              <a:t>, p. 07-15,  </a:t>
            </a:r>
            <a:r>
              <a:rPr lang="pt-BR" sz="1100" dirty="0" err="1"/>
              <a:t>Aug</a:t>
            </a:r>
            <a:r>
              <a:rPr lang="pt-BR" sz="1100" dirty="0"/>
              <a:t>. 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96964" y="465660"/>
            <a:ext cx="79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Avaliar a prontidão para a mudança</a:t>
            </a:r>
            <a:endParaRPr lang="pt-BR" sz="4000" b="1" dirty="0">
              <a:solidFill>
                <a:srgbClr val="A0302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56492" y="1477108"/>
            <a:ext cx="3651897" cy="1569660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r>
              <a:rPr lang="pt-BR" sz="2000" dirty="0" smtClean="0"/>
              <a:t>Condições/Capacidades</a:t>
            </a:r>
            <a:r>
              <a:rPr lang="pt-BR" sz="2000" dirty="0" smtClean="0"/>
              <a:t>/</a:t>
            </a:r>
          </a:p>
          <a:p>
            <a:r>
              <a:rPr lang="pt-BR" sz="2000" dirty="0" smtClean="0"/>
              <a:t>Expectativas </a:t>
            </a:r>
            <a:r>
              <a:rPr lang="pt-BR" sz="2000" dirty="0" smtClean="0"/>
              <a:t>/Bem estar</a:t>
            </a:r>
            <a:r>
              <a:rPr lang="pt-BR" sz="2000" dirty="0" smtClean="0"/>
              <a:t>/</a:t>
            </a:r>
          </a:p>
          <a:p>
            <a:r>
              <a:rPr lang="pt-BR" sz="2000" dirty="0" smtClean="0"/>
              <a:t>Mal </a:t>
            </a:r>
            <a:r>
              <a:rPr lang="pt-BR" sz="2000" dirty="0" smtClean="0"/>
              <a:t>estar /nível de planejamento</a:t>
            </a:r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4489939" y="1477108"/>
            <a:ext cx="3887942" cy="1569660"/>
          </a:xfrm>
          <a:prstGeom prst="rect">
            <a:avLst/>
          </a:prstGeom>
          <a:noFill/>
          <a:ln>
            <a:solidFill>
              <a:srgbClr val="334105"/>
            </a:solidFill>
          </a:ln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r>
              <a:rPr lang="pt-BR" sz="2000" dirty="0" smtClean="0"/>
              <a:t>Identificar fatores </a:t>
            </a:r>
            <a:r>
              <a:rPr lang="pt-BR" sz="2000" dirty="0" smtClean="0"/>
              <a:t>facilitadores/</a:t>
            </a:r>
            <a:r>
              <a:rPr lang="pt-BR" sz="2000" dirty="0" err="1" smtClean="0"/>
              <a:t>dificultadores</a:t>
            </a:r>
            <a:r>
              <a:rPr lang="pt-BR" sz="2000" dirty="0"/>
              <a:t> </a:t>
            </a:r>
            <a:r>
              <a:rPr lang="pt-BR" sz="2000" dirty="0" smtClean="0"/>
              <a:t>               </a:t>
            </a:r>
            <a:r>
              <a:rPr lang="pt-BR" sz="2000" dirty="0" smtClean="0"/>
              <a:t>(</a:t>
            </a:r>
            <a:r>
              <a:rPr lang="pt-BR" sz="2000" dirty="0" err="1" smtClean="0"/>
              <a:t>pessoais,familiares,comunitários</a:t>
            </a:r>
            <a:r>
              <a:rPr lang="pt-BR" sz="2000" dirty="0" smtClean="0"/>
              <a:t>)</a:t>
            </a:r>
          </a:p>
          <a:p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2356338" y="3270738"/>
            <a:ext cx="4372707" cy="2739211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pt-BR" dirty="0" smtClean="0"/>
          </a:p>
          <a:p>
            <a:pPr algn="ctr"/>
            <a:endParaRPr lang="pt-BR" dirty="0" smtClean="0"/>
          </a:p>
          <a:p>
            <a:pPr algn="ctr"/>
            <a:r>
              <a:rPr lang="pt-BR" sz="2000" dirty="0" smtClean="0"/>
              <a:t>Identificar indicadores de transição </a:t>
            </a:r>
            <a:r>
              <a:rPr lang="pt-BR" sz="2000" dirty="0" smtClean="0"/>
              <a:t>Saudável</a:t>
            </a:r>
            <a:endParaRPr lang="pt-BR" sz="2000" dirty="0" smtClean="0"/>
          </a:p>
          <a:p>
            <a:pPr algn="ctr"/>
            <a:r>
              <a:rPr lang="pt-BR" sz="2000" dirty="0" smtClean="0"/>
              <a:t>Confiança</a:t>
            </a:r>
          </a:p>
          <a:p>
            <a:pPr algn="ctr"/>
            <a:r>
              <a:rPr lang="pt-BR" sz="2000" dirty="0" smtClean="0"/>
              <a:t>Reconstrução da identidade</a:t>
            </a:r>
          </a:p>
          <a:p>
            <a:pPr algn="ctr"/>
            <a:r>
              <a:rPr lang="pt-BR" sz="2000" dirty="0" smtClean="0"/>
              <a:t>Autonomia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342900" y="6236567"/>
            <a:ext cx="8320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LEITAO, Maria Neto da Cruz. Mulheres sobreviventes de violência exercida por parceiros íntimos – a difícil transição para a autonomia.</a:t>
            </a:r>
            <a:r>
              <a:rPr lang="pt-BR" sz="1400" b="1" dirty="0"/>
              <a:t> Rev. esc. </a:t>
            </a:r>
            <a:r>
              <a:rPr lang="pt-BR" sz="1400" b="1" dirty="0" err="1"/>
              <a:t>enferm</a:t>
            </a:r>
            <a:r>
              <a:rPr lang="pt-BR" sz="1400" b="1" dirty="0"/>
              <a:t>. USP</a:t>
            </a:r>
            <a:r>
              <a:rPr lang="pt-BR" sz="1400" dirty="0"/>
              <a:t>,  São Paulo ,  v. 48, n. </a:t>
            </a:r>
            <a:r>
              <a:rPr lang="pt-BR" sz="1400" dirty="0" err="1"/>
              <a:t>spe</a:t>
            </a:r>
            <a:r>
              <a:rPr lang="pt-BR" sz="1400" dirty="0"/>
              <a:t>, p. 07-15,  </a:t>
            </a:r>
            <a:r>
              <a:rPr lang="pt-BR" sz="1400" dirty="0" err="1"/>
              <a:t>Aug</a:t>
            </a:r>
            <a:r>
              <a:rPr lang="pt-BR" sz="1400" dirty="0"/>
              <a:t>. 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12277" y="668215"/>
            <a:ext cx="6600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A03021"/>
                </a:solidFill>
              </a:rPr>
              <a:t>Promover o </a:t>
            </a:r>
            <a:r>
              <a:rPr lang="pt-BR" sz="3200" b="1" dirty="0" smtClean="0">
                <a:solidFill>
                  <a:srgbClr val="A03021"/>
                </a:solidFill>
              </a:rPr>
              <a:t>reequilíbrio</a:t>
            </a:r>
            <a:endParaRPr lang="pt-BR" sz="3200" b="1" dirty="0">
              <a:solidFill>
                <a:srgbClr val="A0302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336431" y="2016369"/>
            <a:ext cx="1641231" cy="400110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/>
              <a:t>Consultas</a:t>
            </a:r>
            <a:endParaRPr lang="pt-BR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3481754" y="1781907"/>
            <a:ext cx="1641231" cy="1015663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/>
              <a:t>Grupos</a:t>
            </a:r>
          </a:p>
          <a:p>
            <a:pPr algn="ctr"/>
            <a:r>
              <a:rPr lang="pt-BR" sz="2000" dirty="0" smtClean="0"/>
              <a:t> suporte ajuda mútua</a:t>
            </a:r>
            <a:endParaRPr lang="pt-BR" sz="20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5873262" y="1805353"/>
            <a:ext cx="2239106" cy="707886"/>
          </a:xfrm>
          <a:prstGeom prst="rect">
            <a:avLst/>
          </a:prstGeom>
          <a:noFill/>
          <a:ln>
            <a:solidFill>
              <a:srgbClr val="1E231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/>
              <a:t>Rede de Atenção  Intra e Intersetorial</a:t>
            </a:r>
            <a:endParaRPr lang="pt-BR" sz="2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324706" y="3235569"/>
            <a:ext cx="1410256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Apoiar</a:t>
            </a:r>
          </a:p>
          <a:p>
            <a:r>
              <a:rPr lang="pt-BR" sz="2000" dirty="0" smtClean="0"/>
              <a:t>Encorajar</a:t>
            </a:r>
          </a:p>
          <a:p>
            <a:r>
              <a:rPr lang="pt-BR" sz="2000" dirty="0" smtClean="0"/>
              <a:t>Proteger</a:t>
            </a:r>
          </a:p>
          <a:p>
            <a:r>
              <a:rPr lang="pt-BR" sz="2000" dirty="0" smtClean="0"/>
              <a:t>Informar </a:t>
            </a:r>
          </a:p>
          <a:p>
            <a:r>
              <a:rPr lang="pt-BR" sz="2000" dirty="0" smtClean="0"/>
              <a:t>Orientar</a:t>
            </a:r>
          </a:p>
          <a:p>
            <a:r>
              <a:rPr lang="pt-BR" sz="2000" dirty="0" err="1" smtClean="0"/>
              <a:t>Empoderar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669321" y="3235569"/>
            <a:ext cx="1453663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Apoiar</a:t>
            </a:r>
          </a:p>
          <a:p>
            <a:r>
              <a:rPr lang="pt-BR" sz="2000" dirty="0" smtClean="0"/>
              <a:t>Encorajar</a:t>
            </a:r>
          </a:p>
          <a:p>
            <a:r>
              <a:rPr lang="pt-BR" sz="2000" dirty="0" smtClean="0"/>
              <a:t>Proteger</a:t>
            </a:r>
          </a:p>
          <a:p>
            <a:r>
              <a:rPr lang="pt-BR" sz="2000" dirty="0" smtClean="0"/>
              <a:t>Informar </a:t>
            </a:r>
          </a:p>
          <a:p>
            <a:r>
              <a:rPr lang="pt-BR" sz="2000" dirty="0" smtClean="0"/>
              <a:t>Orientar</a:t>
            </a:r>
          </a:p>
          <a:p>
            <a:r>
              <a:rPr lang="pt-BR" sz="2000" dirty="0" err="1" smtClean="0"/>
              <a:t>Empoderar</a:t>
            </a:r>
            <a:r>
              <a:rPr lang="pt-BR" sz="2000" dirty="0" smtClean="0"/>
              <a:t> </a:t>
            </a:r>
            <a:endParaRPr lang="pt-BR" sz="2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5931877" y="2965938"/>
            <a:ext cx="2553096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Apoio Jurídico</a:t>
            </a:r>
          </a:p>
          <a:p>
            <a:r>
              <a:rPr lang="pt-BR" sz="2000" dirty="0" smtClean="0"/>
              <a:t>Apoio Social</a:t>
            </a:r>
          </a:p>
          <a:p>
            <a:r>
              <a:rPr lang="pt-BR" sz="2000" dirty="0" smtClean="0"/>
              <a:t>Formação profissional</a:t>
            </a:r>
          </a:p>
          <a:p>
            <a:r>
              <a:rPr lang="pt-BR" sz="2000" dirty="0" smtClean="0"/>
              <a:t>Atividade física</a:t>
            </a:r>
          </a:p>
          <a:p>
            <a:r>
              <a:rPr lang="pt-BR" sz="2000" dirty="0" smtClean="0"/>
              <a:t>Segurança</a:t>
            </a:r>
          </a:p>
          <a:p>
            <a:r>
              <a:rPr lang="pt-BR" sz="2000" dirty="0" smtClean="0"/>
              <a:t>Espaços de Lazer</a:t>
            </a:r>
          </a:p>
          <a:p>
            <a:r>
              <a:rPr lang="pt-BR" sz="2000" dirty="0" smtClean="0"/>
              <a:t>Apoio Espiritual</a:t>
            </a:r>
            <a:endParaRPr lang="pt-BR" sz="2000" dirty="0"/>
          </a:p>
        </p:txBody>
      </p:sp>
      <p:cxnSp>
        <p:nvCxnSpPr>
          <p:cNvPr id="11" name="Conector de seta reta 10"/>
          <p:cNvCxnSpPr/>
          <p:nvPr/>
        </p:nvCxnSpPr>
        <p:spPr bwMode="auto">
          <a:xfrm>
            <a:off x="1852247" y="2532185"/>
            <a:ext cx="11722" cy="5275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Conector de seta reta 11"/>
          <p:cNvCxnSpPr/>
          <p:nvPr/>
        </p:nvCxnSpPr>
        <p:spPr bwMode="auto">
          <a:xfrm>
            <a:off x="4267200" y="2754924"/>
            <a:ext cx="1" cy="3751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ector de seta reta 12"/>
          <p:cNvCxnSpPr/>
          <p:nvPr/>
        </p:nvCxnSpPr>
        <p:spPr bwMode="auto">
          <a:xfrm>
            <a:off x="6998677" y="2520462"/>
            <a:ext cx="0" cy="3751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CaixaDeTexto 22"/>
          <p:cNvSpPr txBox="1"/>
          <p:nvPr/>
        </p:nvSpPr>
        <p:spPr>
          <a:xfrm>
            <a:off x="342900" y="6396335"/>
            <a:ext cx="8320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LEITAO, Maria Neto da Cruz. Mulheres sobreviventes de violência exercida por parceiros íntimos – a difícil transição para a autonomia.</a:t>
            </a:r>
            <a:r>
              <a:rPr lang="pt-BR" sz="1200" b="1" dirty="0"/>
              <a:t> Rev. esc. </a:t>
            </a:r>
            <a:r>
              <a:rPr lang="pt-BR" sz="1200" b="1" dirty="0" err="1"/>
              <a:t>enferm</a:t>
            </a:r>
            <a:r>
              <a:rPr lang="pt-BR" sz="1200" b="1" dirty="0"/>
              <a:t>. USP</a:t>
            </a:r>
            <a:r>
              <a:rPr lang="pt-BR" sz="1200" dirty="0"/>
              <a:t>,  São Paulo ,  v. 48, n. </a:t>
            </a:r>
            <a:r>
              <a:rPr lang="pt-BR" sz="1200" dirty="0" err="1"/>
              <a:t>spe</a:t>
            </a:r>
            <a:r>
              <a:rPr lang="pt-BR" sz="1200" dirty="0"/>
              <a:t>, p. 07-15,  </a:t>
            </a:r>
            <a:r>
              <a:rPr lang="pt-BR" sz="1200" dirty="0" err="1"/>
              <a:t>Aug</a:t>
            </a:r>
            <a:r>
              <a:rPr lang="pt-BR" sz="1200" dirty="0"/>
              <a:t>. 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334" y="263799"/>
            <a:ext cx="8132821" cy="423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2"/>
          <p:cNvSpPr/>
          <p:nvPr/>
        </p:nvSpPr>
        <p:spPr>
          <a:xfrm>
            <a:off x="408778" y="4678754"/>
            <a:ext cx="86724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 smtClean="0"/>
              <a:t>11 anos de Lei Maria da Penha (Lei 11.340/2006), que torna crime a violência doméstica e familiar contra a mulher.</a:t>
            </a:r>
            <a:endParaRPr lang="pt-BR" sz="3000" dirty="0"/>
          </a:p>
        </p:txBody>
      </p:sp>
      <p:sp>
        <p:nvSpPr>
          <p:cNvPr id="4" name="Retângulo 3"/>
          <p:cNvSpPr/>
          <p:nvPr/>
        </p:nvSpPr>
        <p:spPr>
          <a:xfrm>
            <a:off x="4572000" y="63347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pt-BR" sz="1400" dirty="0" smtClean="0"/>
              <a:t>Dados Instituto Datafolha, em parceria com o Fórum Brasileiro de Segurança Pública</a:t>
            </a:r>
            <a:endParaRPr lang="pt-B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Text Box 1027"/>
          <p:cNvSpPr txBox="1">
            <a:spLocks noChangeArrowheads="1"/>
          </p:cNvSpPr>
          <p:nvPr/>
        </p:nvSpPr>
        <p:spPr bwMode="auto">
          <a:xfrm>
            <a:off x="1691680" y="260350"/>
            <a:ext cx="64219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solidFill>
                  <a:srgbClr val="A03021"/>
                </a:solidFill>
              </a:rPr>
              <a:t>A violência contra mulheres e os desafios do SUS</a:t>
            </a:r>
          </a:p>
        </p:txBody>
      </p:sp>
      <p:sp>
        <p:nvSpPr>
          <p:cNvPr id="7" name="Retângulo 6"/>
          <p:cNvSpPr/>
          <p:nvPr/>
        </p:nvSpPr>
        <p:spPr>
          <a:xfrm>
            <a:off x="5220072" y="6309320"/>
            <a:ext cx="1440160" cy="5040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7"/>
          <p:cNvSpPr txBox="1">
            <a:spLocks/>
          </p:cNvSpPr>
          <p:nvPr/>
        </p:nvSpPr>
        <p:spPr bwMode="auto">
          <a:xfrm>
            <a:off x="522786" y="2589410"/>
            <a:ext cx="8222400" cy="39719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25471" rIns="0" bIns="0"/>
          <a:lstStyle>
            <a:lvl1pPr marL="0" indent="0"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2800">
                <a:solidFill>
                  <a:srgbClr val="000000"/>
                </a:solidFill>
                <a:latin typeface="+mn-lt"/>
              </a:defRPr>
            </a:lvl2pPr>
            <a:lvl3pPr marL="914400" indent="0"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2400">
                <a:solidFill>
                  <a:srgbClr val="000000"/>
                </a:solidFill>
                <a:latin typeface="+mn-lt"/>
              </a:defRPr>
            </a:lvl3pPr>
            <a:lvl4pPr marL="1371600" indent="0"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2000">
                <a:solidFill>
                  <a:srgbClr val="000000"/>
                </a:solidFill>
                <a:latin typeface="+mn-lt"/>
              </a:defRPr>
            </a:lvl4pPr>
            <a:lvl5pPr marL="1828800" indent="0"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2000">
                <a:solidFill>
                  <a:srgbClr val="000000"/>
                </a:solidFill>
                <a:latin typeface="+mn-lt"/>
              </a:defRPr>
            </a:lvl5pPr>
            <a:lvl6pPr marL="2286000" indent="0" algn="ctr" defTabSz="449263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</a:defRPr>
            </a:lvl6pPr>
            <a:lvl7pPr marL="2743200" indent="0" algn="ctr" defTabSz="449263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</a:defRPr>
            </a:lvl7pPr>
            <a:lvl8pPr marL="3200400" indent="0" algn="ctr" defTabSz="449263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</a:defRPr>
            </a:lvl8pPr>
            <a:lvl9pPr marL="3657600" indent="0" algn="ctr" defTabSz="449263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00000"/>
              </a:lnSpc>
              <a:defRPr/>
            </a:pPr>
            <a:r>
              <a:rPr lang="pt-BR" altLang="pt-BR" kern="0" dirty="0" smtClean="0"/>
              <a:t>	</a:t>
            </a:r>
            <a:r>
              <a:rPr lang="pt-BR" altLang="pt-BR" sz="3000" kern="0" dirty="0" smtClean="0"/>
              <a:t>O setor de saúde, por ser um dos espaços privilegiados para identificação das pessoas em situação de violências, tem papel fundamental na </a:t>
            </a:r>
            <a:r>
              <a:rPr lang="pt-BR" altLang="pt-BR" sz="3000" b="1" kern="0" dirty="0" smtClean="0"/>
              <a:t>definição e articulação dos serviços </a:t>
            </a:r>
            <a:r>
              <a:rPr lang="pt-BR" altLang="pt-BR" sz="3000" kern="0" dirty="0" smtClean="0"/>
              <a:t>e organizações que, direta ou indiretamente, atendem situações de violências. </a:t>
            </a:r>
          </a:p>
        </p:txBody>
      </p:sp>
    </p:spTree>
    <p:extLst>
      <p:ext uri="{BB962C8B-B14F-4D97-AF65-F5344CB8AC3E}">
        <p14:creationId xmlns:p14="http://schemas.microsoft.com/office/powerpoint/2010/main" val="166641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00250" y="714375"/>
            <a:ext cx="5813425" cy="5245100"/>
          </a:xfrm>
          <a:solidFill>
            <a:schemeClr val="bg1"/>
          </a:solidFill>
        </p:spPr>
      </p:pic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7358063" y="1570038"/>
            <a:ext cx="156686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COLABORAR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Prestar ajuda quando necessário</a:t>
            </a:r>
          </a:p>
        </p:txBody>
      </p:sp>
      <p:sp>
        <p:nvSpPr>
          <p:cNvPr id="15364" name="Text Box 8"/>
          <p:cNvSpPr txBox="1">
            <a:spLocks noChangeArrowheads="1"/>
          </p:cNvSpPr>
          <p:nvPr/>
        </p:nvSpPr>
        <p:spPr bwMode="auto">
          <a:xfrm>
            <a:off x="3700463" y="252413"/>
            <a:ext cx="166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CONHECER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O que o outro faz</a:t>
            </a:r>
          </a:p>
        </p:txBody>
      </p: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2751138" y="5940425"/>
            <a:ext cx="3044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ASSOCIAR-SE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Compartilhar objetivos e projetos</a:t>
            </a:r>
          </a:p>
        </p:txBody>
      </p:sp>
      <p:sp>
        <p:nvSpPr>
          <p:cNvPr id="15368" name="Text Box 12"/>
          <p:cNvSpPr txBox="1">
            <a:spLocks noChangeArrowheads="1"/>
          </p:cNvSpPr>
          <p:nvPr/>
        </p:nvSpPr>
        <p:spPr bwMode="auto">
          <a:xfrm>
            <a:off x="827088" y="2781300"/>
            <a:ext cx="15843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RECONHECER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Que o outro existe e é importante</a:t>
            </a:r>
          </a:p>
        </p:txBody>
      </p:sp>
      <p:sp>
        <p:nvSpPr>
          <p:cNvPr id="145421" name="Text Box 13"/>
          <p:cNvSpPr txBox="1">
            <a:spLocks noChangeArrowheads="1"/>
          </p:cNvSpPr>
          <p:nvPr/>
        </p:nvSpPr>
        <p:spPr bwMode="auto">
          <a:xfrm rot="16200000">
            <a:off x="-2467768" y="3110775"/>
            <a:ext cx="6072188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Rede é uma articulação política entre pares que para se estabelecer, pressupõe:</a:t>
            </a:r>
          </a:p>
        </p:txBody>
      </p:sp>
      <p:sp>
        <p:nvSpPr>
          <p:cNvPr id="15370" name="AutoShape 14"/>
          <p:cNvSpPr>
            <a:spLocks noChangeArrowheads="1"/>
          </p:cNvSpPr>
          <p:nvPr/>
        </p:nvSpPr>
        <p:spPr bwMode="auto">
          <a:xfrm rot="-1897782">
            <a:off x="1544638" y="931863"/>
            <a:ext cx="1417637" cy="661987"/>
          </a:xfrm>
          <a:prstGeom prst="curvedDownArrow">
            <a:avLst>
              <a:gd name="adj1" fmla="val 42830"/>
              <a:gd name="adj2" fmla="val 85660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Lucida Sans Unicode" pitchFamily="34" charset="0"/>
            </a:endParaRPr>
          </a:p>
        </p:txBody>
      </p:sp>
      <p:sp>
        <p:nvSpPr>
          <p:cNvPr id="15371" name="AutoShape 16"/>
          <p:cNvSpPr>
            <a:spLocks noChangeArrowheads="1"/>
          </p:cNvSpPr>
          <p:nvPr/>
        </p:nvSpPr>
        <p:spPr bwMode="auto">
          <a:xfrm rot="9448451">
            <a:off x="5797550" y="5616575"/>
            <a:ext cx="1417638" cy="661988"/>
          </a:xfrm>
          <a:prstGeom prst="curvedDownArrow">
            <a:avLst>
              <a:gd name="adj1" fmla="val 42830"/>
              <a:gd name="adj2" fmla="val 85659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Lucida Sans Unicode" pitchFamily="34" charset="0"/>
            </a:endParaRPr>
          </a:p>
        </p:txBody>
      </p:sp>
      <p:sp>
        <p:nvSpPr>
          <p:cNvPr id="15372" name="AutoShape 17"/>
          <p:cNvSpPr>
            <a:spLocks noChangeArrowheads="1"/>
          </p:cNvSpPr>
          <p:nvPr/>
        </p:nvSpPr>
        <p:spPr bwMode="auto">
          <a:xfrm rot="4977666">
            <a:off x="7362825" y="3014663"/>
            <a:ext cx="1417637" cy="661988"/>
          </a:xfrm>
          <a:prstGeom prst="curvedDownArrow">
            <a:avLst>
              <a:gd name="adj1" fmla="val 42830"/>
              <a:gd name="adj2" fmla="val 85659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Lucida Sans Unicode" pitchFamily="34" charset="0"/>
            </a:endParaRPr>
          </a:p>
        </p:txBody>
      </p:sp>
      <p:sp>
        <p:nvSpPr>
          <p:cNvPr id="15373" name="AutoShape 18"/>
          <p:cNvSpPr>
            <a:spLocks noChangeArrowheads="1"/>
          </p:cNvSpPr>
          <p:nvPr/>
        </p:nvSpPr>
        <p:spPr bwMode="auto">
          <a:xfrm rot="2185589">
            <a:off x="6084888" y="692150"/>
            <a:ext cx="1417637" cy="661988"/>
          </a:xfrm>
          <a:prstGeom prst="curvedDownArrow">
            <a:avLst>
              <a:gd name="adj1" fmla="val 42830"/>
              <a:gd name="adj2" fmla="val 85659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Lucida Sans Unicode" pitchFamily="34" charset="0"/>
            </a:endParaRPr>
          </a:p>
        </p:txBody>
      </p:sp>
      <p:sp>
        <p:nvSpPr>
          <p:cNvPr id="15374" name="AutoShape 19"/>
          <p:cNvSpPr>
            <a:spLocks noChangeArrowheads="1"/>
          </p:cNvSpPr>
          <p:nvPr/>
        </p:nvSpPr>
        <p:spPr bwMode="auto">
          <a:xfrm rot="-8491278">
            <a:off x="1384300" y="4918075"/>
            <a:ext cx="1417638" cy="661988"/>
          </a:xfrm>
          <a:prstGeom prst="curvedDownArrow">
            <a:avLst>
              <a:gd name="adj1" fmla="val 42830"/>
              <a:gd name="adj2" fmla="val 85659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Lucida Sans Unicode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948488" y="4295775"/>
            <a:ext cx="196373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COOPERAR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j-lt"/>
                <a:cs typeface="+mn-cs"/>
              </a:rPr>
              <a:t>Compartilhar saberes, ações e poderes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27223" y="454032"/>
            <a:ext cx="79989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Rede de Atenção a Pessoas em Situação de Violências</a:t>
            </a:r>
            <a:endParaRPr lang="pt-BR" sz="4000" b="1" dirty="0">
              <a:solidFill>
                <a:srgbClr val="A0302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98585" y="2009715"/>
            <a:ext cx="85930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3000" dirty="0" smtClean="0"/>
              <a:t>Saúde – Atenção Básica,  Centros de Referência, UPAS,  Hospitais</a:t>
            </a:r>
          </a:p>
          <a:p>
            <a:pPr>
              <a:buFont typeface="Wingdings" pitchFamily="2" charset="2"/>
              <a:buChar char="Ø"/>
            </a:pPr>
            <a:r>
              <a:rPr lang="pt-BR" sz="3000" dirty="0" smtClean="0"/>
              <a:t>Assistência Social – CRAS, CREAS</a:t>
            </a:r>
          </a:p>
          <a:p>
            <a:pPr>
              <a:buFont typeface="Wingdings" pitchFamily="2" charset="2"/>
              <a:buChar char="Ø"/>
            </a:pPr>
            <a:r>
              <a:rPr lang="pt-BR" sz="3000" dirty="0" smtClean="0"/>
              <a:t>Segurança Pública – Delegacias, IML</a:t>
            </a:r>
          </a:p>
          <a:p>
            <a:pPr>
              <a:buFont typeface="Wingdings" pitchFamily="2" charset="2"/>
              <a:buChar char="Ø"/>
            </a:pPr>
            <a:r>
              <a:rPr lang="pt-BR" sz="3000" dirty="0" smtClean="0"/>
              <a:t>Conselho Tutelar</a:t>
            </a:r>
          </a:p>
          <a:p>
            <a:pPr>
              <a:buFont typeface="Wingdings" pitchFamily="2" charset="2"/>
              <a:buChar char="Ø"/>
            </a:pPr>
            <a:r>
              <a:rPr lang="pt-BR" sz="3000" dirty="0" smtClean="0"/>
              <a:t>Ministério Público</a:t>
            </a:r>
          </a:p>
          <a:p>
            <a:pPr>
              <a:buFont typeface="Wingdings" pitchFamily="2" charset="2"/>
              <a:buChar char="Ø"/>
            </a:pPr>
            <a:r>
              <a:rPr lang="pt-BR" sz="3000" dirty="0" smtClean="0"/>
              <a:t>Conselhos </a:t>
            </a:r>
            <a:r>
              <a:rPr lang="pt-BR" sz="3000" dirty="0" smtClean="0"/>
              <a:t>(Idoso</a:t>
            </a:r>
            <a:r>
              <a:rPr lang="pt-BR" sz="3000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pt-BR" sz="3000" dirty="0" smtClean="0"/>
              <a:t>Educação </a:t>
            </a:r>
          </a:p>
          <a:p>
            <a:pPr>
              <a:buFont typeface="Wingdings" pitchFamily="2" charset="2"/>
              <a:buChar char="Ø"/>
            </a:pPr>
            <a:r>
              <a:rPr lang="pt-BR" sz="3000" dirty="0" smtClean="0"/>
              <a:t>Outras Instituições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767858" y="3213417"/>
            <a:ext cx="781343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000" dirty="0" smtClean="0"/>
              <a:t>Construir</a:t>
            </a:r>
            <a:r>
              <a:rPr lang="pt-BR" sz="3000" dirty="0"/>
              <a:t>, junto com a mulher em situação de violência, plano de segurança baseado em quatro passos: </a:t>
            </a:r>
            <a:endParaRPr lang="pt-BR" sz="3000" dirty="0" smtClean="0"/>
          </a:p>
          <a:p>
            <a:endParaRPr lang="pt-BR" sz="3000" b="1" dirty="0" smtClean="0">
              <a:solidFill>
                <a:srgbClr val="FF0000"/>
              </a:solidFill>
            </a:endParaRPr>
          </a:p>
          <a:p>
            <a:pPr algn="just"/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767858" y="6110154"/>
            <a:ext cx="7959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Brasil. Ministério da Saúde. Protocolos da Atenção Básica : Saúde das Mulheres / Ministério da Saúde, Instituto Sírio-Libanês de Ensino e Pesquisa – Brasília : Ministério da Saúde, 2016. </a:t>
            </a:r>
          </a:p>
        </p:txBody>
      </p:sp>
      <p:sp>
        <p:nvSpPr>
          <p:cNvPr id="4" name="Retângulo 3"/>
          <p:cNvSpPr/>
          <p:nvPr/>
        </p:nvSpPr>
        <p:spPr>
          <a:xfrm>
            <a:off x="804491" y="261770"/>
            <a:ext cx="78867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solidFill>
                  <a:srgbClr val="A03021"/>
                </a:solidFill>
              </a:rPr>
              <a:t>Estabelecimento de Plano de Segurança para Mulheres com Risco de Morte</a:t>
            </a:r>
            <a:endParaRPr lang="pt-BR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2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91979" y="1305861"/>
            <a:ext cx="79165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000" dirty="0" smtClean="0"/>
              <a:t>1) Identificar </a:t>
            </a:r>
            <a:r>
              <a:rPr lang="pt-BR" sz="3000" dirty="0"/>
              <a:t>um ou mais vizinhos para o(s) qual(</a:t>
            </a:r>
            <a:r>
              <a:rPr lang="pt-BR" sz="3000" dirty="0" err="1"/>
              <a:t>is</a:t>
            </a:r>
            <a:r>
              <a:rPr lang="pt-BR" sz="3000" dirty="0"/>
              <a:t>) a mulher pode contar sobre a violência, para que ele(s) a ajude(m) se ouvir(em) brigas em sua casa, fazendo acordos com algum(a) vizinho(a) em quem possa confiar para combinar um código de comunicação para situações de emergência, como: “Quando eu colocar o pano de prato para fora da janela, chame ajuda”. </a:t>
            </a:r>
          </a:p>
        </p:txBody>
      </p:sp>
      <p:sp>
        <p:nvSpPr>
          <p:cNvPr id="3" name="Retângulo 2"/>
          <p:cNvSpPr/>
          <p:nvPr/>
        </p:nvSpPr>
        <p:spPr>
          <a:xfrm>
            <a:off x="767858" y="6110154"/>
            <a:ext cx="7959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Brasil. Ministério da Saúde. Protocolos da Atenção Básica : Saúde das Mulheres / Ministério da Saúde, Instituto Sírio-Libanês de Ensino e Pesquisa – Brasília : Ministério da Saúde, 2016. </a:t>
            </a:r>
          </a:p>
        </p:txBody>
      </p:sp>
    </p:spTree>
    <p:extLst>
      <p:ext uri="{BB962C8B-B14F-4D97-AF65-F5344CB8AC3E}">
        <p14:creationId xmlns:p14="http://schemas.microsoft.com/office/powerpoint/2010/main" val="3647910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79620" y="1600880"/>
            <a:ext cx="786301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000" dirty="0" smtClean="0"/>
              <a:t>2) Se </a:t>
            </a:r>
            <a:r>
              <a:rPr lang="pt-BR" sz="3000" dirty="0"/>
              <a:t>a briga for inevitável, sugerir que a mulher  </a:t>
            </a:r>
            <a:r>
              <a:rPr lang="pt-BR" sz="3000" dirty="0" smtClean="0"/>
              <a:t>   certifique-se de </a:t>
            </a:r>
            <a:r>
              <a:rPr lang="pt-BR" sz="3000" dirty="0"/>
              <a:t>estar em um lugar onde possa fugir e tente não discutir na cozinha ou em locais em que haja possíveis armas ou facas. </a:t>
            </a:r>
          </a:p>
          <a:p>
            <a:pPr algn="just"/>
            <a:endParaRPr lang="pt-BR" dirty="0"/>
          </a:p>
          <a:p>
            <a:pPr algn="just"/>
            <a:r>
              <a:rPr lang="pt-BR" sz="3000" dirty="0" smtClean="0"/>
              <a:t>3) Orientar </a:t>
            </a:r>
            <a:r>
              <a:rPr lang="pt-BR" sz="3000" dirty="0"/>
              <a:t>que a mulher cogite planejar como fugir de casa em segurança, e o local para onde ela poderia ir nesse caso. </a:t>
            </a:r>
          </a:p>
          <a:p>
            <a:pPr marL="342900" indent="-342900" algn="just">
              <a:buAutoNum type="arabicParenR"/>
            </a:pP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767858" y="6110154"/>
            <a:ext cx="7959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Brasil. Ministério da Saúde. Protocolos da Atenção Básica : Saúde das Mulheres / Ministério da Saúde, Instituto Sírio-Libanês de Ensino e Pesquisa – Brasília : Ministério da Saúde, 2016. </a:t>
            </a:r>
          </a:p>
        </p:txBody>
      </p:sp>
    </p:spTree>
    <p:extLst>
      <p:ext uri="{BB962C8B-B14F-4D97-AF65-F5344CB8AC3E}">
        <p14:creationId xmlns:p14="http://schemas.microsoft.com/office/powerpoint/2010/main" val="7741935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94271" y="2345891"/>
            <a:ext cx="81801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000" dirty="0" smtClean="0"/>
              <a:t>4) Orientar </a:t>
            </a:r>
            <a:r>
              <a:rPr lang="pt-BR" sz="3000" dirty="0"/>
              <a:t>que a mulher se preocupe em escolher um lugar seguro para manter um pacote com cópias dos documentos (seus e de seus filhos), dinheiro, roupas e cópia da chave de casa, para o caso de ter de fugir rapidamente.</a:t>
            </a:r>
          </a:p>
        </p:txBody>
      </p:sp>
      <p:sp>
        <p:nvSpPr>
          <p:cNvPr id="3" name="Retângulo 2"/>
          <p:cNvSpPr/>
          <p:nvPr/>
        </p:nvSpPr>
        <p:spPr>
          <a:xfrm>
            <a:off x="767858" y="6110154"/>
            <a:ext cx="7959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Brasil. Ministério da Saúde. Protocolos da Atenção Básica : Saúde das Mulheres / Ministério da Saúde, Instituto Sírio-Libanês de Ensino e Pesquisa – Brasília : Ministério da Saúde, 2016. </a:t>
            </a:r>
          </a:p>
        </p:txBody>
      </p:sp>
    </p:spTree>
    <p:extLst>
      <p:ext uri="{BB962C8B-B14F-4D97-AF65-F5344CB8AC3E}">
        <p14:creationId xmlns:p14="http://schemas.microsoft.com/office/powerpoint/2010/main" val="6171324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143000"/>
          </a:xfrm>
        </p:spPr>
        <p:txBody>
          <a:bodyPr/>
          <a:lstStyle/>
          <a:p>
            <a:r>
              <a:rPr lang="pt-BR" sz="4000" b="1" dirty="0" smtClean="0">
                <a:solidFill>
                  <a:srgbClr val="A03021"/>
                </a:solidFill>
              </a:rPr>
              <a:t>Desafio para a equipe </a:t>
            </a:r>
          </a:p>
        </p:txBody>
      </p:sp>
      <p:sp>
        <p:nvSpPr>
          <p:cNvPr id="22531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3341688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pt-BR" sz="3200" dirty="0" smtClean="0">
                <a:solidFill>
                  <a:schemeClr val="tx1"/>
                </a:solidFill>
              </a:rPr>
              <a:t>Garantir também acolhimento</a:t>
            </a:r>
            <a:br>
              <a:rPr lang="pt-BR" sz="3200" dirty="0" smtClean="0">
                <a:solidFill>
                  <a:schemeClr val="tx1"/>
                </a:solidFill>
              </a:rPr>
            </a:br>
            <a:r>
              <a:rPr lang="pt-BR" sz="3200" dirty="0" smtClean="0">
                <a:solidFill>
                  <a:schemeClr val="tx1"/>
                </a:solidFill>
              </a:rPr>
              <a:t>para seus profissionais e às dificuldades de seus componentes na acolhida à demanda das necessidades das(os) usuárias(os)</a:t>
            </a:r>
          </a:p>
          <a:p>
            <a:pPr marL="0" indent="0" algn="ctr">
              <a:buFontTx/>
              <a:buNone/>
            </a:pPr>
            <a:r>
              <a:rPr lang="pt-BR" dirty="0" smtClean="0">
                <a:solidFill>
                  <a:schemeClr val="tx1"/>
                </a:solidFill>
              </a:rPr>
              <a:t>Respeitar o tempo e a decisão das mulheres</a:t>
            </a:r>
          </a:p>
          <a:p>
            <a:pPr marL="0" indent="0" algn="ctr">
              <a:buFontTx/>
              <a:buNone/>
            </a:pPr>
            <a:r>
              <a:rPr lang="pt-BR" dirty="0" smtClean="0">
                <a:solidFill>
                  <a:schemeClr val="tx1"/>
                </a:solidFill>
              </a:rPr>
              <a:t>Trabalhar a frustração</a:t>
            </a:r>
          </a:p>
        </p:txBody>
      </p:sp>
      <p:sp>
        <p:nvSpPr>
          <p:cNvPr id="22532" name="Retângulo 3"/>
          <p:cNvSpPr>
            <a:spLocks noChangeArrowheads="1"/>
          </p:cNvSpPr>
          <p:nvPr/>
        </p:nvSpPr>
        <p:spPr bwMode="auto">
          <a:xfrm>
            <a:off x="948104" y="6072798"/>
            <a:ext cx="72009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altLang="pt-BR" sz="1400" dirty="0">
                <a:solidFill>
                  <a:schemeClr val="tx1"/>
                </a:solidFill>
                <a:latin typeface="Calibri" pitchFamily="34" charset="0"/>
              </a:rPr>
              <a:t>Fonte:Brasil.MS. </a:t>
            </a:r>
            <a:r>
              <a:rPr lang="pt-BR" sz="1400" dirty="0">
                <a:solidFill>
                  <a:schemeClr val="tx1"/>
                </a:solidFill>
              </a:rPr>
              <a:t>Cartilha da PNH.Acolhimento nas Práticas de Produção de Saúde, 2006</a:t>
            </a:r>
            <a:endParaRPr lang="pt-BR" altLang="pt-BR" sz="14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Picture 6" descr="http://www.rjnoticias.com/wp-content/uploads/mublateral_2611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27" y="637103"/>
            <a:ext cx="3933825" cy="588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www.onumulheres.org.br/wp-content/uploads/2014/06/clique_18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42" y="1471849"/>
            <a:ext cx="4216958" cy="421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2316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902" y="274638"/>
            <a:ext cx="8510954" cy="624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62452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32561" y="2100274"/>
            <a:ext cx="80880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 smtClean="0"/>
              <a:t>Todo e qualquer comportamento de violência cometido tanto no ambiente  doméstico como em </a:t>
            </a:r>
            <a:r>
              <a:rPr lang="pt-BR" sz="3000" dirty="0" smtClean="0"/>
              <a:t>qualquer relação </a:t>
            </a:r>
            <a:r>
              <a:rPr lang="pt-BR" sz="3000" dirty="0" smtClean="0"/>
              <a:t>íntima de afeto, independentemente de coabitação, e compreende as violências física, psicológica, sexual, moral, patrimonial e o comportamento controlador.</a:t>
            </a:r>
            <a:endParaRPr lang="pt-BR" sz="3000" dirty="0"/>
          </a:p>
        </p:txBody>
      </p:sp>
      <p:sp>
        <p:nvSpPr>
          <p:cNvPr id="5" name="Retângulo 4"/>
          <p:cNvSpPr/>
          <p:nvPr/>
        </p:nvSpPr>
        <p:spPr>
          <a:xfrm>
            <a:off x="434590" y="6118539"/>
            <a:ext cx="8284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WHO (2013). Responding to intimate partner violence and sexual violence against women – WHO clinical and policy guidelines. </a:t>
            </a:r>
            <a:r>
              <a:rPr lang="pt-BR" sz="1400" dirty="0" smtClean="0"/>
              <a:t>KRUG et al, Relatório Mundial sobre Violência e Saúde, 2002.</a:t>
            </a:r>
            <a:endParaRPr lang="pt-BR" sz="1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68216" y="370952"/>
            <a:ext cx="7537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Violência por Parceiro </a:t>
            </a:r>
            <a:r>
              <a:rPr lang="pt-BR" sz="4000" b="1" dirty="0">
                <a:solidFill>
                  <a:srgbClr val="A03021"/>
                </a:solidFill>
              </a:rPr>
              <a:t>Í</a:t>
            </a:r>
            <a:r>
              <a:rPr lang="pt-BR" sz="4000" b="1" dirty="0" smtClean="0">
                <a:solidFill>
                  <a:srgbClr val="A03021"/>
                </a:solidFill>
              </a:rPr>
              <a:t>ntimo</a:t>
            </a:r>
            <a:endParaRPr lang="pt-BR" sz="4000" b="1" dirty="0">
              <a:solidFill>
                <a:srgbClr val="A03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077" y="338068"/>
            <a:ext cx="8557846" cy="642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522915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81125" y="1522413"/>
            <a:ext cx="6359525" cy="2936875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pt-BR" sz="4800" b="1" dirty="0">
                <a:solidFill>
                  <a:srgbClr val="A03021"/>
                </a:solidFill>
                <a:ea typeface="+mj-ea"/>
                <a:cs typeface="+mj-cs"/>
              </a:rPr>
              <a:t>Perguntas e Respostas</a:t>
            </a:r>
          </a:p>
        </p:txBody>
      </p:sp>
    </p:spTree>
    <p:extLst>
      <p:ext uri="{BB962C8B-B14F-4D97-AF65-F5344CB8AC3E}">
        <p14:creationId xmlns:p14="http://schemas.microsoft.com/office/powerpoint/2010/main" val="379737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33400" y="2541588"/>
            <a:ext cx="7967663" cy="1014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b="1" kern="0" dirty="0" smtClean="0">
                <a:solidFill>
                  <a:srgbClr val="960000"/>
                </a:solidFill>
                <a:latin typeface="Calibri" panose="020F0502020204030204"/>
                <a:ea typeface="Tahoma" pitchFamily="34" charset="0"/>
                <a:cs typeface="Tahoma" pitchFamily="34" charset="0"/>
              </a:rPr>
              <a:t>Avalie a </a:t>
            </a:r>
            <a:r>
              <a:rPr lang="pt-BR" b="1" kern="0" dirty="0" err="1" smtClean="0">
                <a:solidFill>
                  <a:srgbClr val="960000"/>
                </a:solidFill>
                <a:latin typeface="Calibri" panose="020F0502020204030204"/>
                <a:ea typeface="Tahoma" pitchFamily="34" charset="0"/>
                <a:cs typeface="Tahoma" pitchFamily="34" charset="0"/>
              </a:rPr>
              <a:t>webpalestra</a:t>
            </a:r>
            <a:r>
              <a:rPr lang="pt-BR" b="1" kern="0" dirty="0" smtClean="0">
                <a:solidFill>
                  <a:srgbClr val="960000"/>
                </a:solidFill>
                <a:latin typeface="Calibri" panose="020F0502020204030204"/>
                <a:ea typeface="Tahoma" pitchFamily="34" charset="0"/>
                <a:cs typeface="Tahoma" pitchFamily="34" charset="0"/>
              </a:rPr>
              <a:t> de hoje:</a:t>
            </a:r>
          </a:p>
          <a:p>
            <a:pPr algn="ctr">
              <a:defRPr/>
            </a:pPr>
            <a:r>
              <a:rPr lang="pt-BR" dirty="0">
                <a:solidFill>
                  <a:srgbClr val="A03021"/>
                </a:solidFill>
                <a:latin typeface="Calibri" panose="020F0502020204030204"/>
                <a:hlinkClick r:id="rId2"/>
              </a:rPr>
              <a:t>https://</a:t>
            </a:r>
            <a:r>
              <a:rPr lang="pt-BR" dirty="0" smtClean="0">
                <a:solidFill>
                  <a:srgbClr val="A03021"/>
                </a:solidFill>
                <a:latin typeface="Calibri" panose="020F0502020204030204"/>
                <a:hlinkClick r:id="rId2"/>
              </a:rPr>
              <a:t>goo.gl/forms/xSMaKlFM6l9IFS652</a:t>
            </a:r>
            <a:r>
              <a:rPr lang="pt-BR" dirty="0" smtClean="0">
                <a:solidFill>
                  <a:srgbClr val="A03021"/>
                </a:solidFill>
                <a:latin typeface="Calibri" panose="020F0502020204030204"/>
              </a:rPr>
              <a:t> </a:t>
            </a:r>
            <a:endParaRPr lang="pt-BR" dirty="0">
              <a:solidFill>
                <a:srgbClr val="A0302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8030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68216" y="370952"/>
            <a:ext cx="7537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Violência por Parceiro </a:t>
            </a:r>
            <a:r>
              <a:rPr lang="pt-BR" sz="4000" b="1" dirty="0">
                <a:solidFill>
                  <a:srgbClr val="A03021"/>
                </a:solidFill>
              </a:rPr>
              <a:t>Í</a:t>
            </a:r>
            <a:r>
              <a:rPr lang="pt-BR" sz="4000" b="1" dirty="0" smtClean="0">
                <a:solidFill>
                  <a:srgbClr val="A03021"/>
                </a:solidFill>
              </a:rPr>
              <a:t>ntimo</a:t>
            </a:r>
            <a:endParaRPr lang="pt-BR" sz="4000" b="1" dirty="0">
              <a:solidFill>
                <a:srgbClr val="A03021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746746" y="2362801"/>
            <a:ext cx="77832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000" dirty="0" smtClean="0"/>
              <a:t>Envolve os/as atuais parceiros/as bem como os/as ex-cônjuges e / ou outros/as parceiros/as íntimos. </a:t>
            </a:r>
            <a:endParaRPr lang="pt-BR" sz="3000" dirty="0"/>
          </a:p>
        </p:txBody>
      </p:sp>
      <p:sp>
        <p:nvSpPr>
          <p:cNvPr id="4" name="Retângulo 3"/>
          <p:cNvSpPr/>
          <p:nvPr/>
        </p:nvSpPr>
        <p:spPr>
          <a:xfrm>
            <a:off x="746746" y="3980146"/>
            <a:ext cx="72825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000" dirty="0" smtClean="0"/>
              <a:t>Podem ser episódios esporádicos ou durarem décadas. </a:t>
            </a:r>
            <a:endParaRPr lang="pt-BR" sz="3000" dirty="0"/>
          </a:p>
        </p:txBody>
      </p:sp>
      <p:sp>
        <p:nvSpPr>
          <p:cNvPr id="5" name="Retângulo 4"/>
          <p:cNvSpPr/>
          <p:nvPr/>
        </p:nvSpPr>
        <p:spPr>
          <a:xfrm>
            <a:off x="341641" y="6151491"/>
            <a:ext cx="8284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WHO (2013). Responding to intimate partner violence and sexual violence against women – WHO clinical and policy guidelines. </a:t>
            </a:r>
            <a:r>
              <a:rPr lang="pt-BR" sz="1400" dirty="0" smtClean="0"/>
              <a:t>KRUG et al, Relatório Mundial sobre Violência e Saúde, 2002.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009690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82804" y="2488198"/>
            <a:ext cx="81601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dirty="0" smtClean="0"/>
              <a:t>No Brasil, estima-se que cinco mulheres são espancadas a cada 2 minutos. O parceiro (marido, namorado ou ex) é o responsável por mais de 80% dos </a:t>
            </a:r>
            <a:r>
              <a:rPr lang="pt-BR" sz="3000" dirty="0" smtClean="0"/>
              <a:t>casos.</a:t>
            </a:r>
            <a:endParaRPr lang="pt-BR" sz="3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582804" y="6273225"/>
            <a:ext cx="8088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Agência Patrícia Galvão; Pesquisa  Mulheres Brasileiras nos Espaços Públicos e Privado (FPA/Sesc, 2010); Pesquisa Tolerância social à violência contra as mulheres (Ipea, 2014)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59028" y="634020"/>
            <a:ext cx="793303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Pesquisa Tolerância Social à Violência contra as Mulheres, 2014:</a:t>
            </a:r>
          </a:p>
          <a:p>
            <a:pPr algn="just"/>
            <a:endParaRPr lang="pt-BR" sz="3000" dirty="0" smtClean="0"/>
          </a:p>
          <a:p>
            <a:pPr algn="just">
              <a:buFont typeface="Wingdings" pitchFamily="2" charset="2"/>
              <a:buChar char="q"/>
            </a:pPr>
            <a:r>
              <a:rPr lang="pt-BR" sz="3000" dirty="0" smtClean="0"/>
              <a:t>63% dos entrevistados concordam, total ou parcialmente, que “casos de violência dentro de casa devem ser discutidos somente entre os membros da família”. </a:t>
            </a:r>
          </a:p>
          <a:p>
            <a:pPr algn="just">
              <a:buFont typeface="Wingdings" pitchFamily="2" charset="2"/>
              <a:buChar char="q"/>
            </a:pPr>
            <a:r>
              <a:rPr lang="pt-BR" sz="3000" dirty="0" smtClean="0"/>
              <a:t>89% concordam que “a roupa suja deve ser lavada em casa”, </a:t>
            </a:r>
          </a:p>
          <a:p>
            <a:pPr algn="just">
              <a:buFont typeface="Wingdings" pitchFamily="2" charset="2"/>
              <a:buChar char="q"/>
            </a:pPr>
            <a:r>
              <a:rPr lang="pt-BR" sz="3000" dirty="0" smtClean="0"/>
              <a:t>82% consideram que “em briga de marido e mulher não se mete a colher”.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1073739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Text Box 1027"/>
          <p:cNvSpPr txBox="1">
            <a:spLocks noChangeArrowheads="1"/>
          </p:cNvSpPr>
          <p:nvPr/>
        </p:nvSpPr>
        <p:spPr bwMode="auto">
          <a:xfrm>
            <a:off x="723343" y="524461"/>
            <a:ext cx="801858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solidFill>
                  <a:srgbClr val="A03021"/>
                </a:solidFill>
              </a:rPr>
              <a:t>A violência contra mulheres e os desafios do SUS</a:t>
            </a:r>
          </a:p>
        </p:txBody>
      </p:sp>
      <p:sp>
        <p:nvSpPr>
          <p:cNvPr id="9" name="Espaço Reservado para Conteúdo 5"/>
          <p:cNvSpPr txBox="1">
            <a:spLocks/>
          </p:cNvSpPr>
          <p:nvPr/>
        </p:nvSpPr>
        <p:spPr>
          <a:xfrm>
            <a:off x="238127" y="2289618"/>
            <a:ext cx="8568952" cy="387767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000" dirty="0" smtClean="0"/>
              <a:t>O </a:t>
            </a:r>
            <a:r>
              <a:rPr lang="pt-BR" sz="3000" dirty="0"/>
              <a:t>serviço de saúde pode ser o primeiro lugar que </a:t>
            </a:r>
            <a:r>
              <a:rPr lang="pt-BR" sz="3000" dirty="0" smtClean="0"/>
              <a:t>as mulheres </a:t>
            </a:r>
            <a:r>
              <a:rPr lang="pt-BR" sz="3000" dirty="0"/>
              <a:t>em situação de violência </a:t>
            </a:r>
            <a:r>
              <a:rPr lang="pt-BR" sz="3000" dirty="0" smtClean="0"/>
              <a:t>procuram. </a:t>
            </a:r>
            <a:endParaRPr lang="pt-BR" sz="3000" dirty="0" smtClean="0"/>
          </a:p>
          <a:p>
            <a:pPr marL="0" indent="0">
              <a:buNone/>
            </a:pPr>
            <a:endParaRPr lang="pt-BR" sz="3000" dirty="0"/>
          </a:p>
          <a:p>
            <a:r>
              <a:rPr lang="pt-BR" sz="3000" dirty="0"/>
              <a:t>Cabe a ele:</a:t>
            </a:r>
          </a:p>
          <a:p>
            <a:pPr lvl="1">
              <a:spcBef>
                <a:spcPts val="1800"/>
              </a:spcBef>
            </a:pPr>
            <a:r>
              <a:rPr lang="pt-BR" sz="3000" dirty="0"/>
              <a:t>Identificar a situação de violência</a:t>
            </a:r>
          </a:p>
          <a:p>
            <a:pPr lvl="1">
              <a:spcBef>
                <a:spcPts val="1800"/>
              </a:spcBef>
            </a:pPr>
            <a:r>
              <a:rPr lang="pt-BR" sz="3000" dirty="0"/>
              <a:t>Prestar atenção qualificada e humanizada</a:t>
            </a:r>
          </a:p>
          <a:p>
            <a:pPr lvl="1">
              <a:spcBef>
                <a:spcPts val="1800"/>
              </a:spcBef>
            </a:pPr>
            <a:r>
              <a:rPr lang="pt-BR" sz="3000" dirty="0"/>
              <a:t>Encaminhar aos outros pontos da rede </a:t>
            </a:r>
          </a:p>
          <a:p>
            <a:pPr algn="just"/>
            <a:endParaRPr lang="pt-BR" sz="2800" dirty="0" smtClean="0"/>
          </a:p>
        </p:txBody>
      </p:sp>
      <p:sp>
        <p:nvSpPr>
          <p:cNvPr id="7" name="Retângulo 6"/>
          <p:cNvSpPr/>
          <p:nvPr/>
        </p:nvSpPr>
        <p:spPr>
          <a:xfrm>
            <a:off x="5220072" y="6309320"/>
            <a:ext cx="1440160" cy="5040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664722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914</TotalTime>
  <Words>2761</Words>
  <Application>Microsoft Office PowerPoint</Application>
  <PresentationFormat>Apresentação na tela (4:3)</PresentationFormat>
  <Paragraphs>265</Paragraphs>
  <Slides>52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13</vt:i4>
      </vt:variant>
      <vt:variant>
        <vt:lpstr>Títulos de slides</vt:lpstr>
      </vt:variant>
      <vt:variant>
        <vt:i4>52</vt:i4>
      </vt:variant>
    </vt:vector>
  </HeadingPairs>
  <TitlesOfParts>
    <vt:vector size="74" baseType="lpstr">
      <vt:lpstr>Microsoft YaHei</vt:lpstr>
      <vt:lpstr>Arial</vt:lpstr>
      <vt:lpstr>Calibri</vt:lpstr>
      <vt:lpstr>Calibri Light</vt:lpstr>
      <vt:lpstr>Lucida Sans Unicode</vt:lpstr>
      <vt:lpstr>Segoe UI</vt:lpstr>
      <vt:lpstr>Tahoma</vt:lpstr>
      <vt:lpstr>Times New Roman</vt:lpstr>
      <vt:lpstr>Wingdings</vt:lpstr>
      <vt:lpstr>Tema1</vt:lpstr>
      <vt:lpstr>1_Tema do Office</vt:lpstr>
      <vt:lpstr>3_Tema do Office</vt:lpstr>
      <vt:lpstr>4_Tema do Office</vt:lpstr>
      <vt:lpstr>5_Tema do Office</vt:lpstr>
      <vt:lpstr>6_Tema do Office</vt:lpstr>
      <vt:lpstr>7_Tema do Office</vt:lpstr>
      <vt:lpstr>8_Tema do Office</vt:lpstr>
      <vt:lpstr>10_Tema do Office</vt:lpstr>
      <vt:lpstr>11_Tema do Office</vt:lpstr>
      <vt:lpstr>12_Tema do Office</vt:lpstr>
      <vt:lpstr>13_Tema do Office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Acolhimento - Atendimento Imediato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Desafio para a equipe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UFSC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Telessaude SC</dc:creator>
  <cp:lastModifiedBy>Telessaude</cp:lastModifiedBy>
  <cp:revision>102</cp:revision>
  <dcterms:created xsi:type="dcterms:W3CDTF">2016-04-20T14:24:45Z</dcterms:created>
  <dcterms:modified xsi:type="dcterms:W3CDTF">2017-08-23T13:01:13Z</dcterms:modified>
</cp:coreProperties>
</file>