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302" r:id="rId5"/>
    <p:sldId id="313" r:id="rId6"/>
    <p:sldId id="310" r:id="rId7"/>
    <p:sldId id="311" r:id="rId8"/>
    <p:sldId id="336" r:id="rId9"/>
    <p:sldId id="330" r:id="rId10"/>
    <p:sldId id="333" r:id="rId11"/>
    <p:sldId id="312" r:id="rId12"/>
    <p:sldId id="306" r:id="rId13"/>
    <p:sldId id="307" r:id="rId14"/>
    <p:sldId id="308" r:id="rId15"/>
    <p:sldId id="271" r:id="rId16"/>
    <p:sldId id="314" r:id="rId17"/>
    <p:sldId id="309" r:id="rId18"/>
    <p:sldId id="303" r:id="rId19"/>
    <p:sldId id="304" r:id="rId20"/>
    <p:sldId id="273" r:id="rId21"/>
    <p:sldId id="317" r:id="rId22"/>
    <p:sldId id="315" r:id="rId23"/>
    <p:sldId id="323" r:id="rId24"/>
    <p:sldId id="324" r:id="rId25"/>
    <p:sldId id="270" r:id="rId26"/>
    <p:sldId id="322" r:id="rId27"/>
    <p:sldId id="325" r:id="rId28"/>
    <p:sldId id="316" r:id="rId29"/>
    <p:sldId id="319" r:id="rId30"/>
    <p:sldId id="318" r:id="rId31"/>
    <p:sldId id="320" r:id="rId32"/>
    <p:sldId id="321" r:id="rId33"/>
    <p:sldId id="328" r:id="rId34"/>
    <p:sldId id="326" r:id="rId35"/>
    <p:sldId id="327" r:id="rId36"/>
    <p:sldId id="300" r:id="rId37"/>
    <p:sldId id="337" r:id="rId38"/>
    <p:sldId id="338" r:id="rId3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lessaude SC" initials="Tele SC" lastIdx="5" clrIdx="0">
    <p:extLst>
      <p:ext uri="{19B8F6BF-5375-455C-9EA6-DF929625EA0E}">
        <p15:presenceInfo xmlns:p15="http://schemas.microsoft.com/office/powerpoint/2012/main" xmlns="" userId="Telessaude S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3021"/>
    <a:srgbClr val="1E2314"/>
    <a:srgbClr val="BEBAB9"/>
    <a:srgbClr val="779A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Estilo Médio 1 - Ênfas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41" autoAdjust="0"/>
    <p:restoredTop sz="94660"/>
  </p:normalViewPr>
  <p:slideViewPr>
    <p:cSldViewPr snapToGrid="0">
      <p:cViewPr>
        <p:scale>
          <a:sx n="81" d="100"/>
          <a:sy n="81" d="100"/>
        </p:scale>
        <p:origin x="-1062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TATIANA\Desktop\Interna&#231;&#245;es_por_Condi&#231;&#245;es_Sens&#237;veis_Aten&#231;&#227;o_Prim&#225;ria_2014.xlsx" TargetMode="External"/><Relationship Id="rId4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r>
              <a:rPr lang="pt-BR" sz="1600" b="1" dirty="0">
                <a:effectLst/>
              </a:rPr>
              <a:t>Percentual de internações por CSAP</a:t>
            </a:r>
            <a:r>
              <a:rPr lang="pt-BR" sz="1600" b="1" baseline="0" dirty="0">
                <a:effectLst/>
              </a:rPr>
              <a:t> em Santa Catarina,</a:t>
            </a:r>
            <a:r>
              <a:rPr lang="pt-BR" sz="1600" b="1" dirty="0">
                <a:effectLst/>
              </a:rPr>
              <a:t> 2014</a:t>
            </a:r>
          </a:p>
        </c:rich>
      </c:tx>
      <c:layout>
        <c:manualLayout>
          <c:xMode val="edge"/>
          <c:yMode val="edge"/>
          <c:x val="0.12473205749943508"/>
          <c:y val="2.5814076630685644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6.9581037469654036E-2"/>
          <c:y val="0.16035057709565784"/>
          <c:w val="0.91469326607692969"/>
          <c:h val="0.69971169207674777"/>
        </c:manualLayout>
      </c:layout>
      <c:barChart>
        <c:barDir val="col"/>
        <c:grouping val="clustered"/>
        <c:varyColors val="1"/>
        <c:ser>
          <c:idx val="0"/>
          <c:order val="0"/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CD1-470E-AC1D-F3D679FC762B}"/>
              </c:ext>
            </c:extLst>
          </c:dPt>
          <c:dPt>
            <c:idx val="1"/>
            <c:invertIfNegative val="0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1B9-4069-AA3B-3B91D2AB7FE6}"/>
              </c:ext>
            </c:extLst>
          </c:dPt>
          <c:dPt>
            <c:idx val="2"/>
            <c:invertIfNegative val="0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1B9-4069-AA3B-3B91D2AB7FE6}"/>
              </c:ext>
            </c:extLst>
          </c:dPt>
          <c:dPt>
            <c:idx val="3"/>
            <c:invertIfNegative val="0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1B9-4069-AA3B-3B91D2AB7FE6}"/>
              </c:ext>
            </c:extLst>
          </c:dPt>
          <c:dPt>
            <c:idx val="4"/>
            <c:invertIfNegative val="0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1B9-4069-AA3B-3B91D2AB7FE6}"/>
              </c:ext>
            </c:extLst>
          </c:dPt>
          <c:dPt>
            <c:idx val="5"/>
            <c:invertIfNegative val="0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51B9-4069-AA3B-3B91D2AB7FE6}"/>
              </c:ext>
            </c:extLst>
          </c:dPt>
          <c:dPt>
            <c:idx val="6"/>
            <c:invertIfNegative val="0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51B9-4069-AA3B-3B91D2AB7FE6}"/>
              </c:ext>
            </c:extLst>
          </c:dPt>
          <c:dPt>
            <c:idx val="7"/>
            <c:invertIfNegative val="0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51B9-4069-AA3B-3B91D2AB7FE6}"/>
              </c:ext>
            </c:extLst>
          </c:dPt>
          <c:dPt>
            <c:idx val="8"/>
            <c:invertIfNegative val="0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51B9-4069-AA3B-3B91D2AB7FE6}"/>
              </c:ext>
            </c:extLst>
          </c:dPt>
          <c:dPt>
            <c:idx val="9"/>
            <c:invertIfNegative val="0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51B9-4069-AA3B-3B91D2AB7FE6}"/>
              </c:ext>
            </c:extLst>
          </c:dPt>
          <c:dPt>
            <c:idx val="10"/>
            <c:invertIfNegative val="0"/>
            <c:bubble3D val="0"/>
            <c:spPr>
              <a:gradFill rotWithShape="1">
                <a:gsLst>
                  <a:gs pos="0">
                    <a:schemeClr val="accent5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51B9-4069-AA3B-3B91D2AB7FE6}"/>
              </c:ext>
            </c:extLst>
          </c:dPt>
          <c:dPt>
            <c:idx val="11"/>
            <c:invertIfNegative val="0"/>
            <c:bubble3D val="0"/>
            <c:spPr>
              <a:gradFill rotWithShape="1">
                <a:gsLst>
                  <a:gs pos="0">
                    <a:schemeClr val="accent6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51B9-4069-AA3B-3B91D2AB7FE6}"/>
              </c:ext>
            </c:extLst>
          </c:dPt>
          <c:dPt>
            <c:idx val="12"/>
            <c:invertIfNegative val="0"/>
            <c:bubble3D val="0"/>
            <c:spPr>
              <a:gradFill rotWithShape="1">
                <a:gsLst>
                  <a:gs pos="0">
                    <a:schemeClr val="accent1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51B9-4069-AA3B-3B91D2AB7FE6}"/>
              </c:ext>
            </c:extLst>
          </c:dPt>
          <c:dPt>
            <c:idx val="13"/>
            <c:invertIfNegative val="0"/>
            <c:bubble3D val="0"/>
            <c:spPr>
              <a:gradFill rotWithShape="1">
                <a:gsLst>
                  <a:gs pos="0">
                    <a:schemeClr val="accent2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9-51B9-4069-AA3B-3B91D2AB7FE6}"/>
              </c:ext>
            </c:extLst>
          </c:dPt>
          <c:dPt>
            <c:idx val="14"/>
            <c:invertIfNegative val="0"/>
            <c:bubble3D val="0"/>
            <c:spPr>
              <a:gradFill rotWithShape="1">
                <a:gsLst>
                  <a:gs pos="0">
                    <a:schemeClr val="accent3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B-51B9-4069-AA3B-3B91D2AB7FE6}"/>
              </c:ext>
            </c:extLst>
          </c:dPt>
          <c:dPt>
            <c:idx val="15"/>
            <c:invertIfNegative val="0"/>
            <c:bubble3D val="0"/>
            <c:spPr>
              <a:gradFill rotWithShape="1">
                <a:gsLst>
                  <a:gs pos="0">
                    <a:schemeClr val="accent4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D-51B9-4069-AA3B-3B91D2AB7FE6}"/>
              </c:ext>
            </c:extLst>
          </c:dPt>
          <c:dPt>
            <c:idx val="16"/>
            <c:invertIfNegative val="0"/>
            <c:bubble3D val="0"/>
            <c:spPr>
              <a:gradFill rotWithShape="1">
                <a:gsLst>
                  <a:gs pos="0">
                    <a:schemeClr val="accent5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F-51B9-4069-AA3B-3B91D2AB7FE6}"/>
              </c:ext>
            </c:extLst>
          </c:dPt>
          <c:dPt>
            <c:idx val="17"/>
            <c:invertIfNegative val="0"/>
            <c:bubble3D val="0"/>
            <c:spPr>
              <a:gradFill rotWithShape="1">
                <a:gsLst>
                  <a:gs pos="0">
                    <a:schemeClr val="accent6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1-51B9-4069-AA3B-3B91D2AB7FE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idade_sexo!$B$4:$B$21</c:f>
              <c:strCache>
                <c:ptCount val="18"/>
                <c:pt idx="0">
                  <c:v>&lt;1a</c:v>
                </c:pt>
                <c:pt idx="1">
                  <c:v>1-4</c:v>
                </c:pt>
                <c:pt idx="2">
                  <c:v>5-9</c:v>
                </c:pt>
                <c:pt idx="3">
                  <c:v>10-14</c:v>
                </c:pt>
                <c:pt idx="4">
                  <c:v>15-19</c:v>
                </c:pt>
                <c:pt idx="5">
                  <c:v>20-24</c:v>
                </c:pt>
                <c:pt idx="6">
                  <c:v>25-29</c:v>
                </c:pt>
                <c:pt idx="7">
                  <c:v>30-34</c:v>
                </c:pt>
                <c:pt idx="8">
                  <c:v>35-39</c:v>
                </c:pt>
                <c:pt idx="9">
                  <c:v>40-44</c:v>
                </c:pt>
                <c:pt idx="10">
                  <c:v>45-49</c:v>
                </c:pt>
                <c:pt idx="11">
                  <c:v>50-54</c:v>
                </c:pt>
                <c:pt idx="12">
                  <c:v>55-59</c:v>
                </c:pt>
                <c:pt idx="13">
                  <c:v>60-64</c:v>
                </c:pt>
                <c:pt idx="14">
                  <c:v>65-69</c:v>
                </c:pt>
                <c:pt idx="15">
                  <c:v>70-74</c:v>
                </c:pt>
                <c:pt idx="16">
                  <c:v>75-79</c:v>
                </c:pt>
                <c:pt idx="17">
                  <c:v>80e+</c:v>
                </c:pt>
              </c:strCache>
            </c:strRef>
          </c:cat>
          <c:val>
            <c:numRef>
              <c:f>idade_sexo!$C$4:$C$21</c:f>
              <c:numCache>
                <c:formatCode>0.0</c:formatCode>
                <c:ptCount val="18"/>
                <c:pt idx="0">
                  <c:v>4.5</c:v>
                </c:pt>
                <c:pt idx="1">
                  <c:v>5.14</c:v>
                </c:pt>
                <c:pt idx="2">
                  <c:v>2.2200000000000002</c:v>
                </c:pt>
                <c:pt idx="3">
                  <c:v>1.75</c:v>
                </c:pt>
                <c:pt idx="4">
                  <c:v>3.45</c:v>
                </c:pt>
                <c:pt idx="5">
                  <c:v>3.47</c:v>
                </c:pt>
                <c:pt idx="6">
                  <c:v>2.91</c:v>
                </c:pt>
                <c:pt idx="7">
                  <c:v>2.8</c:v>
                </c:pt>
                <c:pt idx="8">
                  <c:v>2.67</c:v>
                </c:pt>
                <c:pt idx="9">
                  <c:v>3.39</c:v>
                </c:pt>
                <c:pt idx="10">
                  <c:v>4.79</c:v>
                </c:pt>
                <c:pt idx="11">
                  <c:v>6.32</c:v>
                </c:pt>
                <c:pt idx="12">
                  <c:v>7.81</c:v>
                </c:pt>
                <c:pt idx="13">
                  <c:v>8.6300000000000008</c:v>
                </c:pt>
                <c:pt idx="14">
                  <c:v>9.09</c:v>
                </c:pt>
                <c:pt idx="15">
                  <c:v>9.33</c:v>
                </c:pt>
                <c:pt idx="16">
                  <c:v>8.76</c:v>
                </c:pt>
                <c:pt idx="17">
                  <c:v>12.95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2-51B9-4069-AA3B-3B91D2AB7F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34962048"/>
        <c:axId val="34967936"/>
      </c:barChart>
      <c:catAx>
        <c:axId val="34962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496793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4967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49620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4-25T09:48:39.233" idx="5">
    <p:pos x="5329" y="669"/>
    <p:text>Configurações da sombra da tabela:
Botão diretiro&gt;Formatar imagem&gt;Sombra
Transparência 50%
Tamanho 100%
Esfumado 2pt
Ângulo 45º
Distância 3 pt</p:tex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59956C-3A80-4F9B-BDC5-B719ACDFD57F}" type="doc">
      <dgm:prSet loTypeId="urn:microsoft.com/office/officeart/2009/layout/CircleArrowProcess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990635F9-E73A-4897-9795-7E26E9350070}">
      <dgm:prSet phldrT="[Texto]" custT="1"/>
      <dgm:spPr/>
      <dgm:t>
        <a:bodyPr/>
        <a:lstStyle/>
        <a:p>
          <a:r>
            <a:rPr lang="pt-BR" sz="2400" b="1" dirty="0" smtClean="0"/>
            <a:t>Anamnese</a:t>
          </a:r>
          <a:endParaRPr lang="pt-BR" sz="2400" b="1" dirty="0"/>
        </a:p>
      </dgm:t>
    </dgm:pt>
    <dgm:pt modelId="{0ADA899C-24CA-4E0D-B5D3-A8CD5D8DCDA8}" type="parTrans" cxnId="{A31A75DB-C206-43B7-A945-6D3F755D2195}">
      <dgm:prSet/>
      <dgm:spPr/>
      <dgm:t>
        <a:bodyPr/>
        <a:lstStyle/>
        <a:p>
          <a:endParaRPr lang="pt-BR"/>
        </a:p>
      </dgm:t>
    </dgm:pt>
    <dgm:pt modelId="{EDA8C59E-70F0-4ADA-A06D-55FD5BE66593}" type="sibTrans" cxnId="{A31A75DB-C206-43B7-A945-6D3F755D2195}">
      <dgm:prSet/>
      <dgm:spPr/>
      <dgm:t>
        <a:bodyPr/>
        <a:lstStyle/>
        <a:p>
          <a:endParaRPr lang="pt-BR"/>
        </a:p>
      </dgm:t>
    </dgm:pt>
    <dgm:pt modelId="{C6D42633-E64D-42D0-8EF0-6C9FEC224AEC}">
      <dgm:prSet phldrT="[Texto]" custT="1"/>
      <dgm:spPr/>
      <dgm:t>
        <a:bodyPr/>
        <a:lstStyle/>
        <a:p>
          <a:r>
            <a:rPr lang="pt-BR" sz="2400" b="1" dirty="0" smtClean="0"/>
            <a:t>Exame físico</a:t>
          </a:r>
          <a:endParaRPr lang="pt-BR" sz="2400" b="1" dirty="0"/>
        </a:p>
      </dgm:t>
    </dgm:pt>
    <dgm:pt modelId="{10DA36E9-1CF8-471F-970E-36DF9D09F575}" type="parTrans" cxnId="{1B73774B-061C-407B-BCD5-BA6240FC97F6}">
      <dgm:prSet/>
      <dgm:spPr/>
      <dgm:t>
        <a:bodyPr/>
        <a:lstStyle/>
        <a:p>
          <a:endParaRPr lang="pt-BR"/>
        </a:p>
      </dgm:t>
    </dgm:pt>
    <dgm:pt modelId="{27D24222-992E-45FE-AECD-5D52451C2D23}" type="sibTrans" cxnId="{1B73774B-061C-407B-BCD5-BA6240FC97F6}">
      <dgm:prSet/>
      <dgm:spPr/>
      <dgm:t>
        <a:bodyPr/>
        <a:lstStyle/>
        <a:p>
          <a:endParaRPr lang="pt-BR"/>
        </a:p>
      </dgm:t>
    </dgm:pt>
    <dgm:pt modelId="{112C144A-FA02-40EE-9412-638DEA24D178}">
      <dgm:prSet phldrT="[Texto]" custT="1"/>
      <dgm:spPr/>
      <dgm:t>
        <a:bodyPr/>
        <a:lstStyle/>
        <a:p>
          <a:r>
            <a:rPr lang="pt-BR" sz="2200" b="1" dirty="0" smtClean="0"/>
            <a:t>Orientações e prescrição</a:t>
          </a:r>
          <a:endParaRPr lang="pt-BR" sz="2200" b="1" dirty="0"/>
        </a:p>
      </dgm:t>
    </dgm:pt>
    <dgm:pt modelId="{8D5F5024-ACAA-4CB0-B0BF-953B3E008B02}" type="parTrans" cxnId="{AADFB051-8440-466E-9BEE-047E156BFE78}">
      <dgm:prSet/>
      <dgm:spPr/>
      <dgm:t>
        <a:bodyPr/>
        <a:lstStyle/>
        <a:p>
          <a:endParaRPr lang="pt-BR"/>
        </a:p>
      </dgm:t>
    </dgm:pt>
    <dgm:pt modelId="{FA1EC701-289A-485D-80BA-3DA546918ACE}" type="sibTrans" cxnId="{AADFB051-8440-466E-9BEE-047E156BFE78}">
      <dgm:prSet/>
      <dgm:spPr/>
      <dgm:t>
        <a:bodyPr/>
        <a:lstStyle/>
        <a:p>
          <a:endParaRPr lang="pt-BR"/>
        </a:p>
      </dgm:t>
    </dgm:pt>
    <dgm:pt modelId="{DE347F17-6951-4F01-8FF0-9F826AFDDB9F}" type="pres">
      <dgm:prSet presAssocID="{4059956C-3A80-4F9B-BDC5-B719ACDFD57F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pt-BR"/>
        </a:p>
      </dgm:t>
    </dgm:pt>
    <dgm:pt modelId="{8843CE01-8E5B-4C81-964E-271CBD8165B5}" type="pres">
      <dgm:prSet presAssocID="{990635F9-E73A-4897-9795-7E26E9350070}" presName="Accent1" presStyleCnt="0"/>
      <dgm:spPr/>
    </dgm:pt>
    <dgm:pt modelId="{D516E0B4-EA4A-485D-8E10-566B8B4D944B}" type="pres">
      <dgm:prSet presAssocID="{990635F9-E73A-4897-9795-7E26E9350070}" presName="Accent" presStyleLbl="node1" presStyleIdx="0" presStyleCnt="3"/>
      <dgm:spPr/>
    </dgm:pt>
    <dgm:pt modelId="{2EA78F41-2079-4619-9AC3-22C3354FC4CC}" type="pres">
      <dgm:prSet presAssocID="{990635F9-E73A-4897-9795-7E26E9350070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3BF7456-5494-447E-B6F2-CC8E7AABE5E5}" type="pres">
      <dgm:prSet presAssocID="{C6D42633-E64D-42D0-8EF0-6C9FEC224AEC}" presName="Accent2" presStyleCnt="0"/>
      <dgm:spPr/>
    </dgm:pt>
    <dgm:pt modelId="{3FA63000-FF91-4648-8CF0-3009AD3C6327}" type="pres">
      <dgm:prSet presAssocID="{C6D42633-E64D-42D0-8EF0-6C9FEC224AEC}" presName="Accent" presStyleLbl="node1" presStyleIdx="1" presStyleCnt="3"/>
      <dgm:spPr/>
    </dgm:pt>
    <dgm:pt modelId="{B3F1CF31-F362-4910-84E6-489E4CEECD2E}" type="pres">
      <dgm:prSet presAssocID="{C6D42633-E64D-42D0-8EF0-6C9FEC224AEC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731240B-5710-4E1C-A24F-4C840356BDFC}" type="pres">
      <dgm:prSet presAssocID="{112C144A-FA02-40EE-9412-638DEA24D178}" presName="Accent3" presStyleCnt="0"/>
      <dgm:spPr/>
    </dgm:pt>
    <dgm:pt modelId="{8DEB2ED2-ECE7-4A47-86EB-68A2E84FF941}" type="pres">
      <dgm:prSet presAssocID="{112C144A-FA02-40EE-9412-638DEA24D178}" presName="Accent" presStyleLbl="node1" presStyleIdx="2" presStyleCnt="3"/>
      <dgm:spPr/>
    </dgm:pt>
    <dgm:pt modelId="{E6BB5354-D701-4AA7-8E82-74C7F0789802}" type="pres">
      <dgm:prSet presAssocID="{112C144A-FA02-40EE-9412-638DEA24D178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A31A75DB-C206-43B7-A945-6D3F755D2195}" srcId="{4059956C-3A80-4F9B-BDC5-B719ACDFD57F}" destId="{990635F9-E73A-4897-9795-7E26E9350070}" srcOrd="0" destOrd="0" parTransId="{0ADA899C-24CA-4E0D-B5D3-A8CD5D8DCDA8}" sibTransId="{EDA8C59E-70F0-4ADA-A06D-55FD5BE66593}"/>
    <dgm:cxn modelId="{C7234BC9-9302-4E3E-99E0-A0C26389EE27}" type="presOf" srcId="{990635F9-E73A-4897-9795-7E26E9350070}" destId="{2EA78F41-2079-4619-9AC3-22C3354FC4CC}" srcOrd="0" destOrd="0" presId="urn:microsoft.com/office/officeart/2009/layout/CircleArrowProcess"/>
    <dgm:cxn modelId="{B83BDD56-D666-46EA-9BF3-46E91FCE087E}" type="presOf" srcId="{4059956C-3A80-4F9B-BDC5-B719ACDFD57F}" destId="{DE347F17-6951-4F01-8FF0-9F826AFDDB9F}" srcOrd="0" destOrd="0" presId="urn:microsoft.com/office/officeart/2009/layout/CircleArrowProcess"/>
    <dgm:cxn modelId="{358E8E7C-50D6-4B8A-8694-3AF20525985C}" type="presOf" srcId="{112C144A-FA02-40EE-9412-638DEA24D178}" destId="{E6BB5354-D701-4AA7-8E82-74C7F0789802}" srcOrd="0" destOrd="0" presId="urn:microsoft.com/office/officeart/2009/layout/CircleArrowProcess"/>
    <dgm:cxn modelId="{1B73774B-061C-407B-BCD5-BA6240FC97F6}" srcId="{4059956C-3A80-4F9B-BDC5-B719ACDFD57F}" destId="{C6D42633-E64D-42D0-8EF0-6C9FEC224AEC}" srcOrd="1" destOrd="0" parTransId="{10DA36E9-1CF8-471F-970E-36DF9D09F575}" sibTransId="{27D24222-992E-45FE-AECD-5D52451C2D23}"/>
    <dgm:cxn modelId="{8028E6C6-9FC7-42D7-99D7-5216BC6D51F3}" type="presOf" srcId="{C6D42633-E64D-42D0-8EF0-6C9FEC224AEC}" destId="{B3F1CF31-F362-4910-84E6-489E4CEECD2E}" srcOrd="0" destOrd="0" presId="urn:microsoft.com/office/officeart/2009/layout/CircleArrowProcess"/>
    <dgm:cxn modelId="{AADFB051-8440-466E-9BEE-047E156BFE78}" srcId="{4059956C-3A80-4F9B-BDC5-B719ACDFD57F}" destId="{112C144A-FA02-40EE-9412-638DEA24D178}" srcOrd="2" destOrd="0" parTransId="{8D5F5024-ACAA-4CB0-B0BF-953B3E008B02}" sibTransId="{FA1EC701-289A-485D-80BA-3DA546918ACE}"/>
    <dgm:cxn modelId="{1EE76C07-D5C5-46C9-8EBB-10D528EEFFD6}" type="presParOf" srcId="{DE347F17-6951-4F01-8FF0-9F826AFDDB9F}" destId="{8843CE01-8E5B-4C81-964E-271CBD8165B5}" srcOrd="0" destOrd="0" presId="urn:microsoft.com/office/officeart/2009/layout/CircleArrowProcess"/>
    <dgm:cxn modelId="{2C7B6188-7580-405F-9772-7A963969819E}" type="presParOf" srcId="{8843CE01-8E5B-4C81-964E-271CBD8165B5}" destId="{D516E0B4-EA4A-485D-8E10-566B8B4D944B}" srcOrd="0" destOrd="0" presId="urn:microsoft.com/office/officeart/2009/layout/CircleArrowProcess"/>
    <dgm:cxn modelId="{DFA1B93F-C07E-4C98-ACF5-EA5081D7B850}" type="presParOf" srcId="{DE347F17-6951-4F01-8FF0-9F826AFDDB9F}" destId="{2EA78F41-2079-4619-9AC3-22C3354FC4CC}" srcOrd="1" destOrd="0" presId="urn:microsoft.com/office/officeart/2009/layout/CircleArrowProcess"/>
    <dgm:cxn modelId="{C5E0B400-C6C7-4834-8F47-989809DD04DD}" type="presParOf" srcId="{DE347F17-6951-4F01-8FF0-9F826AFDDB9F}" destId="{A3BF7456-5494-447E-B6F2-CC8E7AABE5E5}" srcOrd="2" destOrd="0" presId="urn:microsoft.com/office/officeart/2009/layout/CircleArrowProcess"/>
    <dgm:cxn modelId="{983321F4-ACE1-4D6F-9BEA-55D75B4E47FD}" type="presParOf" srcId="{A3BF7456-5494-447E-B6F2-CC8E7AABE5E5}" destId="{3FA63000-FF91-4648-8CF0-3009AD3C6327}" srcOrd="0" destOrd="0" presId="urn:microsoft.com/office/officeart/2009/layout/CircleArrowProcess"/>
    <dgm:cxn modelId="{425A4296-7E72-40A4-8A81-55303DF38EB6}" type="presParOf" srcId="{DE347F17-6951-4F01-8FF0-9F826AFDDB9F}" destId="{B3F1CF31-F362-4910-84E6-489E4CEECD2E}" srcOrd="3" destOrd="0" presId="urn:microsoft.com/office/officeart/2009/layout/CircleArrowProcess"/>
    <dgm:cxn modelId="{E48B10C5-F986-4FAF-9627-F05BCF1AA6F0}" type="presParOf" srcId="{DE347F17-6951-4F01-8FF0-9F826AFDDB9F}" destId="{5731240B-5710-4E1C-A24F-4C840356BDFC}" srcOrd="4" destOrd="0" presId="urn:microsoft.com/office/officeart/2009/layout/CircleArrowProcess"/>
    <dgm:cxn modelId="{1761FBA8-9548-48F4-8205-BDB540C28843}" type="presParOf" srcId="{5731240B-5710-4E1C-A24F-4C840356BDFC}" destId="{8DEB2ED2-ECE7-4A47-86EB-68A2E84FF941}" srcOrd="0" destOrd="0" presId="urn:microsoft.com/office/officeart/2009/layout/CircleArrowProcess"/>
    <dgm:cxn modelId="{7973AE2A-0106-49B1-B691-DF6387298987}" type="presParOf" srcId="{DE347F17-6951-4F01-8FF0-9F826AFDDB9F}" destId="{E6BB5354-D701-4AA7-8E82-74C7F0789802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A70166-65AA-484D-ACD7-C39936BB1C03}" type="doc">
      <dgm:prSet loTypeId="urn:microsoft.com/office/officeart/2005/8/layout/h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7831E8F9-1163-4C77-A1A2-5A56F8E9FD6A}">
      <dgm:prSet phldrT="[Texto]"/>
      <dgm:spPr/>
      <dgm:t>
        <a:bodyPr/>
        <a:lstStyle/>
        <a:p>
          <a:r>
            <a:rPr lang="pt-BR" dirty="0"/>
            <a:t>Prevenção de aparecimento </a:t>
          </a:r>
        </a:p>
      </dgm:t>
    </dgm:pt>
    <dgm:pt modelId="{F2AB711D-7BDE-4379-A884-29DF104407DF}" type="parTrans" cxnId="{A4C722B6-29E2-4C52-9EA9-D2AF59AF04C6}">
      <dgm:prSet/>
      <dgm:spPr/>
      <dgm:t>
        <a:bodyPr/>
        <a:lstStyle/>
        <a:p>
          <a:endParaRPr lang="pt-BR"/>
        </a:p>
      </dgm:t>
    </dgm:pt>
    <dgm:pt modelId="{1664D077-1D34-47ED-A91D-E3E698A3C3E2}" type="sibTrans" cxnId="{A4C722B6-29E2-4C52-9EA9-D2AF59AF04C6}">
      <dgm:prSet/>
      <dgm:spPr/>
      <dgm:t>
        <a:bodyPr/>
        <a:lstStyle/>
        <a:p>
          <a:endParaRPr lang="pt-BR"/>
        </a:p>
      </dgm:t>
    </dgm:pt>
    <dgm:pt modelId="{6CC7E1C1-8D97-45A6-A709-A20AEB1EBD25}">
      <dgm:prSet phldrT="[Texto]"/>
      <dgm:spPr/>
      <dgm:t>
        <a:bodyPr/>
        <a:lstStyle/>
        <a:p>
          <a:r>
            <a:rPr lang="pt-BR" dirty="0"/>
            <a:t>Doenças </a:t>
          </a:r>
          <a:r>
            <a:rPr lang="pt-BR" dirty="0" err="1"/>
            <a:t>preveníveis</a:t>
          </a:r>
          <a:r>
            <a:rPr lang="pt-BR" dirty="0"/>
            <a:t> por vacinas</a:t>
          </a:r>
        </a:p>
      </dgm:t>
    </dgm:pt>
    <dgm:pt modelId="{397DA113-6765-4AF8-9213-66BD79988E53}" type="parTrans" cxnId="{5023F45A-0CA4-4D2C-949B-E941EE4F748D}">
      <dgm:prSet/>
      <dgm:spPr/>
      <dgm:t>
        <a:bodyPr/>
        <a:lstStyle/>
        <a:p>
          <a:endParaRPr lang="pt-BR"/>
        </a:p>
      </dgm:t>
    </dgm:pt>
    <dgm:pt modelId="{DC4B9228-604D-40EB-A3D2-2E7D6AA89475}" type="sibTrans" cxnId="{5023F45A-0CA4-4D2C-949B-E941EE4F748D}">
      <dgm:prSet/>
      <dgm:spPr/>
      <dgm:t>
        <a:bodyPr/>
        <a:lstStyle/>
        <a:p>
          <a:endParaRPr lang="pt-BR"/>
        </a:p>
      </dgm:t>
    </dgm:pt>
    <dgm:pt modelId="{D5622B30-2A85-4736-A194-E6DF186E162F}">
      <dgm:prSet phldrT="[Texto]"/>
      <dgm:spPr/>
      <dgm:t>
        <a:bodyPr/>
        <a:lstStyle/>
        <a:p>
          <a:r>
            <a:rPr lang="pt-BR" dirty="0"/>
            <a:t>Controlando episódios agudos</a:t>
          </a:r>
        </a:p>
      </dgm:t>
    </dgm:pt>
    <dgm:pt modelId="{ED7D4D0A-9FA6-49B2-A253-D56AD614ADC8}" type="parTrans" cxnId="{AC2EBAC8-EFBD-410A-9A5C-879492CAF03D}">
      <dgm:prSet/>
      <dgm:spPr/>
      <dgm:t>
        <a:bodyPr/>
        <a:lstStyle/>
        <a:p>
          <a:endParaRPr lang="pt-BR"/>
        </a:p>
      </dgm:t>
    </dgm:pt>
    <dgm:pt modelId="{68388B10-116B-432C-978C-CD0492C0881F}" type="sibTrans" cxnId="{AC2EBAC8-EFBD-410A-9A5C-879492CAF03D}">
      <dgm:prSet/>
      <dgm:spPr/>
      <dgm:t>
        <a:bodyPr/>
        <a:lstStyle/>
        <a:p>
          <a:endParaRPr lang="pt-BR"/>
        </a:p>
      </dgm:t>
    </dgm:pt>
    <dgm:pt modelId="{9EAF4051-AACF-4AB3-8F1B-1AB536EC32DE}">
      <dgm:prSet phldrT="[Texto]"/>
      <dgm:spPr/>
      <dgm:t>
        <a:bodyPr/>
        <a:lstStyle/>
        <a:p>
          <a:r>
            <a:rPr lang="pt-BR" dirty="0"/>
            <a:t>Gastroenterites infecciosas</a:t>
          </a:r>
        </a:p>
      </dgm:t>
    </dgm:pt>
    <dgm:pt modelId="{495586B4-B219-4478-93B8-489680C6FF7F}" type="parTrans" cxnId="{19212177-2321-46C6-A89F-83C87CD4DE74}">
      <dgm:prSet/>
      <dgm:spPr/>
      <dgm:t>
        <a:bodyPr/>
        <a:lstStyle/>
        <a:p>
          <a:endParaRPr lang="pt-BR"/>
        </a:p>
      </dgm:t>
    </dgm:pt>
    <dgm:pt modelId="{A99EFCCA-A654-4045-8284-C6B0CA64374C}" type="sibTrans" cxnId="{19212177-2321-46C6-A89F-83C87CD4DE74}">
      <dgm:prSet/>
      <dgm:spPr/>
      <dgm:t>
        <a:bodyPr/>
        <a:lstStyle/>
        <a:p>
          <a:endParaRPr lang="pt-BR"/>
        </a:p>
      </dgm:t>
    </dgm:pt>
    <dgm:pt modelId="{C7E38065-E507-4DEF-A2C1-F10CF4D56A9D}">
      <dgm:prSet phldrT="[Texto]"/>
      <dgm:spPr/>
      <dgm:t>
        <a:bodyPr/>
        <a:lstStyle/>
        <a:p>
          <a:r>
            <a:rPr lang="pt-BR" dirty="0"/>
            <a:t>Manejando doenças crônicas </a:t>
          </a:r>
        </a:p>
      </dgm:t>
    </dgm:pt>
    <dgm:pt modelId="{59333D33-238E-410F-919D-ACA22CE61DBF}" type="parTrans" cxnId="{62547D1B-E9D2-4287-98A2-7A7BD54D7CFF}">
      <dgm:prSet/>
      <dgm:spPr/>
      <dgm:t>
        <a:bodyPr/>
        <a:lstStyle/>
        <a:p>
          <a:endParaRPr lang="pt-BR"/>
        </a:p>
      </dgm:t>
    </dgm:pt>
    <dgm:pt modelId="{DC9C614F-DE93-4DCA-8AB9-F43FF7696982}" type="sibTrans" cxnId="{62547D1B-E9D2-4287-98A2-7A7BD54D7CFF}">
      <dgm:prSet/>
      <dgm:spPr/>
      <dgm:t>
        <a:bodyPr/>
        <a:lstStyle/>
        <a:p>
          <a:endParaRPr lang="pt-BR"/>
        </a:p>
      </dgm:t>
    </dgm:pt>
    <dgm:pt modelId="{7EFC30F0-29C3-45BE-8EA9-75A9F7C74A94}">
      <dgm:prSet phldrT="[Texto]"/>
      <dgm:spPr/>
      <dgm:t>
        <a:bodyPr/>
        <a:lstStyle/>
        <a:p>
          <a:r>
            <a:rPr lang="pt-BR" dirty="0"/>
            <a:t>Doenças pulmonares</a:t>
          </a:r>
        </a:p>
      </dgm:t>
    </dgm:pt>
    <dgm:pt modelId="{925825F0-7229-4DB4-9011-C62CAC9E18B1}" type="parTrans" cxnId="{94C91952-C504-4D30-96AE-A0AD0B1F49B0}">
      <dgm:prSet/>
      <dgm:spPr/>
      <dgm:t>
        <a:bodyPr/>
        <a:lstStyle/>
        <a:p>
          <a:endParaRPr lang="pt-BR"/>
        </a:p>
      </dgm:t>
    </dgm:pt>
    <dgm:pt modelId="{0BD42C90-96D4-4459-B03E-D412ABB493B1}" type="sibTrans" cxnId="{94C91952-C504-4D30-96AE-A0AD0B1F49B0}">
      <dgm:prSet/>
      <dgm:spPr/>
      <dgm:t>
        <a:bodyPr/>
        <a:lstStyle/>
        <a:p>
          <a:endParaRPr lang="pt-BR"/>
        </a:p>
      </dgm:t>
    </dgm:pt>
    <dgm:pt modelId="{2A9EB4F3-66B0-4966-9289-44A799E29566}">
      <dgm:prSet phldrT="[Texto]"/>
      <dgm:spPr/>
      <dgm:t>
        <a:bodyPr/>
        <a:lstStyle/>
        <a:p>
          <a:r>
            <a:rPr lang="pt-BR" dirty="0"/>
            <a:t>Anemia</a:t>
          </a:r>
        </a:p>
      </dgm:t>
    </dgm:pt>
    <dgm:pt modelId="{0DF63B70-DBAF-43F8-9095-1EB6ED6CF2D8}" type="parTrans" cxnId="{E0A13565-B6A8-4AF2-B7E8-093A147ADADA}">
      <dgm:prSet/>
      <dgm:spPr/>
      <dgm:t>
        <a:bodyPr/>
        <a:lstStyle/>
        <a:p>
          <a:endParaRPr lang="pt-BR"/>
        </a:p>
      </dgm:t>
    </dgm:pt>
    <dgm:pt modelId="{D8AFB28F-25AF-4AF0-AF66-42C9D6D9F1A9}" type="sibTrans" cxnId="{E0A13565-B6A8-4AF2-B7E8-093A147ADADA}">
      <dgm:prSet/>
      <dgm:spPr/>
      <dgm:t>
        <a:bodyPr/>
        <a:lstStyle/>
        <a:p>
          <a:endParaRPr lang="pt-BR"/>
        </a:p>
      </dgm:t>
    </dgm:pt>
    <dgm:pt modelId="{D55A52B0-73C1-4884-9FED-031E36762773}">
      <dgm:prSet phldrT="[Texto]"/>
      <dgm:spPr/>
      <dgm:t>
        <a:bodyPr/>
        <a:lstStyle/>
        <a:p>
          <a:r>
            <a:rPr lang="pt-BR" dirty="0"/>
            <a:t>Deficiências nutricionais</a:t>
          </a:r>
        </a:p>
      </dgm:t>
    </dgm:pt>
    <dgm:pt modelId="{3D8AA9CB-4668-427C-B283-09E63C8D6E93}" type="parTrans" cxnId="{C97F932B-F738-4D49-BF26-ECB76AEA5D8B}">
      <dgm:prSet/>
      <dgm:spPr/>
      <dgm:t>
        <a:bodyPr/>
        <a:lstStyle/>
        <a:p>
          <a:endParaRPr lang="pt-BR"/>
        </a:p>
      </dgm:t>
    </dgm:pt>
    <dgm:pt modelId="{17DB0E0F-464D-4328-A301-976139A4D1DE}" type="sibTrans" cxnId="{C97F932B-F738-4D49-BF26-ECB76AEA5D8B}">
      <dgm:prSet/>
      <dgm:spPr/>
      <dgm:t>
        <a:bodyPr/>
        <a:lstStyle/>
        <a:p>
          <a:endParaRPr lang="pt-BR"/>
        </a:p>
      </dgm:t>
    </dgm:pt>
    <dgm:pt modelId="{C2A1C93E-D683-4B0F-A684-E4A34BA58A00}">
      <dgm:prSet phldrT="[Texto]"/>
      <dgm:spPr/>
      <dgm:t>
        <a:bodyPr/>
        <a:lstStyle/>
        <a:p>
          <a:r>
            <a:rPr lang="pt-BR" dirty="0"/>
            <a:t>Infecções de ouvido, nariz e garganta</a:t>
          </a:r>
        </a:p>
      </dgm:t>
    </dgm:pt>
    <dgm:pt modelId="{FA37B92F-A4AC-491C-BA96-77F672CA060E}" type="parTrans" cxnId="{8D1149D1-A0AD-4559-89E1-46461FDF9109}">
      <dgm:prSet/>
      <dgm:spPr/>
      <dgm:t>
        <a:bodyPr/>
        <a:lstStyle/>
        <a:p>
          <a:endParaRPr lang="pt-BR"/>
        </a:p>
      </dgm:t>
    </dgm:pt>
    <dgm:pt modelId="{1F3361A8-BD80-4837-9898-618710B4AB34}" type="sibTrans" cxnId="{8D1149D1-A0AD-4559-89E1-46461FDF9109}">
      <dgm:prSet/>
      <dgm:spPr/>
      <dgm:t>
        <a:bodyPr/>
        <a:lstStyle/>
        <a:p>
          <a:endParaRPr lang="pt-BR"/>
        </a:p>
      </dgm:t>
    </dgm:pt>
    <dgm:pt modelId="{6BA51BA3-1EC4-445E-BE4E-27D87E40FAF0}">
      <dgm:prSet phldrT="[Texto]"/>
      <dgm:spPr/>
      <dgm:t>
        <a:bodyPr/>
        <a:lstStyle/>
        <a:p>
          <a:r>
            <a:rPr lang="pt-BR" dirty="0"/>
            <a:t>Pneumonias bacterianas</a:t>
          </a:r>
        </a:p>
      </dgm:t>
    </dgm:pt>
    <dgm:pt modelId="{77C61330-08C6-4257-9FDA-AD5EE7828E42}" type="parTrans" cxnId="{3B05B0D2-38E6-4B95-B3EB-590A6EDF2EC2}">
      <dgm:prSet/>
      <dgm:spPr/>
      <dgm:t>
        <a:bodyPr/>
        <a:lstStyle/>
        <a:p>
          <a:endParaRPr lang="pt-BR"/>
        </a:p>
      </dgm:t>
    </dgm:pt>
    <dgm:pt modelId="{091DC096-35B1-4AA0-B7A1-3AE9F00AF1DC}" type="sibTrans" cxnId="{3B05B0D2-38E6-4B95-B3EB-590A6EDF2EC2}">
      <dgm:prSet/>
      <dgm:spPr/>
      <dgm:t>
        <a:bodyPr/>
        <a:lstStyle/>
        <a:p>
          <a:endParaRPr lang="pt-BR"/>
        </a:p>
      </dgm:t>
    </dgm:pt>
    <dgm:pt modelId="{706F5F44-6322-4071-818B-8E4ED149C357}">
      <dgm:prSet phldrT="[Texto]"/>
      <dgm:spPr/>
      <dgm:t>
        <a:bodyPr/>
        <a:lstStyle/>
        <a:p>
          <a:r>
            <a:rPr lang="pt-BR" dirty="0"/>
            <a:t>Asma</a:t>
          </a:r>
        </a:p>
      </dgm:t>
    </dgm:pt>
    <dgm:pt modelId="{2C47F7BE-68C1-4973-B354-56A201F8DD1C}" type="parTrans" cxnId="{FA1E1CDD-E25C-4663-A8D3-200A5E0F724E}">
      <dgm:prSet/>
      <dgm:spPr/>
      <dgm:t>
        <a:bodyPr/>
        <a:lstStyle/>
        <a:p>
          <a:endParaRPr lang="pt-BR"/>
        </a:p>
      </dgm:t>
    </dgm:pt>
    <dgm:pt modelId="{E3648F96-7DBF-4BB0-ACB9-DB7579DB71BB}" type="sibTrans" cxnId="{FA1E1CDD-E25C-4663-A8D3-200A5E0F724E}">
      <dgm:prSet/>
      <dgm:spPr/>
      <dgm:t>
        <a:bodyPr/>
        <a:lstStyle/>
        <a:p>
          <a:endParaRPr lang="pt-BR"/>
        </a:p>
      </dgm:t>
    </dgm:pt>
    <dgm:pt modelId="{9EA8D6BB-5748-41CD-90F7-CA6683BDE42D}">
      <dgm:prSet phldrT="[Texto]"/>
      <dgm:spPr/>
      <dgm:t>
        <a:bodyPr/>
        <a:lstStyle/>
        <a:p>
          <a:r>
            <a:rPr lang="pt-BR" dirty="0"/>
            <a:t>Hipertensão</a:t>
          </a:r>
        </a:p>
      </dgm:t>
    </dgm:pt>
    <dgm:pt modelId="{106ADD62-B277-4408-A0B0-CE135F48D057}" type="parTrans" cxnId="{B72C0006-7064-4423-A613-845D096F2B1D}">
      <dgm:prSet/>
      <dgm:spPr/>
      <dgm:t>
        <a:bodyPr/>
        <a:lstStyle/>
        <a:p>
          <a:endParaRPr lang="pt-BR"/>
        </a:p>
      </dgm:t>
    </dgm:pt>
    <dgm:pt modelId="{94F1435D-BBB9-4696-BC72-0B987768567B}" type="sibTrans" cxnId="{B72C0006-7064-4423-A613-845D096F2B1D}">
      <dgm:prSet/>
      <dgm:spPr/>
      <dgm:t>
        <a:bodyPr/>
        <a:lstStyle/>
        <a:p>
          <a:endParaRPr lang="pt-BR"/>
        </a:p>
      </dgm:t>
    </dgm:pt>
    <dgm:pt modelId="{8E28AFEB-BCC8-4611-9E0A-783F88A79610}">
      <dgm:prSet phldrT="[Texto]"/>
      <dgm:spPr/>
      <dgm:t>
        <a:bodyPr/>
        <a:lstStyle/>
        <a:p>
          <a:r>
            <a:rPr lang="pt-BR" dirty="0"/>
            <a:t>Angina</a:t>
          </a:r>
        </a:p>
      </dgm:t>
    </dgm:pt>
    <dgm:pt modelId="{ECD19DD7-80E8-4580-A224-B510B632A78A}" type="parTrans" cxnId="{2458CD47-F6E3-4320-8223-71563A87F037}">
      <dgm:prSet/>
      <dgm:spPr/>
      <dgm:t>
        <a:bodyPr/>
        <a:lstStyle/>
        <a:p>
          <a:endParaRPr lang="pt-BR"/>
        </a:p>
      </dgm:t>
    </dgm:pt>
    <dgm:pt modelId="{F3ED6FBB-872F-41D2-A501-4F0AC2282C28}" type="sibTrans" cxnId="{2458CD47-F6E3-4320-8223-71563A87F037}">
      <dgm:prSet/>
      <dgm:spPr/>
      <dgm:t>
        <a:bodyPr/>
        <a:lstStyle/>
        <a:p>
          <a:endParaRPr lang="pt-BR"/>
        </a:p>
      </dgm:t>
    </dgm:pt>
    <dgm:pt modelId="{5AC1E64A-20AC-40CB-8DF2-735859B70FB8}">
      <dgm:prSet phldrT="[Texto]"/>
      <dgm:spPr/>
      <dgm:t>
        <a:bodyPr/>
        <a:lstStyle/>
        <a:p>
          <a:r>
            <a:rPr lang="pt-BR" dirty="0"/>
            <a:t>Insuficiência cardíaca</a:t>
          </a:r>
        </a:p>
      </dgm:t>
    </dgm:pt>
    <dgm:pt modelId="{A8E638B6-06F5-4BFB-94FD-6DC0DB7C2FED}" type="parTrans" cxnId="{4FFC15B7-3D0B-4E0F-83E1-E72C2E013C3E}">
      <dgm:prSet/>
      <dgm:spPr/>
      <dgm:t>
        <a:bodyPr/>
        <a:lstStyle/>
        <a:p>
          <a:endParaRPr lang="pt-BR"/>
        </a:p>
      </dgm:t>
    </dgm:pt>
    <dgm:pt modelId="{032E01F8-F7BF-4B00-8C5B-8F11181ABC08}" type="sibTrans" cxnId="{4FFC15B7-3D0B-4E0F-83E1-E72C2E013C3E}">
      <dgm:prSet/>
      <dgm:spPr/>
      <dgm:t>
        <a:bodyPr/>
        <a:lstStyle/>
        <a:p>
          <a:endParaRPr lang="pt-BR"/>
        </a:p>
      </dgm:t>
    </dgm:pt>
    <dgm:pt modelId="{9489EAAC-9D49-4691-85E6-42C4C40823A8}">
      <dgm:prSet phldrT="[Texto]"/>
      <dgm:spPr/>
      <dgm:t>
        <a:bodyPr/>
        <a:lstStyle/>
        <a:p>
          <a:r>
            <a:rPr lang="pt-BR" dirty="0"/>
            <a:t>Doenças cerebrovasculares</a:t>
          </a:r>
        </a:p>
      </dgm:t>
    </dgm:pt>
    <dgm:pt modelId="{B6F437BC-2415-4A94-89CD-B34A6634D25E}" type="parTrans" cxnId="{50EC5709-F8B3-4732-A23B-95AD42EA9F40}">
      <dgm:prSet/>
      <dgm:spPr/>
      <dgm:t>
        <a:bodyPr/>
        <a:lstStyle/>
        <a:p>
          <a:endParaRPr lang="pt-BR"/>
        </a:p>
      </dgm:t>
    </dgm:pt>
    <dgm:pt modelId="{F5F317FC-F18E-4FC9-B0E0-308AC1798CA7}" type="sibTrans" cxnId="{50EC5709-F8B3-4732-A23B-95AD42EA9F40}">
      <dgm:prSet/>
      <dgm:spPr/>
      <dgm:t>
        <a:bodyPr/>
        <a:lstStyle/>
        <a:p>
          <a:endParaRPr lang="pt-BR"/>
        </a:p>
      </dgm:t>
    </dgm:pt>
    <dgm:pt modelId="{10896199-832D-459F-9967-148981C2DEBF}">
      <dgm:prSet phldrT="[Texto]"/>
      <dgm:spPr/>
      <dgm:t>
        <a:bodyPr/>
        <a:lstStyle/>
        <a:p>
          <a:r>
            <a:rPr lang="pt-BR" dirty="0"/>
            <a:t>Diabetes </a:t>
          </a:r>
          <a:r>
            <a:rPr lang="pt-BR" dirty="0" err="1"/>
            <a:t>Melitus</a:t>
          </a:r>
          <a:endParaRPr lang="pt-BR" dirty="0"/>
        </a:p>
      </dgm:t>
    </dgm:pt>
    <dgm:pt modelId="{4138FC35-6241-4AA5-B770-C4E0C66B255F}" type="parTrans" cxnId="{46B52AF3-427F-41E5-97FC-57541B745FB1}">
      <dgm:prSet/>
      <dgm:spPr/>
      <dgm:t>
        <a:bodyPr/>
        <a:lstStyle/>
        <a:p>
          <a:endParaRPr lang="pt-BR"/>
        </a:p>
      </dgm:t>
    </dgm:pt>
    <dgm:pt modelId="{890C557F-7B7B-42B1-8F73-14286A893F30}" type="sibTrans" cxnId="{46B52AF3-427F-41E5-97FC-57541B745FB1}">
      <dgm:prSet/>
      <dgm:spPr/>
      <dgm:t>
        <a:bodyPr/>
        <a:lstStyle/>
        <a:p>
          <a:endParaRPr lang="pt-BR"/>
        </a:p>
      </dgm:t>
    </dgm:pt>
    <dgm:pt modelId="{6FBE5A6D-7054-41B6-9971-BB565BE16FE1}">
      <dgm:prSet phldrT="[Texto]"/>
      <dgm:spPr/>
      <dgm:t>
        <a:bodyPr/>
        <a:lstStyle/>
        <a:p>
          <a:r>
            <a:rPr lang="pt-BR" dirty="0"/>
            <a:t>Epilepsias</a:t>
          </a:r>
        </a:p>
      </dgm:t>
    </dgm:pt>
    <dgm:pt modelId="{03B9D6D1-19D9-4490-8A6F-9BF6C768114C}" type="parTrans" cxnId="{78329371-5718-4162-87FC-AFC37C438EFB}">
      <dgm:prSet/>
      <dgm:spPr/>
      <dgm:t>
        <a:bodyPr/>
        <a:lstStyle/>
        <a:p>
          <a:endParaRPr lang="pt-BR"/>
        </a:p>
      </dgm:t>
    </dgm:pt>
    <dgm:pt modelId="{3CF87DAE-9D17-4F3F-B233-BBC6D7C133A3}" type="sibTrans" cxnId="{78329371-5718-4162-87FC-AFC37C438EFB}">
      <dgm:prSet/>
      <dgm:spPr/>
      <dgm:t>
        <a:bodyPr/>
        <a:lstStyle/>
        <a:p>
          <a:endParaRPr lang="pt-BR"/>
        </a:p>
      </dgm:t>
    </dgm:pt>
    <dgm:pt modelId="{416D2E78-1484-4281-BB6F-63D8E56D19BA}">
      <dgm:prSet phldrT="[Texto]"/>
      <dgm:spPr/>
      <dgm:t>
        <a:bodyPr/>
        <a:lstStyle/>
        <a:p>
          <a:r>
            <a:rPr lang="pt-BR" dirty="0"/>
            <a:t>Infecções no rim e trato urinário</a:t>
          </a:r>
        </a:p>
      </dgm:t>
    </dgm:pt>
    <dgm:pt modelId="{F76C80BF-2805-49C8-BDB6-6D9965400797}" type="parTrans" cxnId="{FB2BC63A-6095-4A25-90CE-7DD150B2A1E4}">
      <dgm:prSet/>
      <dgm:spPr/>
      <dgm:t>
        <a:bodyPr/>
        <a:lstStyle/>
        <a:p>
          <a:endParaRPr lang="pt-BR"/>
        </a:p>
      </dgm:t>
    </dgm:pt>
    <dgm:pt modelId="{A8D1D27E-1F8A-4421-B358-7BF2E4292D23}" type="sibTrans" cxnId="{FB2BC63A-6095-4A25-90CE-7DD150B2A1E4}">
      <dgm:prSet/>
      <dgm:spPr/>
      <dgm:t>
        <a:bodyPr/>
        <a:lstStyle/>
        <a:p>
          <a:endParaRPr lang="pt-BR"/>
        </a:p>
      </dgm:t>
    </dgm:pt>
    <dgm:pt modelId="{5B5C69C9-5B77-4CFF-9C94-4C6B909AFB62}">
      <dgm:prSet phldrT="[Texto]"/>
      <dgm:spPr/>
      <dgm:t>
        <a:bodyPr/>
        <a:lstStyle/>
        <a:p>
          <a:r>
            <a:rPr lang="pt-BR" dirty="0"/>
            <a:t>Infecções de pele e tecido subcutâneo</a:t>
          </a:r>
        </a:p>
      </dgm:t>
    </dgm:pt>
    <dgm:pt modelId="{246A11B4-B6E9-4290-9C8A-0765A074DF87}" type="parTrans" cxnId="{591C3136-F15B-43AB-A91A-05131AB40FB1}">
      <dgm:prSet/>
      <dgm:spPr/>
      <dgm:t>
        <a:bodyPr/>
        <a:lstStyle/>
        <a:p>
          <a:endParaRPr lang="pt-BR"/>
        </a:p>
      </dgm:t>
    </dgm:pt>
    <dgm:pt modelId="{113112E3-1AD1-46FD-8D9F-9131855E37E3}" type="sibTrans" cxnId="{591C3136-F15B-43AB-A91A-05131AB40FB1}">
      <dgm:prSet/>
      <dgm:spPr/>
      <dgm:t>
        <a:bodyPr/>
        <a:lstStyle/>
        <a:p>
          <a:endParaRPr lang="pt-BR"/>
        </a:p>
      </dgm:t>
    </dgm:pt>
    <dgm:pt modelId="{7AAE3FDA-B935-4793-8D83-A5DE52C0526E}">
      <dgm:prSet phldrT="[Texto]"/>
      <dgm:spPr/>
      <dgm:t>
        <a:bodyPr/>
        <a:lstStyle/>
        <a:p>
          <a:r>
            <a:rPr lang="pt-BR" dirty="0"/>
            <a:t>Doença inflamatória dos órgão pélvicos femininos</a:t>
          </a:r>
        </a:p>
      </dgm:t>
    </dgm:pt>
    <dgm:pt modelId="{3E34B7E2-93DE-4ABD-B6EB-1D570ADF9417}" type="parTrans" cxnId="{2EB9A4EA-9ACD-4646-B76E-6E459B79BE4F}">
      <dgm:prSet/>
      <dgm:spPr/>
      <dgm:t>
        <a:bodyPr/>
        <a:lstStyle/>
        <a:p>
          <a:endParaRPr lang="pt-BR"/>
        </a:p>
      </dgm:t>
    </dgm:pt>
    <dgm:pt modelId="{19C0AEF0-F596-4108-ADC1-C7A4423928B5}" type="sibTrans" cxnId="{2EB9A4EA-9ACD-4646-B76E-6E459B79BE4F}">
      <dgm:prSet/>
      <dgm:spPr/>
      <dgm:t>
        <a:bodyPr/>
        <a:lstStyle/>
        <a:p>
          <a:endParaRPr lang="pt-BR"/>
        </a:p>
      </dgm:t>
    </dgm:pt>
    <dgm:pt modelId="{E980EF90-E376-4149-A0E0-D95D0DF0094D}">
      <dgm:prSet phldrT="[Texto]"/>
      <dgm:spPr/>
      <dgm:t>
        <a:bodyPr/>
        <a:lstStyle/>
        <a:p>
          <a:r>
            <a:rPr lang="pt-BR" dirty="0"/>
            <a:t>Úlcera gastrointestinal</a:t>
          </a:r>
        </a:p>
      </dgm:t>
    </dgm:pt>
    <dgm:pt modelId="{830B5874-F81D-425D-8C57-DA1EBBD121CA}" type="parTrans" cxnId="{B611A646-CDDC-4316-B1B0-606A233E1289}">
      <dgm:prSet/>
      <dgm:spPr/>
      <dgm:t>
        <a:bodyPr/>
        <a:lstStyle/>
        <a:p>
          <a:endParaRPr lang="pt-BR"/>
        </a:p>
      </dgm:t>
    </dgm:pt>
    <dgm:pt modelId="{9166E896-8CFD-4488-A626-B08823816C77}" type="sibTrans" cxnId="{B611A646-CDDC-4316-B1B0-606A233E1289}">
      <dgm:prSet/>
      <dgm:spPr/>
      <dgm:t>
        <a:bodyPr/>
        <a:lstStyle/>
        <a:p>
          <a:endParaRPr lang="pt-BR"/>
        </a:p>
      </dgm:t>
    </dgm:pt>
    <dgm:pt modelId="{41AFF03F-49A8-41FF-9FA3-1A98188B79EF}">
      <dgm:prSet phldrT="[Texto]"/>
      <dgm:spPr/>
      <dgm:t>
        <a:bodyPr/>
        <a:lstStyle/>
        <a:p>
          <a:r>
            <a:rPr lang="pt-BR" dirty="0"/>
            <a:t>Doenças relacionadas ao </a:t>
          </a:r>
          <a:r>
            <a:rPr lang="pt-BR" dirty="0" smtClean="0"/>
            <a:t>Pré-Natal </a:t>
          </a:r>
          <a:r>
            <a:rPr lang="pt-BR" dirty="0"/>
            <a:t>e Parto </a:t>
          </a:r>
        </a:p>
      </dgm:t>
    </dgm:pt>
    <dgm:pt modelId="{E83A932B-AD3B-412B-AE77-654F350064C1}" type="parTrans" cxnId="{47F708BD-69A1-4B31-BCAC-9C4EFB05C877}">
      <dgm:prSet/>
      <dgm:spPr/>
      <dgm:t>
        <a:bodyPr/>
        <a:lstStyle/>
        <a:p>
          <a:endParaRPr lang="pt-BR"/>
        </a:p>
      </dgm:t>
    </dgm:pt>
    <dgm:pt modelId="{17F8B09F-FDE8-4200-9100-C18EBF3B8ECE}" type="sibTrans" cxnId="{47F708BD-69A1-4B31-BCAC-9C4EFB05C877}">
      <dgm:prSet/>
      <dgm:spPr/>
      <dgm:t>
        <a:bodyPr/>
        <a:lstStyle/>
        <a:p>
          <a:endParaRPr lang="pt-BR"/>
        </a:p>
      </dgm:t>
    </dgm:pt>
    <dgm:pt modelId="{3615E111-DA3F-4774-B707-2B50482D930D}" type="pres">
      <dgm:prSet presAssocID="{B9A70166-65AA-484D-ACD7-C39936BB1C0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642F3F06-D137-4432-8B86-9493BE641B6C}" type="pres">
      <dgm:prSet presAssocID="{7831E8F9-1163-4C77-A1A2-5A56F8E9FD6A}" presName="composite" presStyleCnt="0"/>
      <dgm:spPr/>
    </dgm:pt>
    <dgm:pt modelId="{7142555F-A926-43C2-ADF5-A9EB587758EB}" type="pres">
      <dgm:prSet presAssocID="{7831E8F9-1163-4C77-A1A2-5A56F8E9FD6A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D474670-BCCA-46EA-AC56-130FE170A743}" type="pres">
      <dgm:prSet presAssocID="{7831E8F9-1163-4C77-A1A2-5A56F8E9FD6A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DBD481E-AC81-4540-B7E4-3F781377A580}" type="pres">
      <dgm:prSet presAssocID="{1664D077-1D34-47ED-A91D-E3E698A3C3E2}" presName="space" presStyleCnt="0"/>
      <dgm:spPr/>
    </dgm:pt>
    <dgm:pt modelId="{F58F3230-C6A5-4650-A347-F1385A24283A}" type="pres">
      <dgm:prSet presAssocID="{D5622B30-2A85-4736-A194-E6DF186E162F}" presName="composite" presStyleCnt="0"/>
      <dgm:spPr/>
    </dgm:pt>
    <dgm:pt modelId="{FE58C28E-6D71-40D2-BB2A-5FC96DD54B6D}" type="pres">
      <dgm:prSet presAssocID="{D5622B30-2A85-4736-A194-E6DF186E162F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F4A5077-5C65-4E71-968E-680C8B18972D}" type="pres">
      <dgm:prSet presAssocID="{D5622B30-2A85-4736-A194-E6DF186E162F}" presName="desTx" presStyleLbl="alignAccFollowNode1" presStyleIdx="1" presStyleCnt="3" custScaleY="102267" custLinFactNeighborY="118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23E5909-041B-451E-BA26-ACBF7E3305F8}" type="pres">
      <dgm:prSet presAssocID="{68388B10-116B-432C-978C-CD0492C0881F}" presName="space" presStyleCnt="0"/>
      <dgm:spPr/>
    </dgm:pt>
    <dgm:pt modelId="{21988C37-9CDD-47AC-BA64-C9D10E1B1568}" type="pres">
      <dgm:prSet presAssocID="{C7E38065-E507-4DEF-A2C1-F10CF4D56A9D}" presName="composite" presStyleCnt="0"/>
      <dgm:spPr/>
    </dgm:pt>
    <dgm:pt modelId="{D547BEC5-7E21-4B21-9328-4540CCEE36CF}" type="pres">
      <dgm:prSet presAssocID="{C7E38065-E507-4DEF-A2C1-F10CF4D56A9D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2AAAE65-2CEE-4CE4-9815-62447CE1BF61}" type="pres">
      <dgm:prSet presAssocID="{C7E38065-E507-4DEF-A2C1-F10CF4D56A9D}" presName="desTx" presStyleLbl="alignAccFollowNode1" presStyleIdx="2" presStyleCnt="3" custLinFactNeighborX="43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2EB9A4EA-9ACD-4646-B76E-6E459B79BE4F}" srcId="{D5622B30-2A85-4736-A194-E6DF186E162F}" destId="{7AAE3FDA-B935-4793-8D83-A5DE52C0526E}" srcOrd="6" destOrd="0" parTransId="{3E34B7E2-93DE-4ABD-B6EB-1D570ADF9417}" sibTransId="{19C0AEF0-F596-4108-ADC1-C7A4423928B5}"/>
    <dgm:cxn modelId="{8D1149D1-A0AD-4559-89E1-46461FDF9109}" srcId="{D5622B30-2A85-4736-A194-E6DF186E162F}" destId="{C2A1C93E-D683-4B0F-A684-E4A34BA58A00}" srcOrd="1" destOrd="0" parTransId="{FA37B92F-A4AC-491C-BA96-77F672CA060E}" sibTransId="{1F3361A8-BD80-4837-9898-618710B4AB34}"/>
    <dgm:cxn modelId="{9DF9841C-7430-4C4B-8FE8-91E3DF6A2E52}" type="presOf" srcId="{7AAE3FDA-B935-4793-8D83-A5DE52C0526E}" destId="{BF4A5077-5C65-4E71-968E-680C8B18972D}" srcOrd="0" destOrd="6" presId="urn:microsoft.com/office/officeart/2005/8/layout/hList1"/>
    <dgm:cxn modelId="{50EC5709-F8B3-4732-A23B-95AD42EA9F40}" srcId="{C7E38065-E507-4DEF-A2C1-F10CF4D56A9D}" destId="{9489EAAC-9D49-4691-85E6-42C4C40823A8}" srcOrd="4" destOrd="0" parTransId="{B6F437BC-2415-4A94-89CD-B34A6634D25E}" sibTransId="{F5F317FC-F18E-4FC9-B0E0-308AC1798CA7}"/>
    <dgm:cxn modelId="{17E766CC-B5D5-481A-BBBC-F40BA212026B}" type="presOf" srcId="{6BA51BA3-1EC4-445E-BE4E-27D87E40FAF0}" destId="{BF4A5077-5C65-4E71-968E-680C8B18972D}" srcOrd="0" destOrd="2" presId="urn:microsoft.com/office/officeart/2005/8/layout/hList1"/>
    <dgm:cxn modelId="{C97F932B-F738-4D49-BF26-ECB76AEA5D8B}" srcId="{7831E8F9-1163-4C77-A1A2-5A56F8E9FD6A}" destId="{D55A52B0-73C1-4884-9FED-031E36762773}" srcOrd="2" destOrd="0" parTransId="{3D8AA9CB-4668-427C-B283-09E63C8D6E93}" sibTransId="{17DB0E0F-464D-4328-A301-976139A4D1DE}"/>
    <dgm:cxn modelId="{72B053F0-BB0D-4BE2-9684-FF2532C4658B}" type="presOf" srcId="{6FBE5A6D-7054-41B6-9971-BB565BE16FE1}" destId="{32AAAE65-2CEE-4CE4-9815-62447CE1BF61}" srcOrd="0" destOrd="6" presId="urn:microsoft.com/office/officeart/2005/8/layout/hList1"/>
    <dgm:cxn modelId="{06E1FCE5-B84C-4DAA-9B6A-A3A73A58A189}" type="presOf" srcId="{7831E8F9-1163-4C77-A1A2-5A56F8E9FD6A}" destId="{7142555F-A926-43C2-ADF5-A9EB587758EB}" srcOrd="0" destOrd="0" presId="urn:microsoft.com/office/officeart/2005/8/layout/hList1"/>
    <dgm:cxn modelId="{2458CD47-F6E3-4320-8223-71563A87F037}" srcId="{C7E38065-E507-4DEF-A2C1-F10CF4D56A9D}" destId="{8E28AFEB-BCC8-4611-9E0A-783F88A79610}" srcOrd="2" destOrd="0" parTransId="{ECD19DD7-80E8-4580-A224-B510B632A78A}" sibTransId="{F3ED6FBB-872F-41D2-A501-4F0AC2282C28}"/>
    <dgm:cxn modelId="{E0A13565-B6A8-4AF2-B7E8-093A147ADADA}" srcId="{7831E8F9-1163-4C77-A1A2-5A56F8E9FD6A}" destId="{2A9EB4F3-66B0-4966-9289-44A799E29566}" srcOrd="1" destOrd="0" parTransId="{0DF63B70-DBAF-43F8-9095-1EB6ED6CF2D8}" sibTransId="{D8AFB28F-25AF-4AF0-AF66-42C9D6D9F1A9}"/>
    <dgm:cxn modelId="{591C3136-F15B-43AB-A91A-05131AB40FB1}" srcId="{D5622B30-2A85-4736-A194-E6DF186E162F}" destId="{5B5C69C9-5B77-4CFF-9C94-4C6B909AFB62}" srcOrd="5" destOrd="0" parTransId="{246A11B4-B6E9-4290-9C8A-0765A074DF87}" sibTransId="{113112E3-1AD1-46FD-8D9F-9131855E37E3}"/>
    <dgm:cxn modelId="{6B9181BF-8357-41AD-8941-865E094E9DAD}" type="presOf" srcId="{D55A52B0-73C1-4884-9FED-031E36762773}" destId="{0D474670-BCCA-46EA-AC56-130FE170A743}" srcOrd="0" destOrd="2" presId="urn:microsoft.com/office/officeart/2005/8/layout/hList1"/>
    <dgm:cxn modelId="{1EF29C51-1458-4290-AFAB-0ED8F2D74824}" type="presOf" srcId="{6CC7E1C1-8D97-45A6-A709-A20AEB1EBD25}" destId="{0D474670-BCCA-46EA-AC56-130FE170A743}" srcOrd="0" destOrd="0" presId="urn:microsoft.com/office/officeart/2005/8/layout/hList1"/>
    <dgm:cxn modelId="{1E6662E5-D495-4FE2-B155-4B8254361A34}" type="presOf" srcId="{9EAF4051-AACF-4AB3-8F1B-1AB536EC32DE}" destId="{BF4A5077-5C65-4E71-968E-680C8B18972D}" srcOrd="0" destOrd="0" presId="urn:microsoft.com/office/officeart/2005/8/layout/hList1"/>
    <dgm:cxn modelId="{4F74030B-66C3-45E1-A828-D2410893C33C}" type="presOf" srcId="{5B5C69C9-5B77-4CFF-9C94-4C6B909AFB62}" destId="{BF4A5077-5C65-4E71-968E-680C8B18972D}" srcOrd="0" destOrd="5" presId="urn:microsoft.com/office/officeart/2005/8/layout/hList1"/>
    <dgm:cxn modelId="{B72C0006-7064-4423-A613-845D096F2B1D}" srcId="{C7E38065-E507-4DEF-A2C1-F10CF4D56A9D}" destId="{9EA8D6BB-5748-41CD-90F7-CA6683BDE42D}" srcOrd="1" destOrd="0" parTransId="{106ADD62-B277-4408-A0B0-CE135F48D057}" sibTransId="{94F1435D-BBB9-4696-BC72-0B987768567B}"/>
    <dgm:cxn modelId="{CF57BBAC-3373-4361-8A88-FEDBE011042A}" type="presOf" srcId="{C2A1C93E-D683-4B0F-A684-E4A34BA58A00}" destId="{BF4A5077-5C65-4E71-968E-680C8B18972D}" srcOrd="0" destOrd="1" presId="urn:microsoft.com/office/officeart/2005/8/layout/hList1"/>
    <dgm:cxn modelId="{4FFC15B7-3D0B-4E0F-83E1-E72C2E013C3E}" srcId="{C7E38065-E507-4DEF-A2C1-F10CF4D56A9D}" destId="{5AC1E64A-20AC-40CB-8DF2-735859B70FB8}" srcOrd="3" destOrd="0" parTransId="{A8E638B6-06F5-4BFB-94FD-6DC0DB7C2FED}" sibTransId="{032E01F8-F7BF-4B00-8C5B-8F11181ABC08}"/>
    <dgm:cxn modelId="{19212177-2321-46C6-A89F-83C87CD4DE74}" srcId="{D5622B30-2A85-4736-A194-E6DF186E162F}" destId="{9EAF4051-AACF-4AB3-8F1B-1AB536EC32DE}" srcOrd="0" destOrd="0" parTransId="{495586B4-B219-4478-93B8-489680C6FF7F}" sibTransId="{A99EFCCA-A654-4045-8284-C6B0CA64374C}"/>
    <dgm:cxn modelId="{64CA61F9-CAE2-4AD4-A62D-22C950C0A813}" type="presOf" srcId="{416D2E78-1484-4281-BB6F-63D8E56D19BA}" destId="{BF4A5077-5C65-4E71-968E-680C8B18972D}" srcOrd="0" destOrd="4" presId="urn:microsoft.com/office/officeart/2005/8/layout/hList1"/>
    <dgm:cxn modelId="{C1F44C6C-8089-4084-9C14-F98B3957820D}" type="presOf" srcId="{706F5F44-6322-4071-818B-8E4ED149C357}" destId="{BF4A5077-5C65-4E71-968E-680C8B18972D}" srcOrd="0" destOrd="3" presId="urn:microsoft.com/office/officeart/2005/8/layout/hList1"/>
    <dgm:cxn modelId="{6D71BF4A-222C-4636-AF2A-D1E3976006EB}" type="presOf" srcId="{5AC1E64A-20AC-40CB-8DF2-735859B70FB8}" destId="{32AAAE65-2CEE-4CE4-9815-62447CE1BF61}" srcOrd="0" destOrd="3" presId="urn:microsoft.com/office/officeart/2005/8/layout/hList1"/>
    <dgm:cxn modelId="{A4C722B6-29E2-4C52-9EA9-D2AF59AF04C6}" srcId="{B9A70166-65AA-484D-ACD7-C39936BB1C03}" destId="{7831E8F9-1163-4C77-A1A2-5A56F8E9FD6A}" srcOrd="0" destOrd="0" parTransId="{F2AB711D-7BDE-4379-A884-29DF104407DF}" sibTransId="{1664D077-1D34-47ED-A91D-E3E698A3C3E2}"/>
    <dgm:cxn modelId="{FA1E1CDD-E25C-4663-A8D3-200A5E0F724E}" srcId="{D5622B30-2A85-4736-A194-E6DF186E162F}" destId="{706F5F44-6322-4071-818B-8E4ED149C357}" srcOrd="3" destOrd="0" parTransId="{2C47F7BE-68C1-4973-B354-56A201F8DD1C}" sibTransId="{E3648F96-7DBF-4BB0-ACB9-DB7579DB71BB}"/>
    <dgm:cxn modelId="{8BD505D4-9D17-4C18-A585-49DB722C521E}" type="presOf" srcId="{9489EAAC-9D49-4691-85E6-42C4C40823A8}" destId="{32AAAE65-2CEE-4CE4-9815-62447CE1BF61}" srcOrd="0" destOrd="4" presId="urn:microsoft.com/office/officeart/2005/8/layout/hList1"/>
    <dgm:cxn modelId="{FB2BC63A-6095-4A25-90CE-7DD150B2A1E4}" srcId="{D5622B30-2A85-4736-A194-E6DF186E162F}" destId="{416D2E78-1484-4281-BB6F-63D8E56D19BA}" srcOrd="4" destOrd="0" parTransId="{F76C80BF-2805-49C8-BDB6-6D9965400797}" sibTransId="{A8D1D27E-1F8A-4421-B358-7BF2E4292D23}"/>
    <dgm:cxn modelId="{7EEC1F8B-201B-4B89-93D0-6970524322FF}" type="presOf" srcId="{8E28AFEB-BCC8-4611-9E0A-783F88A79610}" destId="{32AAAE65-2CEE-4CE4-9815-62447CE1BF61}" srcOrd="0" destOrd="2" presId="urn:microsoft.com/office/officeart/2005/8/layout/hList1"/>
    <dgm:cxn modelId="{62547D1B-E9D2-4287-98A2-7A7BD54D7CFF}" srcId="{B9A70166-65AA-484D-ACD7-C39936BB1C03}" destId="{C7E38065-E507-4DEF-A2C1-F10CF4D56A9D}" srcOrd="2" destOrd="0" parTransId="{59333D33-238E-410F-919D-ACA22CE61DBF}" sibTransId="{DC9C614F-DE93-4DCA-8AB9-F43FF7696982}"/>
    <dgm:cxn modelId="{94C91952-C504-4D30-96AE-A0AD0B1F49B0}" srcId="{C7E38065-E507-4DEF-A2C1-F10CF4D56A9D}" destId="{7EFC30F0-29C3-45BE-8EA9-75A9F7C74A94}" srcOrd="0" destOrd="0" parTransId="{925825F0-7229-4DB4-9011-C62CAC9E18B1}" sibTransId="{0BD42C90-96D4-4459-B03E-D412ABB493B1}"/>
    <dgm:cxn modelId="{46B52AF3-427F-41E5-97FC-57541B745FB1}" srcId="{C7E38065-E507-4DEF-A2C1-F10CF4D56A9D}" destId="{10896199-832D-459F-9967-148981C2DEBF}" srcOrd="5" destOrd="0" parTransId="{4138FC35-6241-4AA5-B770-C4E0C66B255F}" sibTransId="{890C557F-7B7B-42B1-8F73-14286A893F30}"/>
    <dgm:cxn modelId="{4F63DA8C-7909-49CD-94F1-D6C5A1F71993}" type="presOf" srcId="{2A9EB4F3-66B0-4966-9289-44A799E29566}" destId="{0D474670-BCCA-46EA-AC56-130FE170A743}" srcOrd="0" destOrd="1" presId="urn:microsoft.com/office/officeart/2005/8/layout/hList1"/>
    <dgm:cxn modelId="{78329371-5718-4162-87FC-AFC37C438EFB}" srcId="{C7E38065-E507-4DEF-A2C1-F10CF4D56A9D}" destId="{6FBE5A6D-7054-41B6-9971-BB565BE16FE1}" srcOrd="6" destOrd="0" parTransId="{03B9D6D1-19D9-4490-8A6F-9BF6C768114C}" sibTransId="{3CF87DAE-9D17-4F3F-B233-BBC6D7C133A3}"/>
    <dgm:cxn modelId="{BA2DA0D7-E997-4E49-9B98-88E7C620EB77}" type="presOf" srcId="{10896199-832D-459F-9967-148981C2DEBF}" destId="{32AAAE65-2CEE-4CE4-9815-62447CE1BF61}" srcOrd="0" destOrd="5" presId="urn:microsoft.com/office/officeart/2005/8/layout/hList1"/>
    <dgm:cxn modelId="{5023F45A-0CA4-4D2C-949B-E941EE4F748D}" srcId="{7831E8F9-1163-4C77-A1A2-5A56F8E9FD6A}" destId="{6CC7E1C1-8D97-45A6-A709-A20AEB1EBD25}" srcOrd="0" destOrd="0" parTransId="{397DA113-6765-4AF8-9213-66BD79988E53}" sibTransId="{DC4B9228-604D-40EB-A3D2-2E7D6AA89475}"/>
    <dgm:cxn modelId="{8A8C939D-BD04-41AB-B6BE-B82FCDEDA286}" type="presOf" srcId="{9EA8D6BB-5748-41CD-90F7-CA6683BDE42D}" destId="{32AAAE65-2CEE-4CE4-9815-62447CE1BF61}" srcOrd="0" destOrd="1" presId="urn:microsoft.com/office/officeart/2005/8/layout/hList1"/>
    <dgm:cxn modelId="{A2DC798E-AA22-4047-9D61-819056803E95}" type="presOf" srcId="{E980EF90-E376-4149-A0E0-D95D0DF0094D}" destId="{BF4A5077-5C65-4E71-968E-680C8B18972D}" srcOrd="0" destOrd="7" presId="urn:microsoft.com/office/officeart/2005/8/layout/hList1"/>
    <dgm:cxn modelId="{B611A646-CDDC-4316-B1B0-606A233E1289}" srcId="{D5622B30-2A85-4736-A194-E6DF186E162F}" destId="{E980EF90-E376-4149-A0E0-D95D0DF0094D}" srcOrd="7" destOrd="0" parTransId="{830B5874-F81D-425D-8C57-DA1EBBD121CA}" sibTransId="{9166E896-8CFD-4488-A626-B08823816C77}"/>
    <dgm:cxn modelId="{AC2EBAC8-EFBD-410A-9A5C-879492CAF03D}" srcId="{B9A70166-65AA-484D-ACD7-C39936BB1C03}" destId="{D5622B30-2A85-4736-A194-E6DF186E162F}" srcOrd="1" destOrd="0" parTransId="{ED7D4D0A-9FA6-49B2-A253-D56AD614ADC8}" sibTransId="{68388B10-116B-432C-978C-CD0492C0881F}"/>
    <dgm:cxn modelId="{021F55B2-A48E-4684-8E42-EC1ED2653573}" type="presOf" srcId="{7EFC30F0-29C3-45BE-8EA9-75A9F7C74A94}" destId="{32AAAE65-2CEE-4CE4-9815-62447CE1BF61}" srcOrd="0" destOrd="0" presId="urn:microsoft.com/office/officeart/2005/8/layout/hList1"/>
    <dgm:cxn modelId="{AFAC4118-C866-436D-A66B-9FC7D542F018}" type="presOf" srcId="{C7E38065-E507-4DEF-A2C1-F10CF4D56A9D}" destId="{D547BEC5-7E21-4B21-9328-4540CCEE36CF}" srcOrd="0" destOrd="0" presId="urn:microsoft.com/office/officeart/2005/8/layout/hList1"/>
    <dgm:cxn modelId="{03844EBE-5045-4E10-AD2F-FAB3DAB462F6}" type="presOf" srcId="{41AFF03F-49A8-41FF-9FA3-1A98188B79EF}" destId="{BF4A5077-5C65-4E71-968E-680C8B18972D}" srcOrd="0" destOrd="8" presId="urn:microsoft.com/office/officeart/2005/8/layout/hList1"/>
    <dgm:cxn modelId="{47F708BD-69A1-4B31-BCAC-9C4EFB05C877}" srcId="{D5622B30-2A85-4736-A194-E6DF186E162F}" destId="{41AFF03F-49A8-41FF-9FA3-1A98188B79EF}" srcOrd="8" destOrd="0" parTransId="{E83A932B-AD3B-412B-AE77-654F350064C1}" sibTransId="{17F8B09F-FDE8-4200-9100-C18EBF3B8ECE}"/>
    <dgm:cxn modelId="{AC236961-9EB9-49BB-A66B-C70F96E428BB}" type="presOf" srcId="{D5622B30-2A85-4736-A194-E6DF186E162F}" destId="{FE58C28E-6D71-40D2-BB2A-5FC96DD54B6D}" srcOrd="0" destOrd="0" presId="urn:microsoft.com/office/officeart/2005/8/layout/hList1"/>
    <dgm:cxn modelId="{3B05B0D2-38E6-4B95-B3EB-590A6EDF2EC2}" srcId="{D5622B30-2A85-4736-A194-E6DF186E162F}" destId="{6BA51BA3-1EC4-445E-BE4E-27D87E40FAF0}" srcOrd="2" destOrd="0" parTransId="{77C61330-08C6-4257-9FDA-AD5EE7828E42}" sibTransId="{091DC096-35B1-4AA0-B7A1-3AE9F00AF1DC}"/>
    <dgm:cxn modelId="{00E445FB-7411-4EA4-8BAA-82E6F09DB88B}" type="presOf" srcId="{B9A70166-65AA-484D-ACD7-C39936BB1C03}" destId="{3615E111-DA3F-4774-B707-2B50482D930D}" srcOrd="0" destOrd="0" presId="urn:microsoft.com/office/officeart/2005/8/layout/hList1"/>
    <dgm:cxn modelId="{912C6921-6619-47F8-BDAC-C29E5A54EC2C}" type="presParOf" srcId="{3615E111-DA3F-4774-B707-2B50482D930D}" destId="{642F3F06-D137-4432-8B86-9493BE641B6C}" srcOrd="0" destOrd="0" presId="urn:microsoft.com/office/officeart/2005/8/layout/hList1"/>
    <dgm:cxn modelId="{8A0590E2-1EDA-4E6A-8BCB-995B671DEAFA}" type="presParOf" srcId="{642F3F06-D137-4432-8B86-9493BE641B6C}" destId="{7142555F-A926-43C2-ADF5-A9EB587758EB}" srcOrd="0" destOrd="0" presId="urn:microsoft.com/office/officeart/2005/8/layout/hList1"/>
    <dgm:cxn modelId="{4BACE5B9-B14E-4728-BABC-0D1DDE41A0DD}" type="presParOf" srcId="{642F3F06-D137-4432-8B86-9493BE641B6C}" destId="{0D474670-BCCA-46EA-AC56-130FE170A743}" srcOrd="1" destOrd="0" presId="urn:microsoft.com/office/officeart/2005/8/layout/hList1"/>
    <dgm:cxn modelId="{2E344897-7171-489A-8CA1-1C1B27F2DA8D}" type="presParOf" srcId="{3615E111-DA3F-4774-B707-2B50482D930D}" destId="{4DBD481E-AC81-4540-B7E4-3F781377A580}" srcOrd="1" destOrd="0" presId="urn:microsoft.com/office/officeart/2005/8/layout/hList1"/>
    <dgm:cxn modelId="{C49302B7-A62C-4D5F-A488-7E5E5F64D277}" type="presParOf" srcId="{3615E111-DA3F-4774-B707-2B50482D930D}" destId="{F58F3230-C6A5-4650-A347-F1385A24283A}" srcOrd="2" destOrd="0" presId="urn:microsoft.com/office/officeart/2005/8/layout/hList1"/>
    <dgm:cxn modelId="{F5F7F886-F948-492F-897B-6F32C89EF2A8}" type="presParOf" srcId="{F58F3230-C6A5-4650-A347-F1385A24283A}" destId="{FE58C28E-6D71-40D2-BB2A-5FC96DD54B6D}" srcOrd="0" destOrd="0" presId="urn:microsoft.com/office/officeart/2005/8/layout/hList1"/>
    <dgm:cxn modelId="{02DEAF24-9FD5-4A81-BA9D-22A4F7644462}" type="presParOf" srcId="{F58F3230-C6A5-4650-A347-F1385A24283A}" destId="{BF4A5077-5C65-4E71-968E-680C8B18972D}" srcOrd="1" destOrd="0" presId="urn:microsoft.com/office/officeart/2005/8/layout/hList1"/>
    <dgm:cxn modelId="{48E446EC-2EF3-4A8B-8A9F-E818D52EE2BE}" type="presParOf" srcId="{3615E111-DA3F-4774-B707-2B50482D930D}" destId="{C23E5909-041B-451E-BA26-ACBF7E3305F8}" srcOrd="3" destOrd="0" presId="urn:microsoft.com/office/officeart/2005/8/layout/hList1"/>
    <dgm:cxn modelId="{5472C08B-EC17-4F2F-9593-A82CFA37FA7B}" type="presParOf" srcId="{3615E111-DA3F-4774-B707-2B50482D930D}" destId="{21988C37-9CDD-47AC-BA64-C9D10E1B1568}" srcOrd="4" destOrd="0" presId="urn:microsoft.com/office/officeart/2005/8/layout/hList1"/>
    <dgm:cxn modelId="{A6640F5D-660A-48CC-9E38-370D3DA66BE9}" type="presParOf" srcId="{21988C37-9CDD-47AC-BA64-C9D10E1B1568}" destId="{D547BEC5-7E21-4B21-9328-4540CCEE36CF}" srcOrd="0" destOrd="0" presId="urn:microsoft.com/office/officeart/2005/8/layout/hList1"/>
    <dgm:cxn modelId="{E19019DE-0A7C-4C1D-B7ED-8B63720432C7}" type="presParOf" srcId="{21988C37-9CDD-47AC-BA64-C9D10E1B1568}" destId="{32AAAE65-2CEE-4CE4-9815-62447CE1BF61}" srcOrd="1" destOrd="0" presId="urn:microsoft.com/office/officeart/2005/8/layout/hList1"/>
  </dgm:cxnLst>
  <dgm:bg>
    <a:effectLst>
      <a:outerShdw blurRad="25400" dist="38100" dir="2700000" algn="ctr" rotWithShape="0">
        <a:srgbClr val="000000">
          <a:alpha val="50000"/>
        </a:srgbClr>
      </a:outerShd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16E0B4-EA4A-485D-8E10-566B8B4D944B}">
      <dsp:nvSpPr>
        <dsp:cNvPr id="0" name=""/>
        <dsp:cNvSpPr/>
      </dsp:nvSpPr>
      <dsp:spPr>
        <a:xfrm>
          <a:off x="2703693" y="0"/>
          <a:ext cx="2582033" cy="2582426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EA78F41-2079-4619-9AC3-22C3354FC4CC}">
      <dsp:nvSpPr>
        <dsp:cNvPr id="0" name=""/>
        <dsp:cNvSpPr/>
      </dsp:nvSpPr>
      <dsp:spPr>
        <a:xfrm>
          <a:off x="3274407" y="932334"/>
          <a:ext cx="1434786" cy="7172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/>
            <a:t>Anamnese</a:t>
          </a:r>
          <a:endParaRPr lang="pt-BR" sz="2400" b="1" kern="1200" dirty="0"/>
        </a:p>
      </dsp:txBody>
      <dsp:txXfrm>
        <a:off x="3274407" y="932334"/>
        <a:ext cx="1434786" cy="717221"/>
      </dsp:txXfrm>
    </dsp:sp>
    <dsp:sp modelId="{3FA63000-FF91-4648-8CF0-3009AD3C6327}">
      <dsp:nvSpPr>
        <dsp:cNvPr id="0" name=""/>
        <dsp:cNvSpPr/>
      </dsp:nvSpPr>
      <dsp:spPr>
        <a:xfrm>
          <a:off x="1986543" y="1483795"/>
          <a:ext cx="2582033" cy="2582426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3F1CF31-F362-4910-84E6-489E4CEECD2E}">
      <dsp:nvSpPr>
        <dsp:cNvPr id="0" name=""/>
        <dsp:cNvSpPr/>
      </dsp:nvSpPr>
      <dsp:spPr>
        <a:xfrm>
          <a:off x="2560166" y="2424712"/>
          <a:ext cx="1434786" cy="7172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/>
            <a:t>Exame físico</a:t>
          </a:r>
          <a:endParaRPr lang="pt-BR" sz="2400" b="1" kern="1200" dirty="0"/>
        </a:p>
      </dsp:txBody>
      <dsp:txXfrm>
        <a:off x="2560166" y="2424712"/>
        <a:ext cx="1434786" cy="717221"/>
      </dsp:txXfrm>
    </dsp:sp>
    <dsp:sp modelId="{8DEB2ED2-ECE7-4A47-86EB-68A2E84FF941}">
      <dsp:nvSpPr>
        <dsp:cNvPr id="0" name=""/>
        <dsp:cNvSpPr/>
      </dsp:nvSpPr>
      <dsp:spPr>
        <a:xfrm>
          <a:off x="2887466" y="3145152"/>
          <a:ext cx="2218366" cy="2219255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6BB5354-D701-4AA7-8E82-74C7F0789802}">
      <dsp:nvSpPr>
        <dsp:cNvPr id="0" name=""/>
        <dsp:cNvSpPr/>
      </dsp:nvSpPr>
      <dsp:spPr>
        <a:xfrm>
          <a:off x="3277802" y="3919236"/>
          <a:ext cx="1434786" cy="7172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b="1" kern="1200" dirty="0" smtClean="0"/>
            <a:t>Orientações e prescrição</a:t>
          </a:r>
          <a:endParaRPr lang="pt-BR" sz="2200" b="1" kern="1200" dirty="0"/>
        </a:p>
      </dsp:txBody>
      <dsp:txXfrm>
        <a:off x="3277802" y="3919236"/>
        <a:ext cx="1434786" cy="7172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0.03395</cdr:x>
      <cdr:y>0.49916</cdr:y>
    </cdr:from>
    <cdr:to>
      <cdr:x>0.3121</cdr:x>
      <cdr:y>1</cdr:y>
    </cdr:to>
    <cdr:sp macro="" textlink="">
      <cdr:nvSpPr>
        <cdr:cNvPr id="2" name="Elipse 1"/>
        <cdr:cNvSpPr/>
      </cdr:nvSpPr>
      <cdr:spPr>
        <a:xfrm xmlns:a="http://schemas.openxmlformats.org/drawingml/2006/main">
          <a:off x="293000" y="2438552"/>
          <a:ext cx="2400337" cy="244676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76200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pt-BR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30/08/2017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0668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30/08/2017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8517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30/08/2017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6834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30/08/2017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0658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30/08/2017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1155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30/08/2017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6286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30/08/2017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4299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30/08/2017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4286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30/08/2017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0895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30/08/2017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3994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30/08/2017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2641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F536F-B62C-4B7D-B77D-459E659F02DD}" type="datetimeFigureOut">
              <a:rPr lang="pt-BR" smtClean="0"/>
              <a:t>30/08/2017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7838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hyperlink" Target="mailto:oliveira.tatianasilva@gmail.com" TargetMode="Externa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hyperlink" Target="https://goo.gl/forms/xSMaKlFM6l9IFS652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/>
          <p:cNvSpPr txBox="1">
            <a:spLocks/>
          </p:cNvSpPr>
          <p:nvPr/>
        </p:nvSpPr>
        <p:spPr bwMode="auto">
          <a:xfrm>
            <a:off x="3520409" y="4467312"/>
            <a:ext cx="1900688" cy="377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pt-BR"/>
            </a:defPPr>
            <a:lvl1pPr marR="0" lvl="0" indent="0" algn="ctr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400" b="1" i="0" u="none" strike="noStrike" kern="0" cap="none" spc="0" normalizeH="0" baseline="0">
                <a:ln>
                  <a:noFill/>
                </a:ln>
                <a:solidFill>
                  <a:srgbClr val="960000"/>
                </a:solidFill>
                <a:uLnTx/>
                <a:uFillTx/>
                <a:latin typeface="+mj-lt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pt-BR" sz="2400" dirty="0" smtClean="0">
                <a:solidFill>
                  <a:srgbClr val="BEBAB9"/>
                </a:solidFill>
              </a:rPr>
              <a:t>apresentam</a:t>
            </a:r>
            <a:endParaRPr lang="pt-BR" sz="2400" dirty="0">
              <a:solidFill>
                <a:srgbClr val="BEBAB9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110" y="2496069"/>
            <a:ext cx="2022615" cy="1418519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47" t="57446" r="2792" b="2942"/>
          <a:stretch/>
        </p:blipFill>
        <p:spPr>
          <a:xfrm>
            <a:off x="3680760" y="2352987"/>
            <a:ext cx="1426881" cy="1704681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676" y="2352987"/>
            <a:ext cx="2621573" cy="185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497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/>
          </p:nvPr>
        </p:nvGraphicFramePr>
        <p:xfrm>
          <a:off x="267519" y="945645"/>
          <a:ext cx="8629650" cy="4885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Espaço Reservado para Conteúdo 2"/>
          <p:cNvSpPr txBox="1">
            <a:spLocks/>
          </p:cNvSpPr>
          <p:nvPr/>
        </p:nvSpPr>
        <p:spPr>
          <a:xfrm>
            <a:off x="451485" y="6065262"/>
            <a:ext cx="8229600" cy="6480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pt-BR" sz="2400" dirty="0"/>
              <a:t>. População pediátrica representou 13,6% do total de internações por CSAP em 2014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61257" y="225287"/>
            <a:ext cx="8842174" cy="72035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 eaLnBrk="0" hangingPunct="0">
              <a:lnSpc>
                <a:spcPct val="100000"/>
              </a:lnSpc>
              <a:defRPr/>
            </a:pPr>
            <a:r>
              <a:rPr lang="pt-BR" sz="3600" b="1" kern="0" dirty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Internações por CSAP em crianças</a:t>
            </a:r>
          </a:p>
        </p:txBody>
      </p:sp>
    </p:spTree>
    <p:extLst>
      <p:ext uri="{BB962C8B-B14F-4D97-AF65-F5344CB8AC3E}">
        <p14:creationId xmlns:p14="http://schemas.microsoft.com/office/powerpoint/2010/main" val="394064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46400" y="569666"/>
            <a:ext cx="56570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Estudo recente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184783" y="2002658"/>
            <a:ext cx="6778507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600" dirty="0" smtClean="0"/>
              <a:t>Em 2012, municípios </a:t>
            </a:r>
            <a:r>
              <a:rPr lang="pt-BR" sz="3600" dirty="0"/>
              <a:t>catarinenses com até 25 mil </a:t>
            </a:r>
            <a:r>
              <a:rPr lang="pt-BR" sz="3600" dirty="0" smtClean="0"/>
              <a:t>habitantes </a:t>
            </a:r>
            <a:r>
              <a:rPr lang="pt-BR" sz="3600" dirty="0"/>
              <a:t>com equipes que realizaram consultas de puericultura em crianças até dois anos de idade tiveram redução na taxa de hospitalização </a:t>
            </a:r>
            <a:r>
              <a:rPr lang="pt-BR" sz="3600" dirty="0" smtClean="0"/>
              <a:t>por CSAP em menores de </a:t>
            </a:r>
            <a:r>
              <a:rPr lang="pt-BR" sz="3600" smtClean="0"/>
              <a:t>cinco anos de idade </a:t>
            </a:r>
            <a:r>
              <a:rPr lang="pt-BR" sz="3600" dirty="0" smtClean="0"/>
              <a:t>em </a:t>
            </a:r>
            <a:r>
              <a:rPr lang="pt-BR" sz="3600" dirty="0"/>
              <a:t>cerca de 24</a:t>
            </a:r>
            <a:r>
              <a:rPr lang="pt-BR" sz="3600" dirty="0" smtClean="0"/>
              <a:t>%.</a:t>
            </a: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44246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46400" y="564004"/>
            <a:ext cx="56570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Pergunta</a:t>
            </a:r>
            <a:endParaRPr lang="pt-BR" sz="48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616414" y="2285267"/>
            <a:ext cx="791864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200" dirty="0" smtClean="0"/>
              <a:t>Só o PEDIATRA pode fazer consulta de puericultura?</a:t>
            </a:r>
            <a:endParaRPr lang="pt-BR" sz="32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62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46400" y="570368"/>
            <a:ext cx="56570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Resposta</a:t>
            </a:r>
            <a:endParaRPr lang="pt-BR" sz="48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616414" y="2285267"/>
            <a:ext cx="791864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200" dirty="0" smtClean="0"/>
              <a:t>Só o PEDIATRA pode fazer consulta de puericultura?</a:t>
            </a:r>
            <a:endParaRPr lang="pt-BR" sz="20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257577" y="3910472"/>
            <a:ext cx="86288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dirty="0" smtClean="0">
                <a:solidFill>
                  <a:srgbClr val="A03021"/>
                </a:solidFill>
              </a:rPr>
              <a:t>NÃO. </a:t>
            </a:r>
          </a:p>
          <a:p>
            <a:pPr algn="ctr"/>
            <a:r>
              <a:rPr lang="pt-BR" sz="3600" dirty="0" smtClean="0">
                <a:solidFill>
                  <a:srgbClr val="A03021"/>
                </a:solidFill>
              </a:rPr>
              <a:t>Equipe multidisciplinar</a:t>
            </a:r>
          </a:p>
        </p:txBody>
      </p:sp>
    </p:spTree>
    <p:extLst>
      <p:ext uri="{BB962C8B-B14F-4D97-AF65-F5344CB8AC3E}">
        <p14:creationId xmlns:p14="http://schemas.microsoft.com/office/powerpoint/2010/main" val="89137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46400" y="570368"/>
            <a:ext cx="56570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Resposta</a:t>
            </a:r>
            <a:endParaRPr lang="pt-BR" sz="48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386367" y="1977602"/>
            <a:ext cx="826460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dirty="0" smtClean="0">
                <a:solidFill>
                  <a:srgbClr val="A03021"/>
                </a:solidFill>
              </a:rPr>
              <a:t>A consulta de puericultura envolve:</a:t>
            </a:r>
          </a:p>
          <a:p>
            <a:pPr algn="ctr"/>
            <a:r>
              <a:rPr lang="pt-BR" sz="3600" b="1" dirty="0" smtClean="0">
                <a:solidFill>
                  <a:srgbClr val="A03021"/>
                </a:solidFill>
              </a:rPr>
              <a:t>consulta </a:t>
            </a:r>
            <a:r>
              <a:rPr lang="pt-BR" sz="3600" b="1" dirty="0">
                <a:solidFill>
                  <a:srgbClr val="A03021"/>
                </a:solidFill>
              </a:rPr>
              <a:t>de enfermagem, </a:t>
            </a:r>
            <a:endParaRPr lang="pt-BR" sz="3600" b="1" dirty="0" smtClean="0">
              <a:solidFill>
                <a:srgbClr val="A03021"/>
              </a:solidFill>
            </a:endParaRPr>
          </a:p>
          <a:p>
            <a:pPr algn="ctr"/>
            <a:r>
              <a:rPr lang="pt-BR" sz="3600" b="1" dirty="0" smtClean="0">
                <a:solidFill>
                  <a:srgbClr val="A03021"/>
                </a:solidFill>
              </a:rPr>
              <a:t>consulta </a:t>
            </a:r>
            <a:r>
              <a:rPr lang="pt-BR" sz="3600" b="1" dirty="0">
                <a:solidFill>
                  <a:srgbClr val="A03021"/>
                </a:solidFill>
              </a:rPr>
              <a:t>médica, </a:t>
            </a:r>
            <a:endParaRPr lang="pt-BR" sz="3600" b="1" dirty="0" smtClean="0">
              <a:solidFill>
                <a:srgbClr val="A03021"/>
              </a:solidFill>
            </a:endParaRPr>
          </a:p>
          <a:p>
            <a:pPr algn="ctr"/>
            <a:r>
              <a:rPr lang="pt-BR" sz="3600" b="1" dirty="0" smtClean="0">
                <a:solidFill>
                  <a:srgbClr val="A03021"/>
                </a:solidFill>
              </a:rPr>
              <a:t>consulta </a:t>
            </a:r>
            <a:r>
              <a:rPr lang="pt-BR" sz="3600" b="1" dirty="0">
                <a:solidFill>
                  <a:srgbClr val="A03021"/>
                </a:solidFill>
              </a:rPr>
              <a:t>odontológica, </a:t>
            </a:r>
            <a:endParaRPr lang="pt-BR" sz="3600" b="1" dirty="0" smtClean="0">
              <a:solidFill>
                <a:srgbClr val="A03021"/>
              </a:solidFill>
            </a:endParaRPr>
          </a:p>
          <a:p>
            <a:pPr algn="ctr"/>
            <a:r>
              <a:rPr lang="pt-BR" sz="3600" b="1" dirty="0" smtClean="0">
                <a:solidFill>
                  <a:srgbClr val="A03021"/>
                </a:solidFill>
              </a:rPr>
              <a:t>grupos </a:t>
            </a:r>
            <a:r>
              <a:rPr lang="pt-BR" sz="3600" b="1" dirty="0">
                <a:solidFill>
                  <a:srgbClr val="A03021"/>
                </a:solidFill>
              </a:rPr>
              <a:t>educativos e </a:t>
            </a:r>
            <a:endParaRPr lang="pt-BR" sz="3600" b="1" dirty="0" smtClean="0">
              <a:solidFill>
                <a:srgbClr val="A03021"/>
              </a:solidFill>
            </a:endParaRPr>
          </a:p>
          <a:p>
            <a:pPr algn="ctr"/>
            <a:r>
              <a:rPr lang="pt-BR" sz="3600" b="1" dirty="0" smtClean="0">
                <a:solidFill>
                  <a:srgbClr val="A03021"/>
                </a:solidFill>
              </a:rPr>
              <a:t>visitas </a:t>
            </a:r>
            <a:r>
              <a:rPr lang="pt-BR" sz="3600" b="1" dirty="0">
                <a:solidFill>
                  <a:srgbClr val="A03021"/>
                </a:solidFill>
              </a:rPr>
              <a:t>domiciliares</a:t>
            </a:r>
            <a:endParaRPr lang="pt-BR" sz="4000" b="1" dirty="0" smtClean="0">
              <a:solidFill>
                <a:srgbClr val="A03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57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692" y="1313025"/>
            <a:ext cx="5273002" cy="5537915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2226500" y="567212"/>
            <a:ext cx="46644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ALERTA VERMELHO!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69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2226500" y="567212"/>
            <a:ext cx="46644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ALERTA VERMELHO!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093" y="1661375"/>
            <a:ext cx="6817936" cy="4823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4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2414468" y="569342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Planejamento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1365157" y="2491328"/>
            <a:ext cx="642912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200" dirty="0" smtClean="0"/>
              <a:t>É necessário planejar o fluxo de atendimento de consulta de puericultura para agendamento</a:t>
            </a:r>
            <a:endParaRPr lang="pt-BR" sz="20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66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2417002" y="564045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Agendamento</a:t>
            </a:r>
            <a:endParaRPr lang="pt-BR" sz="44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049327"/>
              </p:ext>
            </p:extLst>
          </p:nvPr>
        </p:nvGraphicFramePr>
        <p:xfrm>
          <a:off x="855248" y="1823327"/>
          <a:ext cx="7443989" cy="4193469"/>
        </p:xfrm>
        <a:graphic>
          <a:graphicData uri="http://schemas.openxmlformats.org/drawingml/2006/table">
            <a:tbl>
              <a:tblPr firstRow="1" bandRow="1">
                <a:effectLst>
                  <a:outerShdw blurRad="25400" dist="38100" dir="2700000" algn="ctr" rotWithShape="0">
                    <a:srgbClr val="000000">
                      <a:alpha val="50000"/>
                    </a:srgbClr>
                  </a:outerShdw>
                </a:effectLst>
                <a:tableStyleId>{F5AB1C69-6EDB-4FF4-983F-18BD219EF322}</a:tableStyleId>
              </a:tblPr>
              <a:tblGrid>
                <a:gridCol w="744398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659648"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/>
                        <a:t>Periodicidade</a:t>
                      </a:r>
                      <a:r>
                        <a:rPr lang="pt-BR" sz="2400" baseline="0" dirty="0" smtClean="0"/>
                        <a:t> de consultas de puericultura no </a:t>
                      </a:r>
                    </a:p>
                    <a:p>
                      <a:pPr algn="ctr"/>
                      <a:r>
                        <a:rPr lang="pt-BR" sz="2400" baseline="0" dirty="0" smtClean="0"/>
                        <a:t>primeiro ano de vida</a:t>
                      </a:r>
                      <a:endParaRPr lang="pt-BR" sz="2400" dirty="0"/>
                    </a:p>
                  </a:txBody>
                  <a:tcPr marT="34290" marB="3429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E695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84767"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/>
                        <a:t>Primeira semana de vida</a:t>
                      </a:r>
                      <a:endParaRPr lang="pt-BR" sz="2400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84767"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/>
                        <a:t>1 mês de vida</a:t>
                      </a:r>
                      <a:endParaRPr lang="pt-BR" sz="2400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84767"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/>
                        <a:t>2 meses de vida</a:t>
                      </a:r>
                      <a:endParaRPr lang="pt-BR" sz="2400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84767"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/>
                        <a:t>4 meses de vida</a:t>
                      </a:r>
                      <a:endParaRPr lang="pt-BR" sz="2400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84767"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/>
                        <a:t>6 meses de vida</a:t>
                      </a:r>
                      <a:endParaRPr lang="pt-BR" sz="2400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84767"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/>
                        <a:t>9 meses de vida</a:t>
                      </a:r>
                      <a:endParaRPr lang="pt-BR" sz="2400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84767"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/>
                        <a:t>12 meses de vida</a:t>
                      </a:r>
                      <a:endParaRPr lang="pt-BR" sz="2400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320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2424171" y="569147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Agendamento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911052" y="3614539"/>
            <a:ext cx="71615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>
                <a:solidFill>
                  <a:srgbClr val="A03021"/>
                </a:solidFill>
              </a:rPr>
              <a:t>RESERVAR 2 HORÁRIOS DE CONSULTAS NORMAIS PARA 1° CONSULTA</a:t>
            </a:r>
            <a:endParaRPr lang="pt-BR" sz="3200" b="1" dirty="0">
              <a:solidFill>
                <a:srgbClr val="A03021"/>
              </a:solidFill>
            </a:endParaRPr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9340350"/>
              </p:ext>
            </p:extLst>
          </p:nvPr>
        </p:nvGraphicFramePr>
        <p:xfrm>
          <a:off x="847590" y="1825625"/>
          <a:ext cx="7443989" cy="1284867"/>
        </p:xfrm>
        <a:graphic>
          <a:graphicData uri="http://schemas.openxmlformats.org/drawingml/2006/table">
            <a:tbl>
              <a:tblPr firstRow="1" bandRow="1">
                <a:effectLst>
                  <a:outerShdw blurRad="25400" dist="38100" dir="2700000" algn="ctr" rotWithShape="0">
                    <a:srgbClr val="000000">
                      <a:alpha val="50000"/>
                    </a:srgbClr>
                  </a:outerShdw>
                </a:effectLst>
                <a:tableStyleId>{F5AB1C69-6EDB-4FF4-983F-18BD219EF322}</a:tableStyleId>
              </a:tblPr>
              <a:tblGrid>
                <a:gridCol w="7443989"/>
              </a:tblGrid>
              <a:tr h="659648"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/>
                        <a:t>Periodicidade</a:t>
                      </a:r>
                      <a:r>
                        <a:rPr lang="pt-BR" sz="2400" baseline="0" dirty="0" smtClean="0"/>
                        <a:t> de consultas de puericultura no </a:t>
                      </a:r>
                    </a:p>
                    <a:p>
                      <a:pPr algn="ctr"/>
                      <a:r>
                        <a:rPr lang="pt-BR" sz="2400" baseline="0" dirty="0" smtClean="0"/>
                        <a:t>primeiro ano de vida</a:t>
                      </a:r>
                      <a:endParaRPr lang="pt-BR" sz="2400" dirty="0"/>
                    </a:p>
                  </a:txBody>
                  <a:tcPr marT="34290" marB="3429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E6955"/>
                    </a:solidFill>
                  </a:tcPr>
                </a:tc>
              </a:tr>
              <a:tr h="484767"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/>
                        <a:t>Primeira semana de vida</a:t>
                      </a:r>
                      <a:endParaRPr lang="pt-BR" sz="2400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2" name="Elipse 1"/>
          <p:cNvSpPr/>
          <p:nvPr/>
        </p:nvSpPr>
        <p:spPr>
          <a:xfrm>
            <a:off x="2276213" y="2362895"/>
            <a:ext cx="4611570" cy="1004552"/>
          </a:xfrm>
          <a:prstGeom prst="ellipse">
            <a:avLst/>
          </a:prstGeom>
          <a:noFill/>
          <a:ln w="76200">
            <a:solidFill>
              <a:srgbClr val="A03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A03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39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 bwMode="auto">
          <a:xfrm>
            <a:off x="141669" y="2261815"/>
            <a:ext cx="8886422" cy="590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hangingPunct="0">
              <a:spcBef>
                <a:spcPct val="0"/>
              </a:spcBef>
              <a:defRPr/>
            </a:pPr>
            <a:r>
              <a:rPr lang="pt-BR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Puericultura </a:t>
            </a:r>
          </a:p>
          <a:p>
            <a:pPr lvl="0" algn="ctr" eaLnBrk="0" hangingPunct="0">
              <a:spcBef>
                <a:spcPct val="0"/>
              </a:spcBef>
              <a:defRPr/>
            </a:pPr>
            <a:r>
              <a:rPr lang="pt-BR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no primeiro ano de vida</a:t>
            </a:r>
            <a:endParaRPr lang="pt-BR" sz="44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Subtítulo 2"/>
          <p:cNvSpPr txBox="1">
            <a:spLocks/>
          </p:cNvSpPr>
          <p:nvPr/>
        </p:nvSpPr>
        <p:spPr bwMode="auto">
          <a:xfrm>
            <a:off x="574633" y="3528192"/>
            <a:ext cx="8352928" cy="377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400" b="1" kern="0" dirty="0" smtClean="0">
                <a:solidFill>
                  <a:srgbClr val="4B6230"/>
                </a:solidFill>
                <a:cs typeface="Lucida Sans Unicode" pitchFamily="34" charset="0"/>
              </a:rPr>
              <a:t>Tatiana da Silva Oliveira Mariano</a:t>
            </a:r>
            <a:endParaRPr lang="pt-BR" sz="2400" b="1" kern="0" dirty="0">
              <a:solidFill>
                <a:srgbClr val="4B6230"/>
              </a:solidFill>
              <a:cs typeface="Lucida Sans Unicode" pitchFamily="34" charset="0"/>
            </a:endParaRP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400" kern="0" dirty="0">
                <a:solidFill>
                  <a:srgbClr val="4B6230"/>
                </a:solidFill>
                <a:cs typeface="Lucida Sans Unicode" pitchFamily="34" charset="0"/>
              </a:rPr>
              <a:t>Médica </a:t>
            </a:r>
            <a:r>
              <a:rPr lang="pt-BR" sz="2400" kern="0" dirty="0" smtClean="0">
                <a:solidFill>
                  <a:srgbClr val="4B6230"/>
                </a:solidFill>
                <a:cs typeface="Lucida Sans Unicode" pitchFamily="34" charset="0"/>
              </a:rPr>
              <a:t>Pediatra - UFSM/RS</a:t>
            </a:r>
            <a:endParaRPr lang="pt-BR" sz="2400" kern="0" dirty="0">
              <a:solidFill>
                <a:srgbClr val="4B6230"/>
              </a:solidFill>
              <a:cs typeface="Lucida Sans Unicode" pitchFamily="34" charset="0"/>
            </a:endParaRP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400" kern="0" dirty="0" smtClean="0">
                <a:solidFill>
                  <a:srgbClr val="4B6230"/>
                </a:solidFill>
                <a:cs typeface="Lucida Sans Unicode" pitchFamily="34" charset="0"/>
              </a:rPr>
              <a:t>Nefrologista Pediatra- HFB/RJ</a:t>
            </a: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400" kern="0" dirty="0" smtClean="0">
                <a:solidFill>
                  <a:srgbClr val="4B6230"/>
                </a:solidFill>
                <a:cs typeface="Lucida Sans Unicode" pitchFamily="34" charset="0"/>
              </a:rPr>
              <a:t>Especialista em Gestão em Saúde Pública – Estácio/RJ</a:t>
            </a:r>
            <a:endParaRPr lang="pt-BR" sz="2400" kern="0" dirty="0">
              <a:solidFill>
                <a:srgbClr val="4B6230"/>
              </a:solidFill>
              <a:cs typeface="Lucida Sans Unicode" pitchFamily="34" charset="0"/>
            </a:endParaRP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400" kern="0" dirty="0" smtClean="0">
                <a:solidFill>
                  <a:srgbClr val="4B6230"/>
                </a:solidFill>
                <a:cs typeface="Lucida Sans Unicode" pitchFamily="34" charset="0"/>
              </a:rPr>
              <a:t>Mestre </a:t>
            </a:r>
            <a:r>
              <a:rPr lang="pt-BR" sz="2400" kern="0" dirty="0">
                <a:solidFill>
                  <a:srgbClr val="4B6230"/>
                </a:solidFill>
                <a:cs typeface="Lucida Sans Unicode" pitchFamily="34" charset="0"/>
              </a:rPr>
              <a:t>em Saúde Coletiva- </a:t>
            </a:r>
            <a:r>
              <a:rPr lang="pt-BR" sz="2400" kern="0" dirty="0" smtClean="0">
                <a:solidFill>
                  <a:srgbClr val="4B6230"/>
                </a:solidFill>
                <a:cs typeface="Lucida Sans Unicode" pitchFamily="34" charset="0"/>
              </a:rPr>
              <a:t>PPGSC/UFSC</a:t>
            </a:r>
            <a:endParaRPr lang="pt-BR" sz="2400" kern="0" dirty="0">
              <a:solidFill>
                <a:srgbClr val="4B6230"/>
              </a:solidFill>
              <a:cs typeface="Lucida Sans Unicod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49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868496" y="561732"/>
            <a:ext cx="54327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Consulta de puericultura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734078" y="1778421"/>
            <a:ext cx="7727323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200" dirty="0" smtClean="0"/>
              <a:t>A Anamnese é uma conversa com os pais.</a:t>
            </a:r>
            <a:endParaRPr lang="pt-BR" sz="3200" dirty="0"/>
          </a:p>
          <a:p>
            <a:pPr algn="ctr"/>
            <a:endParaRPr lang="pt-BR" sz="3200" u="sng" dirty="0" smtClean="0"/>
          </a:p>
          <a:p>
            <a:pPr algn="ctr"/>
            <a:r>
              <a:rPr lang="pt-BR" sz="3200" u="sng" dirty="0" smtClean="0"/>
              <a:t>Não utilizar jargões técnicos</a:t>
            </a:r>
            <a:r>
              <a:rPr lang="pt-BR" sz="3200" dirty="0" smtClean="0"/>
              <a:t>.</a:t>
            </a:r>
          </a:p>
          <a:p>
            <a:pPr algn="ctr"/>
            <a:endParaRPr lang="pt-BR" sz="3200" dirty="0"/>
          </a:p>
          <a:p>
            <a:pPr algn="ctr"/>
            <a:r>
              <a:rPr lang="pt-BR" sz="3200" dirty="0">
                <a:ea typeface="Verdana" panose="020B0604030504040204" pitchFamily="34" charset="0"/>
                <a:cs typeface="Verdana" panose="020B0604030504040204" pitchFamily="34" charset="0"/>
              </a:rPr>
              <a:t>Deixar em aberto durante toda a consulta a oportunidade </a:t>
            </a:r>
            <a:r>
              <a:rPr lang="pt-BR" sz="3200" dirty="0" smtClean="0">
                <a:ea typeface="Verdana" panose="020B0604030504040204" pitchFamily="34" charset="0"/>
                <a:cs typeface="Verdana" panose="020B0604030504040204" pitchFamily="34" charset="0"/>
              </a:rPr>
              <a:t>para </a:t>
            </a:r>
            <a:r>
              <a:rPr lang="pt-BR" sz="3200" dirty="0">
                <a:ea typeface="Verdana" panose="020B0604030504040204" pitchFamily="34" charset="0"/>
                <a:cs typeface="Verdana" panose="020B0604030504040204" pitchFamily="34" charset="0"/>
              </a:rPr>
              <a:t>perguntas </a:t>
            </a:r>
            <a:r>
              <a:rPr lang="pt-BR" sz="3200">
                <a:ea typeface="Verdana" panose="020B0604030504040204" pitchFamily="34" charset="0"/>
                <a:cs typeface="Verdana" panose="020B0604030504040204" pitchFamily="34" charset="0"/>
              </a:rPr>
              <a:t>dos </a:t>
            </a:r>
            <a:r>
              <a:rPr lang="pt-BR" sz="3200" smtClean="0">
                <a:ea typeface="Verdana" panose="020B0604030504040204" pitchFamily="34" charset="0"/>
                <a:cs typeface="Verdana" panose="020B0604030504040204" pitchFamily="34" charset="0"/>
              </a:rPr>
              <a:t>responsáveis.</a:t>
            </a:r>
            <a:endParaRPr lang="pt-BR" sz="3200" dirty="0" smtClean="0"/>
          </a:p>
          <a:p>
            <a:pPr algn="ctr"/>
            <a:endParaRPr lang="pt-BR" sz="32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pt-BR" sz="3200" dirty="0" smtClean="0">
                <a:ea typeface="Verdana" panose="020B0604030504040204" pitchFamily="34" charset="0"/>
                <a:cs typeface="Verdana" panose="020B0604030504040204" pitchFamily="34" charset="0"/>
              </a:rPr>
              <a:t>A Caderneta de Saúde da Criança é um instrumento de trabalho e deve ser utilizada.</a:t>
            </a:r>
            <a:endParaRPr lang="pt-BR" sz="20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06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868496" y="561732"/>
            <a:ext cx="54327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Consulta de puericultura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708" y="1424166"/>
            <a:ext cx="4449227" cy="5313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83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868496" y="561732"/>
            <a:ext cx="54327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Consulta de puericultura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Explosão 2 6"/>
          <p:cNvSpPr/>
          <p:nvPr/>
        </p:nvSpPr>
        <p:spPr>
          <a:xfrm>
            <a:off x="168485" y="1447990"/>
            <a:ext cx="8705060" cy="5236145"/>
          </a:xfrm>
          <a:prstGeom prst="irregularSeal2">
            <a:avLst/>
          </a:prstGeom>
          <a:ln w="76200">
            <a:solidFill>
              <a:srgbClr val="A0302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tx1"/>
                </a:solidFill>
              </a:rPr>
              <a:t>Atentar para antecedentes familiares e </a:t>
            </a:r>
            <a:r>
              <a:rPr lang="pt-BR" sz="2400" b="1" dirty="0" smtClean="0">
                <a:solidFill>
                  <a:schemeClr val="tx1"/>
                </a:solidFill>
              </a:rPr>
              <a:t>obstétricos</a:t>
            </a:r>
            <a:endParaRPr lang="pt-BR" sz="2400" b="1" dirty="0">
              <a:solidFill>
                <a:schemeClr val="tx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pt-BR" sz="2400" b="1" dirty="0">
              <a:solidFill>
                <a:schemeClr val="tx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pt-BR" sz="2400" b="1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Perguntar sobre as condições do </a:t>
            </a:r>
            <a:r>
              <a:rPr lang="pt-BR" sz="2400" b="1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nascimento</a:t>
            </a:r>
            <a:endParaRPr lang="pt-BR" sz="2400" b="1" dirty="0">
              <a:solidFill>
                <a:schemeClr val="tx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32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868496" y="561732"/>
            <a:ext cx="54327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Consulta de puericultura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Explosão 2 6"/>
          <p:cNvSpPr/>
          <p:nvPr/>
        </p:nvSpPr>
        <p:spPr>
          <a:xfrm>
            <a:off x="168485" y="1447990"/>
            <a:ext cx="8705060" cy="5236145"/>
          </a:xfrm>
          <a:prstGeom prst="irregularSeal2">
            <a:avLst/>
          </a:prstGeom>
          <a:ln w="76200">
            <a:solidFill>
              <a:srgbClr val="A0302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</a:rPr>
              <a:t>Triagem Neonatal:</a:t>
            </a:r>
          </a:p>
          <a:p>
            <a:pPr algn="ctr"/>
            <a:endParaRPr lang="pt-BR" sz="2400" b="1" dirty="0">
              <a:solidFill>
                <a:schemeClr val="tx1"/>
              </a:solidFill>
            </a:endParaRPr>
          </a:p>
          <a:p>
            <a:pPr algn="ctr"/>
            <a:r>
              <a:rPr lang="pt-BR" sz="2400" b="1" dirty="0" smtClean="0">
                <a:solidFill>
                  <a:schemeClr val="tx1"/>
                </a:solidFill>
              </a:rPr>
              <a:t>Teste do pezinho</a:t>
            </a:r>
          </a:p>
          <a:p>
            <a:pPr algn="ctr"/>
            <a:r>
              <a:rPr lang="pt-BR" sz="2400" b="1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Teste da orelhinha</a:t>
            </a:r>
          </a:p>
          <a:p>
            <a:pPr algn="ctr"/>
            <a:r>
              <a:rPr lang="pt-BR" sz="2400" b="1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Teste do olhinho</a:t>
            </a:r>
          </a:p>
          <a:p>
            <a:pPr algn="ctr"/>
            <a:r>
              <a:rPr lang="pt-BR" sz="2400" b="1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Teste do coraçãozinho</a:t>
            </a:r>
            <a:endParaRPr lang="pt-BR" sz="2400" b="1" dirty="0">
              <a:solidFill>
                <a:schemeClr val="tx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12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868496" y="561732"/>
            <a:ext cx="54327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Consulta de puericultura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Explosão 2 6"/>
          <p:cNvSpPr/>
          <p:nvPr/>
        </p:nvSpPr>
        <p:spPr>
          <a:xfrm>
            <a:off x="168485" y="1447990"/>
            <a:ext cx="8705060" cy="5236145"/>
          </a:xfrm>
          <a:prstGeom prst="irregularSeal2">
            <a:avLst/>
          </a:prstGeom>
          <a:ln w="76200">
            <a:solidFill>
              <a:srgbClr val="A0302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3600" b="1" dirty="0" smtClean="0">
                <a:solidFill>
                  <a:schemeClr val="tx1"/>
                </a:solidFill>
              </a:rPr>
              <a:t>Aleitamento materno exclusivo</a:t>
            </a:r>
          </a:p>
        </p:txBody>
      </p:sp>
    </p:spTree>
    <p:extLst>
      <p:ext uri="{BB962C8B-B14F-4D97-AF65-F5344CB8AC3E}">
        <p14:creationId xmlns:p14="http://schemas.microsoft.com/office/powerpoint/2010/main" val="307318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544" y="567211"/>
            <a:ext cx="5285298" cy="6026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25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868496" y="561732"/>
            <a:ext cx="54327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Consulta de puericultura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Explosão 2 6"/>
          <p:cNvSpPr/>
          <p:nvPr/>
        </p:nvSpPr>
        <p:spPr>
          <a:xfrm>
            <a:off x="168485" y="1447990"/>
            <a:ext cx="8705060" cy="5236145"/>
          </a:xfrm>
          <a:prstGeom prst="irregularSeal2">
            <a:avLst/>
          </a:prstGeom>
          <a:ln w="76200">
            <a:solidFill>
              <a:srgbClr val="A0302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Imunizações</a:t>
            </a:r>
          </a:p>
          <a:p>
            <a:pPr algn="ctr"/>
            <a:endParaRPr lang="pt-BR" sz="2400" b="1" dirty="0">
              <a:solidFill>
                <a:schemeClr val="tx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pt-BR" sz="2400" b="1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Cuidados ao recém nascido: lavar as mãos, coto umbilical, “barriga para cima”, troca de </a:t>
            </a:r>
            <a:r>
              <a:rPr lang="pt-BR" sz="2400" b="1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fraldas</a:t>
            </a:r>
            <a:endParaRPr lang="pt-BR" sz="2400" b="1" dirty="0">
              <a:solidFill>
                <a:schemeClr val="tx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433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868496" y="561732"/>
            <a:ext cx="54327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Consulta de puericultura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Explosão 2 6"/>
          <p:cNvSpPr/>
          <p:nvPr/>
        </p:nvSpPr>
        <p:spPr>
          <a:xfrm>
            <a:off x="168485" y="1447990"/>
            <a:ext cx="8705060" cy="5236145"/>
          </a:xfrm>
          <a:prstGeom prst="irregularSeal2">
            <a:avLst/>
          </a:prstGeom>
          <a:ln w="76200">
            <a:solidFill>
              <a:srgbClr val="A0302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</a:rPr>
              <a:t>Avaliar situações de risco e vulnerabilidade</a:t>
            </a:r>
          </a:p>
          <a:p>
            <a:pPr algn="ctr"/>
            <a:endParaRPr lang="pt-BR" sz="2400" b="1" dirty="0">
              <a:solidFill>
                <a:schemeClr val="tx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pt-BR" sz="2400" b="1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Prevenção de acidentes</a:t>
            </a:r>
          </a:p>
        </p:txBody>
      </p:sp>
    </p:spTree>
    <p:extLst>
      <p:ext uri="{BB962C8B-B14F-4D97-AF65-F5344CB8AC3E}">
        <p14:creationId xmlns:p14="http://schemas.microsoft.com/office/powerpoint/2010/main" val="86914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868496" y="561732"/>
            <a:ext cx="54327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Consulta de puericultura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734078" y="1778421"/>
            <a:ext cx="7727323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200" dirty="0" smtClean="0"/>
              <a:t>Exame Físico: OLHAR A CRIANÇA!!!</a:t>
            </a:r>
          </a:p>
          <a:p>
            <a:pPr algn="ctr"/>
            <a:endParaRPr lang="pt-BR" sz="32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pt-BR" sz="3200" dirty="0" smtClean="0">
                <a:ea typeface="Verdana" panose="020B0604030504040204" pitchFamily="34" charset="0"/>
                <a:cs typeface="Verdana" panose="020B0604030504040204" pitchFamily="34" charset="0"/>
              </a:rPr>
              <a:t>Observar sono/vigília e postura </a:t>
            </a:r>
            <a:endParaRPr lang="pt-BR" sz="32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pt-BR" sz="3200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pt-BR" sz="3200" dirty="0" smtClean="0">
                <a:ea typeface="Verdana" panose="020B0604030504040204" pitchFamily="34" charset="0"/>
                <a:cs typeface="Verdana" panose="020B0604030504040204" pitchFamily="34" charset="0"/>
              </a:rPr>
              <a:t>Verificar sinais vitais</a:t>
            </a:r>
          </a:p>
          <a:p>
            <a:pPr algn="ctr"/>
            <a:endParaRPr lang="pt-BR" sz="32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pt-BR" sz="3200" dirty="0" smtClean="0">
                <a:ea typeface="Verdana" panose="020B0604030504040204" pitchFamily="34" charset="0"/>
                <a:cs typeface="Verdana" panose="020B0604030504040204" pitchFamily="34" charset="0"/>
              </a:rPr>
              <a:t>Verificar padrão respiratório</a:t>
            </a:r>
          </a:p>
        </p:txBody>
      </p:sp>
    </p:spTree>
    <p:extLst>
      <p:ext uri="{BB962C8B-B14F-4D97-AF65-F5344CB8AC3E}">
        <p14:creationId xmlns:p14="http://schemas.microsoft.com/office/powerpoint/2010/main" val="426944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868496" y="561732"/>
            <a:ext cx="54327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Consulta de puericultura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734078" y="1778421"/>
            <a:ext cx="772732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200" dirty="0" smtClean="0"/>
              <a:t>O exame físico seguir “cabeça aos pés”</a:t>
            </a:r>
            <a:r>
              <a:rPr lang="pt-BR" sz="3200" dirty="0" smtClean="0"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081" y="3202029"/>
            <a:ext cx="5553561" cy="2735129"/>
          </a:xfrm>
          <a:prstGeom prst="rect">
            <a:avLst/>
          </a:prstGeom>
        </p:spPr>
      </p:pic>
      <p:cxnSp>
        <p:nvCxnSpPr>
          <p:cNvPr id="9" name="Conector de seta reta 8"/>
          <p:cNvCxnSpPr/>
          <p:nvPr/>
        </p:nvCxnSpPr>
        <p:spPr>
          <a:xfrm flipV="1">
            <a:off x="2859110" y="4569594"/>
            <a:ext cx="5365371" cy="186743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Retângulo 1"/>
          <p:cNvSpPr/>
          <p:nvPr/>
        </p:nvSpPr>
        <p:spPr>
          <a:xfrm>
            <a:off x="3338003" y="4009457"/>
            <a:ext cx="523783" cy="1450310"/>
          </a:xfrm>
          <a:prstGeom prst="rect">
            <a:avLst/>
          </a:prstGeom>
          <a:solidFill>
            <a:schemeClr val="tx1"/>
          </a:solidFill>
          <a:ln>
            <a:solidFill>
              <a:srgbClr val="1E2314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388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894" y="1847312"/>
            <a:ext cx="3861456" cy="4611253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066" y="1847312"/>
            <a:ext cx="3236501" cy="4611253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1746400" y="565054"/>
            <a:ext cx="56570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Material sugerido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586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868496" y="561732"/>
            <a:ext cx="54327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Consulta de puericultura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734078" y="1778421"/>
            <a:ext cx="772732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200" dirty="0" smtClean="0"/>
              <a:t>O exame físico seguir “cabeça aos pés”</a:t>
            </a:r>
            <a:r>
              <a:rPr lang="pt-BR" sz="3200" dirty="0" smtClean="0"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57" r="46593"/>
          <a:stretch/>
        </p:blipFill>
        <p:spPr>
          <a:xfrm>
            <a:off x="1773424" y="3129566"/>
            <a:ext cx="2966001" cy="2279559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5235488" y="2794725"/>
            <a:ext cx="206574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/>
              <a:t>Fontanelas</a:t>
            </a:r>
          </a:p>
          <a:p>
            <a:r>
              <a:rPr lang="pt-BR" sz="2800" b="1" dirty="0" smtClean="0"/>
              <a:t>Face</a:t>
            </a:r>
          </a:p>
          <a:p>
            <a:r>
              <a:rPr lang="pt-BR" sz="2800" b="1" dirty="0" smtClean="0"/>
              <a:t>Olhos</a:t>
            </a:r>
          </a:p>
          <a:p>
            <a:r>
              <a:rPr lang="pt-BR" sz="2800" b="1" dirty="0" smtClean="0"/>
              <a:t>Nariz</a:t>
            </a:r>
          </a:p>
          <a:p>
            <a:r>
              <a:rPr lang="pt-BR" sz="2800" b="1" dirty="0" smtClean="0"/>
              <a:t>Ouvidos</a:t>
            </a:r>
          </a:p>
          <a:p>
            <a:r>
              <a:rPr lang="pt-BR" sz="2800" b="1" dirty="0" smtClean="0"/>
              <a:t>Boca</a:t>
            </a:r>
          </a:p>
          <a:p>
            <a:endParaRPr lang="pt-BR" sz="2800" b="1" dirty="0" smtClean="0"/>
          </a:p>
          <a:p>
            <a:r>
              <a:rPr lang="pt-BR" sz="2800" b="1" dirty="0" smtClean="0"/>
              <a:t>Pescoço</a:t>
            </a:r>
            <a:endParaRPr lang="pt-BR" sz="2800" b="1" dirty="0"/>
          </a:p>
        </p:txBody>
      </p:sp>
      <p:sp>
        <p:nvSpPr>
          <p:cNvPr id="8" name="Retângulo 7"/>
          <p:cNvSpPr/>
          <p:nvPr/>
        </p:nvSpPr>
        <p:spPr>
          <a:xfrm>
            <a:off x="3336323" y="3521185"/>
            <a:ext cx="481075" cy="1432555"/>
          </a:xfrm>
          <a:prstGeom prst="rect">
            <a:avLst/>
          </a:prstGeom>
          <a:solidFill>
            <a:schemeClr val="tx1"/>
          </a:solidFill>
          <a:ln>
            <a:solidFill>
              <a:srgbClr val="1E2314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7103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868496" y="561732"/>
            <a:ext cx="54327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Consulta de puericultura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734078" y="1778421"/>
            <a:ext cx="772732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200" dirty="0" smtClean="0"/>
              <a:t>O exame físico seguir “cabeça aos pés”</a:t>
            </a:r>
            <a:r>
              <a:rPr lang="pt-BR" sz="3200" dirty="0" smtClean="0"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6014417" y="2647248"/>
            <a:ext cx="24469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/>
              <a:t>Tórax</a:t>
            </a:r>
          </a:p>
          <a:p>
            <a:endParaRPr lang="pt-BR" sz="2800" b="1" dirty="0" smtClean="0"/>
          </a:p>
          <a:p>
            <a:r>
              <a:rPr lang="pt-BR" sz="2800" b="1" dirty="0" smtClean="0"/>
              <a:t>Abdome</a:t>
            </a:r>
          </a:p>
          <a:p>
            <a:endParaRPr lang="pt-BR" sz="2800" b="1" dirty="0" smtClean="0"/>
          </a:p>
          <a:p>
            <a:r>
              <a:rPr lang="pt-BR" sz="2800" b="1" dirty="0" smtClean="0"/>
              <a:t>Dorso</a:t>
            </a:r>
          </a:p>
          <a:p>
            <a:endParaRPr lang="pt-BR" sz="2800" b="1" dirty="0" smtClean="0"/>
          </a:p>
          <a:p>
            <a:r>
              <a:rPr lang="pt-BR" sz="2800" b="1" dirty="0" smtClean="0"/>
              <a:t>Genitália</a:t>
            </a:r>
          </a:p>
          <a:p>
            <a:endParaRPr lang="pt-BR" sz="2800" b="1" dirty="0" smtClean="0"/>
          </a:p>
          <a:p>
            <a:r>
              <a:rPr lang="pt-BR" sz="2800" b="1" dirty="0" smtClean="0"/>
              <a:t>Orifício anal</a:t>
            </a:r>
            <a:endParaRPr lang="pt-BR" sz="2800" b="1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09" r="5707"/>
          <a:stretch/>
        </p:blipFill>
        <p:spPr>
          <a:xfrm>
            <a:off x="2145653" y="2923515"/>
            <a:ext cx="3142445" cy="2735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26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868496" y="561732"/>
            <a:ext cx="54327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Consulta de puericultura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734078" y="1778421"/>
            <a:ext cx="772732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200" dirty="0" smtClean="0"/>
              <a:t>O exame físico seguir “cabeça aos pés”</a:t>
            </a:r>
            <a:r>
              <a:rPr lang="pt-BR" sz="3200" dirty="0" smtClean="0"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6490935" y="3240146"/>
            <a:ext cx="18030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/>
              <a:t>Membros</a:t>
            </a:r>
          </a:p>
          <a:p>
            <a:endParaRPr lang="pt-BR" sz="2800" b="1" dirty="0"/>
          </a:p>
          <a:p>
            <a:r>
              <a:rPr lang="pt-BR" sz="2800" b="1" dirty="0" smtClean="0"/>
              <a:t>Reflexos</a:t>
            </a: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20" y="2995967"/>
            <a:ext cx="5553561" cy="2735129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2237173" y="3769758"/>
            <a:ext cx="479395" cy="1512455"/>
          </a:xfrm>
          <a:prstGeom prst="rect">
            <a:avLst/>
          </a:prstGeom>
          <a:solidFill>
            <a:schemeClr val="tx1"/>
          </a:solidFill>
          <a:ln>
            <a:solidFill>
              <a:srgbClr val="1E2314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175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868496" y="561732"/>
            <a:ext cx="54327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Consulta de puericultura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721200" y="1759464"/>
            <a:ext cx="772732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dirty="0" smtClean="0"/>
              <a:t>Anotar Peso, Perímetro cefálico e Comprimento</a:t>
            </a:r>
            <a:endParaRPr lang="pt-BR" sz="2800" dirty="0" smtClean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75" t="26919" r="43345" b="4630"/>
          <a:stretch/>
        </p:blipFill>
        <p:spPr>
          <a:xfrm>
            <a:off x="1242780" y="2454900"/>
            <a:ext cx="3322750" cy="4172756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75" r="15761"/>
          <a:stretch/>
        </p:blipFill>
        <p:spPr>
          <a:xfrm>
            <a:off x="4757650" y="2695256"/>
            <a:ext cx="3464417" cy="3905250"/>
          </a:xfrm>
          <a:prstGeom prst="rect">
            <a:avLst/>
          </a:prstGeom>
        </p:spPr>
      </p:pic>
      <p:sp>
        <p:nvSpPr>
          <p:cNvPr id="9" name="Elipse 8"/>
          <p:cNvSpPr/>
          <p:nvPr/>
        </p:nvSpPr>
        <p:spPr>
          <a:xfrm>
            <a:off x="862885" y="3205832"/>
            <a:ext cx="3721976" cy="2898752"/>
          </a:xfrm>
          <a:prstGeom prst="ellipse">
            <a:avLst/>
          </a:prstGeom>
          <a:noFill/>
          <a:ln w="190500">
            <a:solidFill>
              <a:srgbClr val="A03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Elipse 10"/>
          <p:cNvSpPr/>
          <p:nvPr/>
        </p:nvSpPr>
        <p:spPr>
          <a:xfrm>
            <a:off x="4866026" y="3406377"/>
            <a:ext cx="3685546" cy="2698207"/>
          </a:xfrm>
          <a:prstGeom prst="ellipse">
            <a:avLst/>
          </a:prstGeom>
          <a:noFill/>
          <a:ln w="190500">
            <a:solidFill>
              <a:srgbClr val="A03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2598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868496" y="561732"/>
            <a:ext cx="54327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Consulta de puericultura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Explosão 2 6"/>
          <p:cNvSpPr/>
          <p:nvPr/>
        </p:nvSpPr>
        <p:spPr>
          <a:xfrm>
            <a:off x="168485" y="1447990"/>
            <a:ext cx="8705060" cy="5236145"/>
          </a:xfrm>
          <a:prstGeom prst="irregularSeal2">
            <a:avLst/>
          </a:prstGeom>
          <a:ln w="76200">
            <a:solidFill>
              <a:srgbClr val="A0302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3200" b="1" dirty="0" smtClean="0">
                <a:solidFill>
                  <a:schemeClr val="tx1"/>
                </a:solidFill>
              </a:rPr>
              <a:t>Avaliar profilaxia medicamentosa com SULFATO FERROSO, VITAMINA A e D</a:t>
            </a:r>
            <a:endParaRPr lang="pt-BR" sz="3200" b="1" dirty="0" smtClean="0">
              <a:solidFill>
                <a:schemeClr val="tx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29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868496" y="561732"/>
            <a:ext cx="54327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Consulta de puericultura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721200" y="1956087"/>
            <a:ext cx="7727323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200" dirty="0" smtClean="0"/>
              <a:t>Ao final perguntar se há dúvidas ou esclarecimentos </a:t>
            </a:r>
          </a:p>
          <a:p>
            <a:pPr algn="ctr"/>
            <a:endParaRPr lang="pt-BR" sz="3200" dirty="0" smtClean="0"/>
          </a:p>
          <a:p>
            <a:pPr algn="ctr"/>
            <a:r>
              <a:rPr lang="pt-BR" sz="3200" dirty="0" smtClean="0"/>
              <a:t>Encaminhar para imunização</a:t>
            </a:r>
            <a:endParaRPr lang="pt-BR" sz="3200" dirty="0"/>
          </a:p>
          <a:p>
            <a:pPr algn="ctr"/>
            <a:endParaRPr lang="pt-BR" sz="3200" dirty="0"/>
          </a:p>
          <a:p>
            <a:pPr algn="ctr"/>
            <a:r>
              <a:rPr lang="pt-BR" sz="3200" dirty="0" smtClean="0"/>
              <a:t>Agendar próxima consulta </a:t>
            </a:r>
            <a:endParaRPr lang="pt-BR" sz="3200" dirty="0" smtClean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70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 flipH="1">
            <a:off x="1710525" y="5551740"/>
            <a:ext cx="56886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latin typeface="+mj-lt"/>
              </a:rPr>
              <a:t>Tatiana da Silva Oliveira Mariano</a:t>
            </a:r>
          </a:p>
          <a:p>
            <a:pPr algn="ctr"/>
            <a:r>
              <a:rPr lang="pt-BR" sz="2000" b="1" dirty="0" smtClean="0">
                <a:latin typeface="+mj-lt"/>
                <a:hlinkClick r:id="rId2"/>
              </a:rPr>
              <a:t>oliveira.tatianasilva@gmail.com</a:t>
            </a:r>
            <a:endParaRPr lang="pt-BR" sz="2000" b="1" dirty="0" smtClean="0">
              <a:latin typeface="+mj-lt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769" y="1410187"/>
            <a:ext cx="5320145" cy="3990109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1868496" y="561732"/>
            <a:ext cx="54327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Obrigada!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15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381125" y="1522413"/>
            <a:ext cx="6359525" cy="2936875"/>
          </a:xfrm>
          <a:prstGeom prst="rect">
            <a:avLst/>
          </a:prstGeom>
        </p:spPr>
        <p:txBody>
          <a:bodyPr anchor="ctr"/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pt-BR" sz="4800" b="1" dirty="0">
                <a:solidFill>
                  <a:srgbClr val="A03021"/>
                </a:solidFill>
                <a:ea typeface="+mj-ea"/>
                <a:cs typeface="+mj-cs"/>
              </a:rPr>
              <a:t>Perguntas e Respostas</a:t>
            </a:r>
          </a:p>
        </p:txBody>
      </p:sp>
    </p:spTree>
    <p:extLst>
      <p:ext uri="{BB962C8B-B14F-4D97-AF65-F5344CB8AC3E}">
        <p14:creationId xmlns:p14="http://schemas.microsoft.com/office/powerpoint/2010/main" val="23310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533400" y="2541588"/>
            <a:ext cx="7967663" cy="10144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pt-BR" b="1" kern="0" dirty="0" smtClean="0">
                <a:solidFill>
                  <a:srgbClr val="960000"/>
                </a:solidFill>
                <a:latin typeface="+mn-lt"/>
                <a:ea typeface="Tahoma" pitchFamily="34" charset="0"/>
                <a:cs typeface="Tahoma" pitchFamily="34" charset="0"/>
              </a:rPr>
              <a:t>Avalie a </a:t>
            </a:r>
            <a:r>
              <a:rPr lang="pt-BR" b="1" kern="0" dirty="0" err="1" smtClean="0">
                <a:solidFill>
                  <a:srgbClr val="960000"/>
                </a:solidFill>
                <a:latin typeface="+mn-lt"/>
                <a:ea typeface="Tahoma" pitchFamily="34" charset="0"/>
                <a:cs typeface="Tahoma" pitchFamily="34" charset="0"/>
              </a:rPr>
              <a:t>webpalestra</a:t>
            </a:r>
            <a:r>
              <a:rPr lang="pt-BR" b="1" kern="0" dirty="0" smtClean="0">
                <a:solidFill>
                  <a:srgbClr val="960000"/>
                </a:solidFill>
                <a:latin typeface="+mn-lt"/>
                <a:ea typeface="Tahoma" pitchFamily="34" charset="0"/>
                <a:cs typeface="Tahoma" pitchFamily="34" charset="0"/>
              </a:rPr>
              <a:t> de hoje:</a:t>
            </a:r>
          </a:p>
          <a:p>
            <a:pPr algn="ctr">
              <a:defRPr/>
            </a:pPr>
            <a:r>
              <a:rPr lang="pt-BR" dirty="0">
                <a:solidFill>
                  <a:srgbClr val="A03021"/>
                </a:solidFill>
                <a:latin typeface="+mn-lt"/>
                <a:hlinkClick r:id="rId2"/>
              </a:rPr>
              <a:t>https://</a:t>
            </a:r>
            <a:r>
              <a:rPr lang="pt-BR" dirty="0" smtClean="0">
                <a:solidFill>
                  <a:srgbClr val="A03021"/>
                </a:solidFill>
                <a:latin typeface="+mn-lt"/>
                <a:hlinkClick r:id="rId2"/>
              </a:rPr>
              <a:t>goo.gl/forms/xSMaKlFM6l9IFS652</a:t>
            </a:r>
            <a:r>
              <a:rPr lang="pt-BR" dirty="0" smtClean="0">
                <a:solidFill>
                  <a:srgbClr val="A03021"/>
                </a:solidFill>
                <a:latin typeface="+mn-lt"/>
              </a:rPr>
              <a:t> </a:t>
            </a:r>
            <a:endParaRPr lang="pt-BR" dirty="0">
              <a:solidFill>
                <a:srgbClr val="A0302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0670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46400" y="569666"/>
            <a:ext cx="56570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Definição</a:t>
            </a:r>
            <a:endParaRPr lang="pt-BR" sz="48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444075" y="2337510"/>
            <a:ext cx="6261711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200" dirty="0"/>
              <a:t>Puericultura é o acompanhamento periódico e sistemático da </a:t>
            </a:r>
            <a:r>
              <a:rPr lang="pt-BR" sz="3200" dirty="0" smtClean="0"/>
              <a:t>criança cujo </a:t>
            </a:r>
            <a:r>
              <a:rPr lang="pt-BR" sz="3200" dirty="0"/>
              <a:t>foco é a prevenção e a educação em saúde com vistas à intervenção efetiva e apropriada. </a:t>
            </a:r>
            <a:endParaRPr lang="pt-BR" sz="32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605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45464" y="565054"/>
            <a:ext cx="56570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Na prática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4" name="Diagrama 3"/>
          <p:cNvGraphicFramePr/>
          <p:nvPr/>
        </p:nvGraphicFramePr>
        <p:xfrm>
          <a:off x="938796" y="1257283"/>
          <a:ext cx="7272270" cy="5364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Elipse 6"/>
          <p:cNvSpPr/>
          <p:nvPr/>
        </p:nvSpPr>
        <p:spPr>
          <a:xfrm>
            <a:off x="765599" y="1777790"/>
            <a:ext cx="2846230" cy="1712890"/>
          </a:xfrm>
          <a:prstGeom prst="ellipse">
            <a:avLst/>
          </a:prstGeom>
          <a:noFill/>
          <a:ln w="762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</a:rPr>
              <a:t>Atenção personalizada</a:t>
            </a:r>
            <a:endParaRPr lang="pt-BR" sz="2400" b="1" dirty="0">
              <a:solidFill>
                <a:schemeClr val="tx1"/>
              </a:solidFill>
            </a:endParaRPr>
          </a:p>
        </p:txBody>
      </p:sp>
      <p:sp>
        <p:nvSpPr>
          <p:cNvPr id="9" name="Elipse 8"/>
          <p:cNvSpPr/>
          <p:nvPr/>
        </p:nvSpPr>
        <p:spPr>
          <a:xfrm>
            <a:off x="5535887" y="3129566"/>
            <a:ext cx="3376409" cy="1929500"/>
          </a:xfrm>
          <a:prstGeom prst="ellipse">
            <a:avLst/>
          </a:prstGeom>
          <a:noFill/>
          <a:ln w="762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</a:rPr>
              <a:t>Adequado preenchimento da Caderneta de saúde da criança</a:t>
            </a:r>
            <a:endParaRPr lang="pt-BR" sz="2400" b="1" dirty="0">
              <a:solidFill>
                <a:schemeClr val="tx1"/>
              </a:solidFill>
            </a:endParaRPr>
          </a:p>
        </p:txBody>
      </p:sp>
      <p:sp>
        <p:nvSpPr>
          <p:cNvPr id="10" name="Elipse 9"/>
          <p:cNvSpPr/>
          <p:nvPr/>
        </p:nvSpPr>
        <p:spPr>
          <a:xfrm>
            <a:off x="758783" y="4628563"/>
            <a:ext cx="2846230" cy="1712890"/>
          </a:xfrm>
          <a:prstGeom prst="ellipse">
            <a:avLst/>
          </a:prstGeom>
          <a:noFill/>
          <a:ln w="762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</a:rPr>
              <a:t>Visita domiciliar</a:t>
            </a:r>
            <a:endParaRPr lang="pt-B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48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46400" y="569666"/>
            <a:ext cx="56570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Pergunta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184855" y="2350390"/>
            <a:ext cx="677850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200" dirty="0" smtClean="0"/>
              <a:t>Como que a consulta de puericultura interfere nos indicadores de saúde?</a:t>
            </a:r>
            <a:endParaRPr lang="pt-BR" sz="32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33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46400" y="569666"/>
            <a:ext cx="56570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Resposta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184855" y="2350390"/>
            <a:ext cx="677850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200" dirty="0" smtClean="0"/>
              <a:t>Como que a consulta de puericultura interfere nos indicadores de saúde?</a:t>
            </a:r>
            <a:endParaRPr lang="pt-BR" sz="32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57577" y="3910472"/>
            <a:ext cx="8628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dirty="0" smtClean="0">
                <a:solidFill>
                  <a:srgbClr val="FF0000"/>
                </a:solidFill>
              </a:rPr>
              <a:t>Reduz a mortalidade e morbidade infantil</a:t>
            </a:r>
          </a:p>
        </p:txBody>
      </p:sp>
    </p:spTree>
    <p:extLst>
      <p:ext uri="{BB962C8B-B14F-4D97-AF65-F5344CB8AC3E}">
        <p14:creationId xmlns:p14="http://schemas.microsoft.com/office/powerpoint/2010/main" val="334921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46400" y="569666"/>
            <a:ext cx="56570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Estudo recente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184783" y="2002658"/>
            <a:ext cx="6778507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dirty="0"/>
              <a:t>Condições Sensíveis à Atenção Primária (CSAP) </a:t>
            </a:r>
            <a:endParaRPr lang="pt-BR" sz="2800" dirty="0"/>
          </a:p>
          <a:p>
            <a:pPr algn="ctr"/>
            <a:r>
              <a:rPr lang="pt-BR" sz="2800" dirty="0" smtClean="0"/>
              <a:t>Uma </a:t>
            </a:r>
            <a:r>
              <a:rPr lang="pt-BR" sz="2800" dirty="0"/>
              <a:t>lista de problemas de saúde para os quais ações efetivas no nível da atenção primária, tais como prevenção de doenças, diagnóstico e tratamento precoce de patologias agudas e o controle e acompanhamento de patologias crônicas, diminuiria o risco de internações</a:t>
            </a:r>
          </a:p>
        </p:txBody>
      </p:sp>
    </p:spTree>
    <p:extLst>
      <p:ext uri="{BB962C8B-B14F-4D97-AF65-F5344CB8AC3E}">
        <p14:creationId xmlns:p14="http://schemas.microsoft.com/office/powerpoint/2010/main" val="300808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1483315215"/>
              </p:ext>
            </p:extLst>
          </p:nvPr>
        </p:nvGraphicFramePr>
        <p:xfrm>
          <a:off x="162964" y="134737"/>
          <a:ext cx="8795212" cy="5306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Espaço Reservado para Conteúdo 2"/>
          <p:cNvSpPr txBox="1">
            <a:spLocks/>
          </p:cNvSpPr>
          <p:nvPr/>
        </p:nvSpPr>
        <p:spPr>
          <a:xfrm>
            <a:off x="550803" y="5615615"/>
            <a:ext cx="8019535" cy="1196003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400" b="1" dirty="0"/>
              <a:t>Portaria n° 221, de 17 de abril de 2008 </a:t>
            </a:r>
            <a:r>
              <a:rPr lang="pt-BR" sz="2400" dirty="0"/>
              <a:t>– Lista Brasileira de Internações por CSAP listadas por grupo de causas de internações e diagnósticos</a:t>
            </a:r>
          </a:p>
        </p:txBody>
      </p:sp>
    </p:spTree>
    <p:extLst>
      <p:ext uri="{BB962C8B-B14F-4D97-AF65-F5344CB8AC3E}">
        <p14:creationId xmlns:p14="http://schemas.microsoft.com/office/powerpoint/2010/main" val="146768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Tema do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519</TotalTime>
  <Words>734</Words>
  <Application>Microsoft Office PowerPoint</Application>
  <PresentationFormat>Apresentação na tela (4:3)</PresentationFormat>
  <Paragraphs>168</Paragraphs>
  <Slides>38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38</vt:i4>
      </vt:variant>
    </vt:vector>
  </HeadingPairs>
  <TitlesOfParts>
    <vt:vector size="39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UFSC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Telessaude SC</dc:creator>
  <cp:lastModifiedBy>TELESSAUDESC</cp:lastModifiedBy>
  <cp:revision>64</cp:revision>
  <dcterms:created xsi:type="dcterms:W3CDTF">2016-04-20T14:24:45Z</dcterms:created>
  <dcterms:modified xsi:type="dcterms:W3CDTF">2017-08-30T17:25:38Z</dcterms:modified>
</cp:coreProperties>
</file>