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1"/>
  </p:notesMasterIdLst>
  <p:handoutMasterIdLst>
    <p:handoutMasterId r:id="rId62"/>
  </p:handoutMasterIdLst>
  <p:sldIdLst>
    <p:sldId id="257" r:id="rId2"/>
    <p:sldId id="258" r:id="rId3"/>
    <p:sldId id="301" r:id="rId4"/>
    <p:sldId id="372" r:id="rId5"/>
    <p:sldId id="373" r:id="rId6"/>
    <p:sldId id="374" r:id="rId7"/>
    <p:sldId id="375" r:id="rId8"/>
    <p:sldId id="377" r:id="rId9"/>
    <p:sldId id="379" r:id="rId10"/>
    <p:sldId id="378" r:id="rId11"/>
    <p:sldId id="384" r:id="rId12"/>
    <p:sldId id="388" r:id="rId13"/>
    <p:sldId id="389" r:id="rId14"/>
    <p:sldId id="390" r:id="rId15"/>
    <p:sldId id="288" r:id="rId16"/>
    <p:sldId id="298" r:id="rId17"/>
    <p:sldId id="394" r:id="rId18"/>
    <p:sldId id="402" r:id="rId19"/>
    <p:sldId id="395" r:id="rId20"/>
    <p:sldId id="396" r:id="rId21"/>
    <p:sldId id="397" r:id="rId22"/>
    <p:sldId id="398" r:id="rId23"/>
    <p:sldId id="400" r:id="rId24"/>
    <p:sldId id="315" r:id="rId25"/>
    <p:sldId id="403" r:id="rId26"/>
    <p:sldId id="404" r:id="rId27"/>
    <p:sldId id="405" r:id="rId28"/>
    <p:sldId id="406" r:id="rId29"/>
    <p:sldId id="407" r:id="rId30"/>
    <p:sldId id="408" r:id="rId31"/>
    <p:sldId id="409" r:id="rId32"/>
    <p:sldId id="410" r:id="rId33"/>
    <p:sldId id="411" r:id="rId34"/>
    <p:sldId id="412" r:id="rId35"/>
    <p:sldId id="327" r:id="rId36"/>
    <p:sldId id="413" r:id="rId37"/>
    <p:sldId id="447" r:id="rId38"/>
    <p:sldId id="448" r:id="rId39"/>
    <p:sldId id="461" r:id="rId40"/>
    <p:sldId id="449" r:id="rId41"/>
    <p:sldId id="450" r:id="rId42"/>
    <p:sldId id="454" r:id="rId43"/>
    <p:sldId id="455" r:id="rId44"/>
    <p:sldId id="456" r:id="rId45"/>
    <p:sldId id="467" r:id="rId46"/>
    <p:sldId id="470" r:id="rId47"/>
    <p:sldId id="472" r:id="rId48"/>
    <p:sldId id="462" r:id="rId49"/>
    <p:sldId id="466" r:id="rId50"/>
    <p:sldId id="460" r:id="rId51"/>
    <p:sldId id="468" r:id="rId52"/>
    <p:sldId id="469" r:id="rId53"/>
    <p:sldId id="473" r:id="rId54"/>
    <p:sldId id="477" r:id="rId55"/>
    <p:sldId id="474" r:id="rId56"/>
    <p:sldId id="475" r:id="rId57"/>
    <p:sldId id="476" r:id="rId58"/>
    <p:sldId id="478" r:id="rId59"/>
    <p:sldId id="290" r:id="rId6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257"/>
    <a:srgbClr val="F1C833"/>
    <a:srgbClr val="EFBF1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12" autoAdjust="0"/>
    <p:restoredTop sz="79976" autoAdjust="0"/>
  </p:normalViewPr>
  <p:slideViewPr>
    <p:cSldViewPr>
      <p:cViewPr varScale="1">
        <p:scale>
          <a:sx n="72" d="100"/>
          <a:sy n="72" d="100"/>
        </p:scale>
        <p:origin x="-15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2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Pasta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pt-BR"/>
  <c:chart>
    <c:autoTitleDeleted val="1"/>
    <c:view3D>
      <c:rAngAx val="1"/>
    </c:view3D>
    <c:plotArea>
      <c:layout>
        <c:manualLayout>
          <c:layoutTarget val="inner"/>
          <c:xMode val="edge"/>
          <c:yMode val="edge"/>
          <c:x val="8.2571320585682867E-2"/>
          <c:y val="6.6912061224939687E-2"/>
          <c:w val="0.89787326072958418"/>
          <c:h val="0.74478330562493411"/>
        </c:manualLayout>
      </c:layout>
      <c:bar3DChart>
        <c:barDir val="col"/>
        <c:grouping val="clustered"/>
        <c:ser>
          <c:idx val="0"/>
          <c:order val="0"/>
          <c:tx>
            <c:strRef>
              <c:f>Plan1!$B$1</c:f>
              <c:strCache>
                <c:ptCount val="1"/>
                <c:pt idx="0">
                  <c:v>Gestantes Identificadas</c:v>
                </c:pt>
              </c:strCache>
            </c:strRef>
          </c:tx>
          <c:cat>
            <c:strRef>
              <c:f>Plan1!$A$2:$A$3</c:f>
              <c:strCache>
                <c:ptCount val="2"/>
                <c:pt idx="0">
                  <c:v>2ª vigência de 2011</c:v>
                </c:pt>
                <c:pt idx="1">
                  <c:v>1ª vigência de 2012</c:v>
                </c:pt>
              </c:strCache>
            </c:strRef>
          </c:cat>
          <c:val>
            <c:numRef>
              <c:f>Plan1!$B$2:$B$3</c:f>
              <c:numCache>
                <c:formatCode>#,##0</c:formatCode>
                <c:ptCount val="2"/>
                <c:pt idx="0">
                  <c:v>1375</c:v>
                </c:pt>
                <c:pt idx="1">
                  <c:v>3475</c:v>
                </c:pt>
              </c:numCache>
            </c:numRef>
          </c:val>
        </c:ser>
        <c:shape val="box"/>
        <c:axId val="84864384"/>
        <c:axId val="86287872"/>
        <c:axId val="0"/>
      </c:bar3DChart>
      <c:catAx>
        <c:axId val="8486438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pt-BR"/>
          </a:p>
        </c:txPr>
        <c:crossAx val="86287872"/>
        <c:crosses val="autoZero"/>
        <c:auto val="1"/>
        <c:lblAlgn val="ctr"/>
        <c:lblOffset val="100"/>
      </c:catAx>
      <c:valAx>
        <c:axId val="86287872"/>
        <c:scaling>
          <c:orientation val="minMax"/>
        </c:scaling>
        <c:axPos val="l"/>
        <c:numFmt formatCode="#,##0" sourceLinked="1"/>
        <c:tickLblPos val="nextTo"/>
        <c:txPr>
          <a:bodyPr/>
          <a:lstStyle/>
          <a:p>
            <a:pPr>
              <a:defRPr sz="1400" b="1"/>
            </a:pPr>
            <a:endParaRPr lang="pt-BR"/>
          </a:p>
        </c:txPr>
        <c:crossAx val="84864384"/>
        <c:crosses val="autoZero"/>
        <c:crossBetween val="between"/>
        <c:majorUnit val="1000"/>
      </c:valAx>
    </c:plotArea>
    <c:plotVisOnly val="1"/>
    <c:dispBlanksAs val="gap"/>
  </c:chart>
  <c:externalData r:id="rId1"/>
  <c:userShapes r:id="rId2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7787C8-F7F1-45DD-98CA-BFCEEBE09CB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9E8E6775-04CF-4205-AFBF-D4561E6846BC}">
      <dgm:prSet custT="1"/>
      <dgm:spPr>
        <a:solidFill>
          <a:schemeClr val="bg1"/>
        </a:solidFill>
        <a:ln>
          <a:solidFill>
            <a:schemeClr val="tx1">
              <a:alpha val="80000"/>
            </a:schemeClr>
          </a:solidFill>
        </a:ln>
      </dgm:spPr>
      <dgm:t>
        <a:bodyPr/>
        <a:lstStyle/>
        <a:p>
          <a:pPr algn="ctr" rtl="0"/>
          <a:r>
            <a: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Promove a interoperabilidade </a:t>
          </a:r>
        </a:p>
        <a:p>
          <a:pPr algn="ctr" rtl="0"/>
          <a:r>
            <a:rPr lang="pt-BR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entre os sistemas de saúde, educação e assistência social</a:t>
          </a:r>
          <a:endParaRPr lang="pt-BR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E02CFACB-46FC-470C-A567-729B2F5AB08E}" type="parTrans" cxnId="{D8B836EF-C069-471F-A75C-B1A1919CE440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9111B27B-FFBC-43A7-B4FA-14F2B79BFF62}" type="sibTrans" cxnId="{D8B836EF-C069-471F-A75C-B1A1919CE440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D655E344-7B45-435A-A403-91D0FC39B790}">
      <dgm:prSet custT="1"/>
      <dgm:spPr>
        <a:solidFill>
          <a:schemeClr val="bg1"/>
        </a:solidFill>
        <a:ln>
          <a:solidFill>
            <a:schemeClr val="tx1">
              <a:alpha val="80000"/>
            </a:schemeClr>
          </a:solidFill>
        </a:ln>
      </dgm:spPr>
      <dgm:t>
        <a:bodyPr/>
        <a:lstStyle/>
        <a:p>
          <a:pPr algn="ctr" rtl="0"/>
          <a:r>
            <a: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Possibilita uma visão integral das famílias </a:t>
          </a:r>
        </a:p>
        <a:p>
          <a:pPr algn="ctr" rtl="0"/>
          <a:r>
            <a:rPr lang="pt-BR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 partir das situações identificadas no acompanhamento familiar</a:t>
          </a:r>
          <a:endParaRPr lang="pt-BR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5A8DE97A-9336-4A1A-A9F6-C39AE4FC1A5F}" type="parTrans" cxnId="{6251EC58-E3B2-4A90-8F30-7E08160E3C9E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1400A17-6F96-46E1-BE07-910441D0F3A0}" type="sibTrans" cxnId="{6251EC58-E3B2-4A90-8F30-7E08160E3C9E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0C5363BB-1032-4C46-8822-E58E2AE59FD9}">
      <dgm:prSet custT="1"/>
      <dgm:spPr>
        <a:solidFill>
          <a:schemeClr val="bg1"/>
        </a:solidFill>
        <a:ln>
          <a:solidFill>
            <a:schemeClr val="tx1">
              <a:alpha val="80000"/>
            </a:schemeClr>
          </a:solidFill>
        </a:ln>
      </dgm:spPr>
      <dgm:t>
        <a:bodyPr/>
        <a:lstStyle/>
        <a:p>
          <a:pPr algn="ctr" rtl="0"/>
          <a:r>
            <a: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Possibilita a </a:t>
          </a:r>
          <a:r>
            <a:rPr lang="pt-BR" sz="2000" b="1" dirty="0" err="1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territorialização</a:t>
          </a:r>
          <a:r>
            <a:rPr lang="pt-BR" sz="20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 do público</a:t>
          </a:r>
          <a:r>
            <a:rPr lang="pt-BR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, </a:t>
          </a:r>
        </a:p>
        <a:p>
          <a:pPr algn="ctr" rtl="0"/>
          <a:r>
            <a:rPr lang="pt-BR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rPr>
            <a:t>apoiando o acompanhamento das famílias em situação de pobreza e de extrema pobreza registradas no Cadastro Único</a:t>
          </a:r>
          <a:endParaRPr lang="pt-BR" sz="2000" dirty="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6211ED59-B0DD-4114-998E-B6518D8935D6}" type="parTrans" cxnId="{A802637D-2DF8-4DED-B536-44AB62348C30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869AA08A-D595-4E1A-9E08-285F342A1E70}" type="sibTrans" cxnId="{A802637D-2DF8-4DED-B536-44AB62348C30}">
      <dgm:prSet/>
      <dgm:spPr/>
      <dgm:t>
        <a:bodyPr/>
        <a:lstStyle/>
        <a:p>
          <a:pPr algn="ctr"/>
          <a:endParaRPr lang="pt-BR" sz="2000">
            <a:solidFill>
              <a:schemeClr val="tx1"/>
            </a:solidFill>
            <a:latin typeface="Arial" pitchFamily="34" charset="0"/>
            <a:cs typeface="Arial" pitchFamily="34" charset="0"/>
          </a:endParaRPr>
        </a:p>
      </dgm:t>
    </dgm:pt>
    <dgm:pt modelId="{4EE305B1-E156-4FFB-AD83-17537D8A4933}" type="pres">
      <dgm:prSet presAssocID="{B37787C8-F7F1-45DD-98CA-BFCEEBE09CB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D9E6D0EB-87BE-4736-BCF0-2C4B10DE7967}" type="pres">
      <dgm:prSet presAssocID="{9E8E6775-04CF-4205-AFBF-D4561E6846B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F4BE433-CA4D-444F-8DC3-5E0887960738}" type="pres">
      <dgm:prSet presAssocID="{9111B27B-FFBC-43A7-B4FA-14F2B79BFF62}" presName="spacer" presStyleCnt="0"/>
      <dgm:spPr/>
    </dgm:pt>
    <dgm:pt modelId="{784DD9CD-D8B2-4E58-AE6F-EDAF71328062}" type="pres">
      <dgm:prSet presAssocID="{D655E344-7B45-435A-A403-91D0FC39B790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CBD3D43-FA3F-4B2E-BA0A-CAAFD44EE42D}" type="pres">
      <dgm:prSet presAssocID="{61400A17-6F96-46E1-BE07-910441D0F3A0}" presName="spacer" presStyleCnt="0"/>
      <dgm:spPr/>
    </dgm:pt>
    <dgm:pt modelId="{4E6E3761-216A-440A-A908-B672F26FA789}" type="pres">
      <dgm:prSet presAssocID="{0C5363BB-1032-4C46-8822-E58E2AE59FD9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D8B836EF-C069-471F-A75C-B1A1919CE440}" srcId="{B37787C8-F7F1-45DD-98CA-BFCEEBE09CB2}" destId="{9E8E6775-04CF-4205-AFBF-D4561E6846BC}" srcOrd="0" destOrd="0" parTransId="{E02CFACB-46FC-470C-A567-729B2F5AB08E}" sibTransId="{9111B27B-FFBC-43A7-B4FA-14F2B79BFF62}"/>
    <dgm:cxn modelId="{B60AB628-740E-4548-B661-22A4F7881894}" type="presOf" srcId="{B37787C8-F7F1-45DD-98CA-BFCEEBE09CB2}" destId="{4EE305B1-E156-4FFB-AD83-17537D8A4933}" srcOrd="0" destOrd="0" presId="urn:microsoft.com/office/officeart/2005/8/layout/vList2"/>
    <dgm:cxn modelId="{85DF0997-26CE-4FC8-B7DC-6C144899B0DD}" type="presOf" srcId="{0C5363BB-1032-4C46-8822-E58E2AE59FD9}" destId="{4E6E3761-216A-440A-A908-B672F26FA789}" srcOrd="0" destOrd="0" presId="urn:microsoft.com/office/officeart/2005/8/layout/vList2"/>
    <dgm:cxn modelId="{A802637D-2DF8-4DED-B536-44AB62348C30}" srcId="{B37787C8-F7F1-45DD-98CA-BFCEEBE09CB2}" destId="{0C5363BB-1032-4C46-8822-E58E2AE59FD9}" srcOrd="2" destOrd="0" parTransId="{6211ED59-B0DD-4114-998E-B6518D8935D6}" sibTransId="{869AA08A-D595-4E1A-9E08-285F342A1E70}"/>
    <dgm:cxn modelId="{6251EC58-E3B2-4A90-8F30-7E08160E3C9E}" srcId="{B37787C8-F7F1-45DD-98CA-BFCEEBE09CB2}" destId="{D655E344-7B45-435A-A403-91D0FC39B790}" srcOrd="1" destOrd="0" parTransId="{5A8DE97A-9336-4A1A-A9F6-C39AE4FC1A5F}" sibTransId="{61400A17-6F96-46E1-BE07-910441D0F3A0}"/>
    <dgm:cxn modelId="{AB299434-5C98-4395-AC23-14B201CBDF4C}" type="presOf" srcId="{D655E344-7B45-435A-A403-91D0FC39B790}" destId="{784DD9CD-D8B2-4E58-AE6F-EDAF71328062}" srcOrd="0" destOrd="0" presId="urn:microsoft.com/office/officeart/2005/8/layout/vList2"/>
    <dgm:cxn modelId="{00C7233A-B307-4098-A001-D7C93DBDE2F3}" type="presOf" srcId="{9E8E6775-04CF-4205-AFBF-D4561E6846BC}" destId="{D9E6D0EB-87BE-4736-BCF0-2C4B10DE7967}" srcOrd="0" destOrd="0" presId="urn:microsoft.com/office/officeart/2005/8/layout/vList2"/>
    <dgm:cxn modelId="{48F86915-6223-4FE3-97DC-3EB8205D6F65}" type="presParOf" srcId="{4EE305B1-E156-4FFB-AD83-17537D8A4933}" destId="{D9E6D0EB-87BE-4736-BCF0-2C4B10DE7967}" srcOrd="0" destOrd="0" presId="urn:microsoft.com/office/officeart/2005/8/layout/vList2"/>
    <dgm:cxn modelId="{B3DEB7E9-00C9-48C2-AD1E-C7B13693B8DD}" type="presParOf" srcId="{4EE305B1-E156-4FFB-AD83-17537D8A4933}" destId="{BF4BE433-CA4D-444F-8DC3-5E0887960738}" srcOrd="1" destOrd="0" presId="urn:microsoft.com/office/officeart/2005/8/layout/vList2"/>
    <dgm:cxn modelId="{2CD7D3F1-0A36-432E-8135-434B08FB0002}" type="presParOf" srcId="{4EE305B1-E156-4FFB-AD83-17537D8A4933}" destId="{784DD9CD-D8B2-4E58-AE6F-EDAF71328062}" srcOrd="2" destOrd="0" presId="urn:microsoft.com/office/officeart/2005/8/layout/vList2"/>
    <dgm:cxn modelId="{4BE5E692-9A28-498E-A84D-A39DEF03089A}" type="presParOf" srcId="{4EE305B1-E156-4FFB-AD83-17537D8A4933}" destId="{BCBD3D43-FA3F-4B2E-BA0A-CAAFD44EE42D}" srcOrd="3" destOrd="0" presId="urn:microsoft.com/office/officeart/2005/8/layout/vList2"/>
    <dgm:cxn modelId="{B5BE306A-57C2-4335-8533-1E8400BAC4C2}" type="presParOf" srcId="{4EE305B1-E156-4FFB-AD83-17537D8A4933}" destId="{4E6E3761-216A-440A-A908-B672F26FA78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CF3460-3EC7-4C35-9784-B315ACCC9F90}" type="doc">
      <dgm:prSet loTypeId="urn:microsoft.com/office/officeart/2005/8/layout/venn2" loCatId="relationship" qsTypeId="urn:microsoft.com/office/officeart/2005/8/quickstyle/simple5" qsCatId="simple" csTypeId="urn:microsoft.com/office/officeart/2005/8/colors/accent2_3" csCatId="accent2" phldr="1"/>
      <dgm:spPr/>
      <dgm:t>
        <a:bodyPr/>
        <a:lstStyle/>
        <a:p>
          <a:endParaRPr lang="en-US"/>
        </a:p>
      </dgm:t>
    </dgm:pt>
    <dgm:pt modelId="{0E5093AD-3F5C-43AE-A307-1E76820B8A6E}">
      <dgm:prSet phldrT="[Texto]" custT="1"/>
      <dgm:spPr/>
      <dgm:t>
        <a:bodyPr/>
        <a:lstStyle/>
        <a:p>
          <a:r>
            <a:rPr lang="pt-BR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Cadastro Único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AAA8AF45-0F1B-46BE-A2E4-FD79AF16E778}" type="parTrans" cxnId="{13CFD889-4BF8-45A9-BE96-7560D2C4E397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78B0FFFD-8D83-461D-B821-12C6F6D21FAB}" type="sibTrans" cxnId="{13CFD889-4BF8-45A9-BE96-7560D2C4E397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624E8951-10BF-4E22-9BD9-2522DCBA4C35}">
      <dgm:prSet phldrT="[Texto]" custT="1"/>
      <dgm:spPr/>
      <dgm:t>
        <a:bodyPr/>
        <a:lstStyle/>
        <a:p>
          <a:pPr algn="l"/>
          <a:endParaRPr lang="pt-BR" sz="2400" b="1" dirty="0" smtClean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  <a:p>
          <a:pPr algn="ctr"/>
          <a:r>
            <a:rPr lang="pt-BR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Acompanhamento de Condicionalidades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595740C5-B2F5-4D60-A799-4D885C8252F2}" type="parTrans" cxnId="{A9938A6D-8B80-41A5-8687-05B351949E68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CF916617-FE7E-4EA6-A091-944FD2BD561F}" type="sibTrans" cxnId="{A9938A6D-8B80-41A5-8687-05B351949E68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60B6C89B-37CA-4E0B-86D4-40535B00F2D6}">
      <dgm:prSet phldrT="[Texto]" custT="1"/>
      <dgm:spPr/>
      <dgm:t>
        <a:bodyPr/>
        <a:lstStyle/>
        <a:p>
          <a:r>
            <a:rPr lang="pt-BR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Descumprimento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021FC11D-261F-44FE-81EF-41B89CD332E9}" type="parTrans" cxnId="{51BE74AA-2BE4-4DAC-8353-01F4A102C3F7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81CA497C-AB8C-44F7-AECC-B26B140F0DF4}" type="sibTrans" cxnId="{51BE74AA-2BE4-4DAC-8353-01F4A102C3F7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22C00C57-8513-4F22-8D24-2EA156FBFEBD}">
      <dgm:prSet phldrT="[Texto]" custT="1"/>
      <dgm:spPr/>
      <dgm:t>
        <a:bodyPr/>
        <a:lstStyle/>
        <a:p>
          <a:r>
            <a:rPr lang="pt-BR" sz="2400" b="1" dirty="0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Programa Bolsa Família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BD2F895E-FFDE-44F9-8EBF-4EEEC4E3293C}" type="sibTrans" cxnId="{1DFFAC91-C496-4466-9EDD-1593B33D05F8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EE0222DD-61B0-42EB-B647-518EC4A76DDC}" type="parTrans" cxnId="{1DFFAC91-C496-4466-9EDD-1593B33D05F8}">
      <dgm:prSet/>
      <dgm:spPr/>
      <dgm:t>
        <a:bodyPr/>
        <a:lstStyle/>
        <a:p>
          <a:endParaRPr lang="en-US" sz="2400">
            <a:latin typeface="Calibri" pitchFamily="34" charset="0"/>
            <a:cs typeface="Calibri" pitchFamily="34" charset="0"/>
          </a:endParaRPr>
        </a:p>
      </dgm:t>
    </dgm:pt>
    <dgm:pt modelId="{3E52A04C-7C79-4875-82EF-7E542F9976C2}">
      <dgm:prSet phldrT="[Texto]" custT="1"/>
      <dgm:spPr/>
      <dgm:t>
        <a:bodyPr/>
        <a:lstStyle/>
        <a:p>
          <a:r>
            <a:rPr lang="en-US" sz="2400" b="1" dirty="0" err="1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Recurso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AD25E4CC-BD11-4DF5-A89C-920D7FEAD0E2}" type="parTrans" cxnId="{2EFBED08-10E8-410B-AE3F-2AC5A94A01A4}">
      <dgm:prSet/>
      <dgm:spPr/>
      <dgm:t>
        <a:bodyPr/>
        <a:lstStyle/>
        <a:p>
          <a:endParaRPr lang="pt-BR" sz="2400">
            <a:latin typeface="Calibri" pitchFamily="34" charset="0"/>
            <a:cs typeface="Calibri" pitchFamily="34" charset="0"/>
          </a:endParaRPr>
        </a:p>
      </dgm:t>
    </dgm:pt>
    <dgm:pt modelId="{8C6F7077-5D01-49AA-ACEB-D9EACF5550BC}" type="sibTrans" cxnId="{2EFBED08-10E8-410B-AE3F-2AC5A94A01A4}">
      <dgm:prSet/>
      <dgm:spPr/>
      <dgm:t>
        <a:bodyPr/>
        <a:lstStyle/>
        <a:p>
          <a:endParaRPr lang="pt-BR" sz="2400">
            <a:latin typeface="Calibri" pitchFamily="34" charset="0"/>
            <a:cs typeface="Calibri" pitchFamily="34" charset="0"/>
          </a:endParaRPr>
        </a:p>
      </dgm:t>
    </dgm:pt>
    <dgm:pt modelId="{E0264731-EFD3-4211-934A-EB046BCFBC06}">
      <dgm:prSet phldrT="[Texto]" custT="1"/>
      <dgm:spPr/>
      <dgm:t>
        <a:bodyPr/>
        <a:lstStyle/>
        <a:p>
          <a:r>
            <a:rPr lang="en-US" sz="2400" b="1" dirty="0" err="1" smtClean="0">
              <a:solidFill>
                <a:schemeClr val="bg1"/>
              </a:solidFill>
              <a:latin typeface="Calibri" pitchFamily="34" charset="0"/>
              <a:cs typeface="Calibri" pitchFamily="34" charset="0"/>
            </a:rPr>
            <a:t>Repercussão</a:t>
          </a:r>
          <a:endParaRPr lang="en-US" sz="2400" b="1" dirty="0">
            <a:solidFill>
              <a:schemeClr val="bg1"/>
            </a:solidFill>
            <a:latin typeface="Calibri" pitchFamily="34" charset="0"/>
            <a:cs typeface="Calibri" pitchFamily="34" charset="0"/>
          </a:endParaRPr>
        </a:p>
      </dgm:t>
    </dgm:pt>
    <dgm:pt modelId="{4B8B866F-E669-4AB1-9946-3400BF6DFE69}" type="parTrans" cxnId="{FA11A2F9-FDC1-4CD9-8F66-9555A07D816C}">
      <dgm:prSet/>
      <dgm:spPr/>
      <dgm:t>
        <a:bodyPr/>
        <a:lstStyle/>
        <a:p>
          <a:endParaRPr lang="pt-BR" sz="2400">
            <a:latin typeface="Calibri" pitchFamily="34" charset="0"/>
            <a:cs typeface="Calibri" pitchFamily="34" charset="0"/>
          </a:endParaRPr>
        </a:p>
      </dgm:t>
    </dgm:pt>
    <dgm:pt modelId="{2A6ADD2B-0320-4410-83A0-EAD065F654C3}" type="sibTrans" cxnId="{FA11A2F9-FDC1-4CD9-8F66-9555A07D816C}">
      <dgm:prSet/>
      <dgm:spPr/>
      <dgm:t>
        <a:bodyPr/>
        <a:lstStyle/>
        <a:p>
          <a:endParaRPr lang="pt-BR" sz="2400">
            <a:latin typeface="Calibri" pitchFamily="34" charset="0"/>
            <a:cs typeface="Calibri" pitchFamily="34" charset="0"/>
          </a:endParaRPr>
        </a:p>
      </dgm:t>
    </dgm:pt>
    <dgm:pt modelId="{92393FA2-CDA4-4E9D-952F-4B5EA5204976}" type="pres">
      <dgm:prSet presAssocID="{B4CF3460-3EC7-4C35-9784-B315ACCC9F90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2AB429A-85D6-40BB-AD07-3621F53FC14C}" type="pres">
      <dgm:prSet presAssocID="{B4CF3460-3EC7-4C35-9784-B315ACCC9F90}" presName="comp1" presStyleCnt="0"/>
      <dgm:spPr/>
    </dgm:pt>
    <dgm:pt modelId="{D4ECD625-FA77-4F11-B532-CE7C1EEE7F7E}" type="pres">
      <dgm:prSet presAssocID="{B4CF3460-3EC7-4C35-9784-B315ACCC9F90}" presName="circle1" presStyleLbl="node1" presStyleIdx="0" presStyleCnt="6" custScaleX="150506" custLinFactNeighborX="-2740" custLinFactNeighborY="1370"/>
      <dgm:spPr/>
      <dgm:t>
        <a:bodyPr/>
        <a:lstStyle/>
        <a:p>
          <a:endParaRPr lang="en-US"/>
        </a:p>
      </dgm:t>
    </dgm:pt>
    <dgm:pt modelId="{FACD11B9-4BC6-498B-BBEC-7FCC1B7C9053}" type="pres">
      <dgm:prSet presAssocID="{B4CF3460-3EC7-4C35-9784-B315ACCC9F90}" presName="c1text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156486-5C7E-4C47-BFD7-83124BB3DE45}" type="pres">
      <dgm:prSet presAssocID="{B4CF3460-3EC7-4C35-9784-B315ACCC9F90}" presName="comp2" presStyleCnt="0"/>
      <dgm:spPr/>
    </dgm:pt>
    <dgm:pt modelId="{0984ACAF-855D-4B89-80A7-78F29B7543F0}" type="pres">
      <dgm:prSet presAssocID="{B4CF3460-3EC7-4C35-9784-B315ACCC9F90}" presName="circle2" presStyleLbl="node1" presStyleIdx="1" presStyleCnt="6" custScaleX="165520" custLinFactNeighborX="-1712" custLinFactNeighborY="389"/>
      <dgm:spPr/>
      <dgm:t>
        <a:bodyPr/>
        <a:lstStyle/>
        <a:p>
          <a:endParaRPr lang="en-US"/>
        </a:p>
      </dgm:t>
    </dgm:pt>
    <dgm:pt modelId="{E9CC24E6-A65A-4DC8-9D95-4364044221D3}" type="pres">
      <dgm:prSet presAssocID="{B4CF3460-3EC7-4C35-9784-B315ACCC9F90}" presName="c2text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505BE3-ECF4-441C-AEAC-B947BDDF5389}" type="pres">
      <dgm:prSet presAssocID="{B4CF3460-3EC7-4C35-9784-B315ACCC9F90}" presName="comp3" presStyleCnt="0"/>
      <dgm:spPr/>
    </dgm:pt>
    <dgm:pt modelId="{7B84D448-F0DC-40EA-B65F-9C04198CC67C}" type="pres">
      <dgm:prSet presAssocID="{B4CF3460-3EC7-4C35-9784-B315ACCC9F90}" presName="circle3" presStyleLbl="node1" presStyleIdx="2" presStyleCnt="6" custScaleX="179488" custScaleY="87215"/>
      <dgm:spPr/>
      <dgm:t>
        <a:bodyPr/>
        <a:lstStyle/>
        <a:p>
          <a:endParaRPr lang="en-US"/>
        </a:p>
      </dgm:t>
    </dgm:pt>
    <dgm:pt modelId="{DD931655-9E4B-46C7-88C3-316DF30F4408}" type="pres">
      <dgm:prSet presAssocID="{B4CF3460-3EC7-4C35-9784-B315ACCC9F90}" presName="c3text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652E65-03E9-49AA-8DC3-EFF856914B00}" type="pres">
      <dgm:prSet presAssocID="{B4CF3460-3EC7-4C35-9784-B315ACCC9F90}" presName="comp4" presStyleCnt="0"/>
      <dgm:spPr/>
    </dgm:pt>
    <dgm:pt modelId="{97B17209-A5C7-4FEB-AE67-D21A89DA5290}" type="pres">
      <dgm:prSet presAssocID="{B4CF3460-3EC7-4C35-9784-B315ACCC9F90}" presName="circle4" presStyleLbl="node1" presStyleIdx="3" presStyleCnt="6" custScaleX="195813" custScaleY="64383" custLinFactNeighborX="304" custLinFactNeighborY="3424"/>
      <dgm:spPr/>
      <dgm:t>
        <a:bodyPr/>
        <a:lstStyle/>
        <a:p>
          <a:endParaRPr lang="en-US"/>
        </a:p>
      </dgm:t>
    </dgm:pt>
    <dgm:pt modelId="{1A9BBC82-FE61-4CE2-A06E-D5260DF44210}" type="pres">
      <dgm:prSet presAssocID="{B4CF3460-3EC7-4C35-9784-B315ACCC9F90}" presName="c4text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B2C869-235B-453B-85F8-9D62AD40A405}" type="pres">
      <dgm:prSet presAssocID="{B4CF3460-3EC7-4C35-9784-B315ACCC9F90}" presName="comp5" presStyleCnt="0"/>
      <dgm:spPr/>
    </dgm:pt>
    <dgm:pt modelId="{57BC8A26-8295-4DBB-AC26-1FAC5848995F}" type="pres">
      <dgm:prSet presAssocID="{B4CF3460-3EC7-4C35-9784-B315ACCC9F90}" presName="circle5" presStyleLbl="node1" presStyleIdx="4" presStyleCnt="6" custScaleX="227804" custScaleY="56714"/>
      <dgm:spPr/>
      <dgm:t>
        <a:bodyPr/>
        <a:lstStyle/>
        <a:p>
          <a:endParaRPr lang="pt-BR"/>
        </a:p>
      </dgm:t>
    </dgm:pt>
    <dgm:pt modelId="{DEFE76D1-3A06-4360-98DF-96CE3C8AB2E0}" type="pres">
      <dgm:prSet presAssocID="{B4CF3460-3EC7-4C35-9784-B315ACCC9F90}" presName="c5text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9783414E-6B30-4A1F-8CFE-07A0942B5F55}" type="pres">
      <dgm:prSet presAssocID="{B4CF3460-3EC7-4C35-9784-B315ACCC9F90}" presName="comp6" presStyleCnt="0"/>
      <dgm:spPr/>
    </dgm:pt>
    <dgm:pt modelId="{20FA0E4E-03CD-44C8-BD57-50A40DAB5B3C}" type="pres">
      <dgm:prSet presAssocID="{B4CF3460-3EC7-4C35-9784-B315ACCC9F90}" presName="circle6" presStyleLbl="node1" presStyleIdx="5" presStyleCnt="6" custScaleX="244164" custScaleY="40280" custLinFactNeighborY="-11046"/>
      <dgm:spPr/>
      <dgm:t>
        <a:bodyPr/>
        <a:lstStyle/>
        <a:p>
          <a:endParaRPr lang="pt-BR"/>
        </a:p>
      </dgm:t>
    </dgm:pt>
    <dgm:pt modelId="{681847E0-5703-4EBD-A776-887B3F71B443}" type="pres">
      <dgm:prSet presAssocID="{B4CF3460-3EC7-4C35-9784-B315ACCC9F90}" presName="c6text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C23EC69-61AD-4D1A-A5C6-85323F78B1FB}" type="presOf" srcId="{3E52A04C-7C79-4875-82EF-7E542F9976C2}" destId="{20FA0E4E-03CD-44C8-BD57-50A40DAB5B3C}" srcOrd="0" destOrd="0" presId="urn:microsoft.com/office/officeart/2005/8/layout/venn2"/>
    <dgm:cxn modelId="{2EFBED08-10E8-410B-AE3F-2AC5A94A01A4}" srcId="{B4CF3460-3EC7-4C35-9784-B315ACCC9F90}" destId="{3E52A04C-7C79-4875-82EF-7E542F9976C2}" srcOrd="5" destOrd="0" parTransId="{AD25E4CC-BD11-4DF5-A89C-920D7FEAD0E2}" sibTransId="{8C6F7077-5D01-49AA-ACEB-D9EACF5550BC}"/>
    <dgm:cxn modelId="{2718885E-741E-40C2-AF69-8F07306DC7C7}" type="presOf" srcId="{60B6C89B-37CA-4E0B-86D4-40535B00F2D6}" destId="{97B17209-A5C7-4FEB-AE67-D21A89DA5290}" srcOrd="0" destOrd="0" presId="urn:microsoft.com/office/officeart/2005/8/layout/venn2"/>
    <dgm:cxn modelId="{13CFD889-4BF8-45A9-BE96-7560D2C4E397}" srcId="{B4CF3460-3EC7-4C35-9784-B315ACCC9F90}" destId="{0E5093AD-3F5C-43AE-A307-1E76820B8A6E}" srcOrd="0" destOrd="0" parTransId="{AAA8AF45-0F1B-46BE-A2E4-FD79AF16E778}" sibTransId="{78B0FFFD-8D83-461D-B821-12C6F6D21FAB}"/>
    <dgm:cxn modelId="{A3190142-3F0E-43B6-BA5C-398E7C34340E}" type="presOf" srcId="{E0264731-EFD3-4211-934A-EB046BCFBC06}" destId="{DEFE76D1-3A06-4360-98DF-96CE3C8AB2E0}" srcOrd="1" destOrd="0" presId="urn:microsoft.com/office/officeart/2005/8/layout/venn2"/>
    <dgm:cxn modelId="{51BE74AA-2BE4-4DAC-8353-01F4A102C3F7}" srcId="{B4CF3460-3EC7-4C35-9784-B315ACCC9F90}" destId="{60B6C89B-37CA-4E0B-86D4-40535B00F2D6}" srcOrd="3" destOrd="0" parTransId="{021FC11D-261F-44FE-81EF-41B89CD332E9}" sibTransId="{81CA497C-AB8C-44F7-AECC-B26B140F0DF4}"/>
    <dgm:cxn modelId="{067B7356-59FA-4CBD-89F1-A09484F33151}" type="presOf" srcId="{624E8951-10BF-4E22-9BD9-2522DCBA4C35}" destId="{DD931655-9E4B-46C7-88C3-316DF30F4408}" srcOrd="1" destOrd="0" presId="urn:microsoft.com/office/officeart/2005/8/layout/venn2"/>
    <dgm:cxn modelId="{00E3A664-52AE-4905-BF3C-F4948CD2031D}" type="presOf" srcId="{22C00C57-8513-4F22-8D24-2EA156FBFEBD}" destId="{0984ACAF-855D-4B89-80A7-78F29B7543F0}" srcOrd="0" destOrd="0" presId="urn:microsoft.com/office/officeart/2005/8/layout/venn2"/>
    <dgm:cxn modelId="{FA11A2F9-FDC1-4CD9-8F66-9555A07D816C}" srcId="{B4CF3460-3EC7-4C35-9784-B315ACCC9F90}" destId="{E0264731-EFD3-4211-934A-EB046BCFBC06}" srcOrd="4" destOrd="0" parTransId="{4B8B866F-E669-4AB1-9946-3400BF6DFE69}" sibTransId="{2A6ADD2B-0320-4410-83A0-EAD065F654C3}"/>
    <dgm:cxn modelId="{D716AE1B-D3F8-4B9E-9D9C-8774AAD279C7}" type="presOf" srcId="{B4CF3460-3EC7-4C35-9784-B315ACCC9F90}" destId="{92393FA2-CDA4-4E9D-952F-4B5EA5204976}" srcOrd="0" destOrd="0" presId="urn:microsoft.com/office/officeart/2005/8/layout/venn2"/>
    <dgm:cxn modelId="{86B25F55-F4C3-4880-AF01-2FE24244E132}" type="presOf" srcId="{22C00C57-8513-4F22-8D24-2EA156FBFEBD}" destId="{E9CC24E6-A65A-4DC8-9D95-4364044221D3}" srcOrd="1" destOrd="0" presId="urn:microsoft.com/office/officeart/2005/8/layout/venn2"/>
    <dgm:cxn modelId="{5FF09E1D-550F-451B-9512-0941251E5D56}" type="presOf" srcId="{0E5093AD-3F5C-43AE-A307-1E76820B8A6E}" destId="{FACD11B9-4BC6-498B-BBEC-7FCC1B7C9053}" srcOrd="1" destOrd="0" presId="urn:microsoft.com/office/officeart/2005/8/layout/venn2"/>
    <dgm:cxn modelId="{5195FA70-C0C0-4380-98DA-27868D171BB2}" type="presOf" srcId="{0E5093AD-3F5C-43AE-A307-1E76820B8A6E}" destId="{D4ECD625-FA77-4F11-B532-CE7C1EEE7F7E}" srcOrd="0" destOrd="0" presId="urn:microsoft.com/office/officeart/2005/8/layout/venn2"/>
    <dgm:cxn modelId="{1DFFAC91-C496-4466-9EDD-1593B33D05F8}" srcId="{B4CF3460-3EC7-4C35-9784-B315ACCC9F90}" destId="{22C00C57-8513-4F22-8D24-2EA156FBFEBD}" srcOrd="1" destOrd="0" parTransId="{EE0222DD-61B0-42EB-B647-518EC4A76DDC}" sibTransId="{BD2F895E-FFDE-44F9-8EBF-4EEEC4E3293C}"/>
    <dgm:cxn modelId="{88470B74-39FE-4390-8402-519EC743EE53}" type="presOf" srcId="{E0264731-EFD3-4211-934A-EB046BCFBC06}" destId="{57BC8A26-8295-4DBB-AC26-1FAC5848995F}" srcOrd="0" destOrd="0" presId="urn:microsoft.com/office/officeart/2005/8/layout/venn2"/>
    <dgm:cxn modelId="{CC3795BF-322D-442B-9F27-0E26C29AC313}" type="presOf" srcId="{3E52A04C-7C79-4875-82EF-7E542F9976C2}" destId="{681847E0-5703-4EBD-A776-887B3F71B443}" srcOrd="1" destOrd="0" presId="urn:microsoft.com/office/officeart/2005/8/layout/venn2"/>
    <dgm:cxn modelId="{A9938A6D-8B80-41A5-8687-05B351949E68}" srcId="{B4CF3460-3EC7-4C35-9784-B315ACCC9F90}" destId="{624E8951-10BF-4E22-9BD9-2522DCBA4C35}" srcOrd="2" destOrd="0" parTransId="{595740C5-B2F5-4D60-A799-4D885C8252F2}" sibTransId="{CF916617-FE7E-4EA6-A091-944FD2BD561F}"/>
    <dgm:cxn modelId="{BA4DD25B-10E7-49FE-A790-6FDF29BB80A9}" type="presOf" srcId="{624E8951-10BF-4E22-9BD9-2522DCBA4C35}" destId="{7B84D448-F0DC-40EA-B65F-9C04198CC67C}" srcOrd="0" destOrd="0" presId="urn:microsoft.com/office/officeart/2005/8/layout/venn2"/>
    <dgm:cxn modelId="{F77137B9-AE7D-429F-9412-4A7B0B1323DA}" type="presOf" srcId="{60B6C89B-37CA-4E0B-86D4-40535B00F2D6}" destId="{1A9BBC82-FE61-4CE2-A06E-D5260DF44210}" srcOrd="1" destOrd="0" presId="urn:microsoft.com/office/officeart/2005/8/layout/venn2"/>
    <dgm:cxn modelId="{68980DD8-2F74-4AE1-9E90-B7A81788545F}" type="presParOf" srcId="{92393FA2-CDA4-4E9D-952F-4B5EA5204976}" destId="{22AB429A-85D6-40BB-AD07-3621F53FC14C}" srcOrd="0" destOrd="0" presId="urn:microsoft.com/office/officeart/2005/8/layout/venn2"/>
    <dgm:cxn modelId="{636FE230-1356-4315-9D5B-8A2BC9E0B6D4}" type="presParOf" srcId="{22AB429A-85D6-40BB-AD07-3621F53FC14C}" destId="{D4ECD625-FA77-4F11-B532-CE7C1EEE7F7E}" srcOrd="0" destOrd="0" presId="urn:microsoft.com/office/officeart/2005/8/layout/venn2"/>
    <dgm:cxn modelId="{D671F5E2-81A3-45A6-8E09-3B06911E3512}" type="presParOf" srcId="{22AB429A-85D6-40BB-AD07-3621F53FC14C}" destId="{FACD11B9-4BC6-498B-BBEC-7FCC1B7C9053}" srcOrd="1" destOrd="0" presId="urn:microsoft.com/office/officeart/2005/8/layout/venn2"/>
    <dgm:cxn modelId="{7B7B1163-D60D-4EC9-B070-8A21EBE360AF}" type="presParOf" srcId="{92393FA2-CDA4-4E9D-952F-4B5EA5204976}" destId="{CF156486-5C7E-4C47-BFD7-83124BB3DE45}" srcOrd="1" destOrd="0" presId="urn:microsoft.com/office/officeart/2005/8/layout/venn2"/>
    <dgm:cxn modelId="{6C9373DF-F47F-4AAD-8229-730A1C40F720}" type="presParOf" srcId="{CF156486-5C7E-4C47-BFD7-83124BB3DE45}" destId="{0984ACAF-855D-4B89-80A7-78F29B7543F0}" srcOrd="0" destOrd="0" presId="urn:microsoft.com/office/officeart/2005/8/layout/venn2"/>
    <dgm:cxn modelId="{52DEB073-14A8-4B28-B985-DC3C383175CC}" type="presParOf" srcId="{CF156486-5C7E-4C47-BFD7-83124BB3DE45}" destId="{E9CC24E6-A65A-4DC8-9D95-4364044221D3}" srcOrd="1" destOrd="0" presId="urn:microsoft.com/office/officeart/2005/8/layout/venn2"/>
    <dgm:cxn modelId="{6F073BD6-5D38-481F-880C-878FE3629A50}" type="presParOf" srcId="{92393FA2-CDA4-4E9D-952F-4B5EA5204976}" destId="{EE505BE3-ECF4-441C-AEAC-B947BDDF5389}" srcOrd="2" destOrd="0" presId="urn:microsoft.com/office/officeart/2005/8/layout/venn2"/>
    <dgm:cxn modelId="{53E014F1-2DE5-42A7-8290-A46843BC871F}" type="presParOf" srcId="{EE505BE3-ECF4-441C-AEAC-B947BDDF5389}" destId="{7B84D448-F0DC-40EA-B65F-9C04198CC67C}" srcOrd="0" destOrd="0" presId="urn:microsoft.com/office/officeart/2005/8/layout/venn2"/>
    <dgm:cxn modelId="{69AE9015-C605-4D39-8012-EEDA260FDD0F}" type="presParOf" srcId="{EE505BE3-ECF4-441C-AEAC-B947BDDF5389}" destId="{DD931655-9E4B-46C7-88C3-316DF30F4408}" srcOrd="1" destOrd="0" presId="urn:microsoft.com/office/officeart/2005/8/layout/venn2"/>
    <dgm:cxn modelId="{EFDCAC07-D52A-46AD-9D86-70642026F1E6}" type="presParOf" srcId="{92393FA2-CDA4-4E9D-952F-4B5EA5204976}" destId="{12652E65-03E9-49AA-8DC3-EFF856914B00}" srcOrd="3" destOrd="0" presId="urn:microsoft.com/office/officeart/2005/8/layout/venn2"/>
    <dgm:cxn modelId="{4E5D1CB0-FD06-4ECB-BFF5-7E8AEBB5D8E8}" type="presParOf" srcId="{12652E65-03E9-49AA-8DC3-EFF856914B00}" destId="{97B17209-A5C7-4FEB-AE67-D21A89DA5290}" srcOrd="0" destOrd="0" presId="urn:microsoft.com/office/officeart/2005/8/layout/venn2"/>
    <dgm:cxn modelId="{F88C2AB7-1925-4DA9-AE4F-B04D7E5A5FCC}" type="presParOf" srcId="{12652E65-03E9-49AA-8DC3-EFF856914B00}" destId="{1A9BBC82-FE61-4CE2-A06E-D5260DF44210}" srcOrd="1" destOrd="0" presId="urn:microsoft.com/office/officeart/2005/8/layout/venn2"/>
    <dgm:cxn modelId="{AD30D1DE-A5B9-4981-A01B-E0A3B2F52B9F}" type="presParOf" srcId="{92393FA2-CDA4-4E9D-952F-4B5EA5204976}" destId="{D3B2C869-235B-453B-85F8-9D62AD40A405}" srcOrd="4" destOrd="0" presId="urn:microsoft.com/office/officeart/2005/8/layout/venn2"/>
    <dgm:cxn modelId="{6799A237-DC5F-42A1-8BF3-6D37DED1A855}" type="presParOf" srcId="{D3B2C869-235B-453B-85F8-9D62AD40A405}" destId="{57BC8A26-8295-4DBB-AC26-1FAC5848995F}" srcOrd="0" destOrd="0" presId="urn:microsoft.com/office/officeart/2005/8/layout/venn2"/>
    <dgm:cxn modelId="{7F9FF224-85E9-4931-9035-107B39063E1C}" type="presParOf" srcId="{D3B2C869-235B-453B-85F8-9D62AD40A405}" destId="{DEFE76D1-3A06-4360-98DF-96CE3C8AB2E0}" srcOrd="1" destOrd="0" presId="urn:microsoft.com/office/officeart/2005/8/layout/venn2"/>
    <dgm:cxn modelId="{DAC84032-6258-4D7A-BA4B-922C4A84BAAE}" type="presParOf" srcId="{92393FA2-CDA4-4E9D-952F-4B5EA5204976}" destId="{9783414E-6B30-4A1F-8CFE-07A0942B5F55}" srcOrd="5" destOrd="0" presId="urn:microsoft.com/office/officeart/2005/8/layout/venn2"/>
    <dgm:cxn modelId="{62209A88-79C6-4E40-903A-AD4B345D27F4}" type="presParOf" srcId="{9783414E-6B30-4A1F-8CFE-07A0942B5F55}" destId="{20FA0E4E-03CD-44C8-BD57-50A40DAB5B3C}" srcOrd="0" destOrd="0" presId="urn:microsoft.com/office/officeart/2005/8/layout/venn2"/>
    <dgm:cxn modelId="{CB655118-1119-4460-9829-79CEE44EF146}" type="presParOf" srcId="{9783414E-6B30-4A1F-8CFE-07A0942B5F55}" destId="{681847E0-5703-4EBD-A776-887B3F71B44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0.35</cdr:x>
      <cdr:y>0.40426</cdr:y>
    </cdr:from>
    <cdr:to>
      <cdr:x>0.4722</cdr:x>
      <cdr:y>0.49106</cdr:y>
    </cdr:to>
    <cdr:sp macro="" textlink="">
      <cdr:nvSpPr>
        <cdr:cNvPr id="2" name="CaixaDeTexto 1"/>
        <cdr:cNvSpPr txBox="1"/>
      </cdr:nvSpPr>
      <cdr:spPr>
        <a:xfrm xmlns:a="http://schemas.openxmlformats.org/drawingml/2006/main">
          <a:off x="2500316" y="1357322"/>
          <a:ext cx="872973" cy="2914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/>
        <a:p xmlns:a="http://schemas.openxmlformats.org/drawingml/2006/main">
          <a:r>
            <a:rPr lang="pt-BR" sz="1400" b="1" dirty="0"/>
            <a:t>1.375</a:t>
          </a:r>
        </a:p>
      </cdr:txBody>
    </cdr:sp>
  </cdr:relSizeAnchor>
  <cdr:relSizeAnchor xmlns:cdr="http://schemas.openxmlformats.org/drawingml/2006/chartDrawing">
    <cdr:from>
      <cdr:x>0.67</cdr:x>
      <cdr:y>0.10638</cdr:y>
    </cdr:from>
    <cdr:to>
      <cdr:x>0.7922</cdr:x>
      <cdr:y>0.19318</cdr:y>
    </cdr:to>
    <cdr:sp macro="" textlink="">
      <cdr:nvSpPr>
        <cdr:cNvPr id="3" name="CaixaDeTexto 1"/>
        <cdr:cNvSpPr txBox="1"/>
      </cdr:nvSpPr>
      <cdr:spPr>
        <a:xfrm xmlns:a="http://schemas.openxmlformats.org/drawingml/2006/main">
          <a:off x="4786332" y="357190"/>
          <a:ext cx="872972" cy="2914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pt-BR" sz="1400" b="1" dirty="0"/>
            <a:t>3.475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7AC5A-777F-47D9-9902-8EC6BE281473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66E4DF-54CD-4505-A8F9-7036995F546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038086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9103A8-492E-440D-9EF5-D130EB9762AF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8F7A2-3710-4AAA-81AF-1DBDF0FAF11A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6755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8F7A2-3710-4AAA-81AF-1DBDF0FAF11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8F7A2-3710-4AAA-81AF-1DBDF0FAF11A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150000"/>
              </a:lnSpc>
            </a:pPr>
            <a:r>
              <a:rPr lang="pt-BR" sz="1200" dirty="0" smtClean="0"/>
              <a:t> Inclua as informações de acordo com o registrado no Mapa de Acompanhamento.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pt-BR" sz="1200" dirty="0" smtClean="0"/>
              <a:t> </a:t>
            </a:r>
          </a:p>
          <a:p>
            <a:pPr algn="just">
              <a:lnSpc>
                <a:spcPct val="150000"/>
              </a:lnSpc>
              <a:buFontTx/>
              <a:buChar char="-"/>
            </a:pPr>
            <a:r>
              <a:rPr lang="pt-BR" sz="1200" dirty="0" smtClean="0"/>
              <a:t>Quando for selecionado em “</a:t>
            </a:r>
            <a:r>
              <a:rPr lang="pt-BR" sz="1200" b="1" dirty="0" smtClean="0"/>
              <a:t>Família Localizada”</a:t>
            </a:r>
            <a:r>
              <a:rPr lang="pt-BR" sz="1200" dirty="0" smtClean="0"/>
              <a:t> a opção:</a:t>
            </a:r>
          </a:p>
          <a:p>
            <a:pPr lvl="1" algn="just">
              <a:lnSpc>
                <a:spcPct val="150000"/>
              </a:lnSpc>
            </a:pPr>
            <a:r>
              <a:rPr lang="pt-BR" sz="1200" dirty="0" smtClean="0"/>
              <a:t>-  “</a:t>
            </a:r>
            <a:r>
              <a:rPr lang="pt-BR" sz="1200" b="1" dirty="0" smtClean="0"/>
              <a:t>Sim</a:t>
            </a:r>
            <a:r>
              <a:rPr lang="pt-BR" sz="1200" dirty="0" smtClean="0"/>
              <a:t>”, os campos serão habilitados para digitação do acompanhamento;</a:t>
            </a:r>
          </a:p>
          <a:p>
            <a:pPr lvl="1" algn="just">
              <a:lnSpc>
                <a:spcPct val="150000"/>
              </a:lnSpc>
            </a:pPr>
            <a:r>
              <a:rPr lang="pt-BR" sz="1200" dirty="0" smtClean="0"/>
              <a:t>- “</a:t>
            </a:r>
            <a:r>
              <a:rPr lang="pt-BR" sz="1200" b="1" dirty="0" smtClean="0"/>
              <a:t>Não</a:t>
            </a:r>
            <a:r>
              <a:rPr lang="pt-BR" sz="1200" dirty="0" smtClean="0"/>
              <a:t>”, automaticamente abrirá uma caixa para informar a data da visita e o opções para escolher o motivo pelo qual o acompanhamento não foi realizado por que a família não foi localizada.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8F7A2-3710-4AAA-81AF-1DBDF0FAF11A}" type="slidenum">
              <a:rPr lang="pt-BR" smtClean="0"/>
              <a:pPr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813847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47482-16FD-41BE-B148-537684D8960E}" type="slidenum">
              <a:rPr lang="pt-BR" smtClean="0">
                <a:latin typeface="Arial" pitchFamily="34" charset="0"/>
                <a:cs typeface="Arial" pitchFamily="34" charset="0"/>
              </a:rPr>
              <a:pPr/>
              <a:t>8</a:t>
            </a:fld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47482-16FD-41BE-B148-537684D8960E}" type="slidenum">
              <a:rPr lang="pt-BR" smtClean="0">
                <a:latin typeface="Arial" pitchFamily="34" charset="0"/>
                <a:cs typeface="Arial" pitchFamily="34" charset="0"/>
              </a:rPr>
              <a:pPr/>
              <a:t>9</a:t>
            </a:fld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47482-16FD-41BE-B148-537684D8960E}" type="slidenum">
              <a:rPr lang="pt-BR" smtClean="0">
                <a:latin typeface="Arial" pitchFamily="34" charset="0"/>
                <a:cs typeface="Arial" pitchFamily="34" charset="0"/>
              </a:rPr>
              <a:pPr/>
              <a:t>10</a:t>
            </a:fld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27652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BB115E3-B4C1-4817-BF9E-3D0439724B57}" type="slidenum">
              <a:rPr lang="pt-BR" smtClean="0">
                <a:latin typeface="Arial" pitchFamily="34" charset="0"/>
                <a:cs typeface="Arial" pitchFamily="34" charset="0"/>
              </a:rPr>
              <a:pPr/>
              <a:t>11</a:t>
            </a:fld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29700" name="Espaço Reservado para Número de Slid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47482-16FD-41BE-B148-537684D8960E}" type="slidenum">
              <a:rPr lang="pt-BR" smtClean="0">
                <a:latin typeface="Arial" pitchFamily="34" charset="0"/>
                <a:cs typeface="Arial" pitchFamily="34" charset="0"/>
              </a:rPr>
              <a:pPr/>
              <a:t>12</a:t>
            </a:fld>
            <a:endParaRPr lang="pt-BR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1F0DB-1538-4367-A7A1-03604A5DC057}" type="datetimeFigureOut">
              <a:rPr lang="pt-BR" smtClean="0"/>
              <a:pPr/>
              <a:t>03/09/2012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D9911-0DCF-4911-B9E7-BAC3C1B36A17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Planilha_do_Microsoft_Office_Excel_97-20031.xls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hyperlink" Target="http://www.google.com.br/imgres?imgurl=http://4.bp.blogspot.com/-m3u2OB60uX0/TYzVJy5qoAI/AAAAAAAAA3k/jE1uQlgywUQ/s1600/tuberculose.jpg&amp;imgrefurl=http://filhosdehipocrates.blogspot.com/2011/03/campanha-contra-tuberculose-no.html&amp;usg=__EYYdIY1gZZGBkBm57X4JFCTJVsk=&amp;h=663&amp;w=600&amp;sz=131&amp;hl=pt-BR&amp;start=13&amp;zoom=1&amp;tbnid=Gyp6iOrCSHfCFM:&amp;tbnh=138&amp;tbnw=125&amp;ei=0hx3TtfBCcW2tge0kZykBg&amp;prev=/search?q=programa+nacional+tuberculose&amp;um=1&amp;hl=pt-BR&amp;sa=N&amp;rls=com.microsoft:en-US&amp;tbm=isch&amp;um=1&amp;itbs=1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nutricao.saude.gov.br/" TargetMode="External"/><Relationship Id="rId4" Type="http://schemas.openxmlformats.org/officeDocument/2006/relationships/hyperlink" Target="http://bolsafamilia.datasus.gov.br/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ds.gov.br/bolsafamilia/resolveuid/9461b9585c8c21d91b0b6b3a86f43fb7/download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bolsafamilia.datasus.gov.br/w3c/bfa_documentos.as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hyperlink" Target="mailto:cgan@saude.gov.br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bfasaude@saude.gov.br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pt-BR" smtClean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endParaRPr lang="pt-BR" smtClean="0"/>
          </a:p>
        </p:txBody>
      </p:sp>
      <p:pic>
        <p:nvPicPr>
          <p:cNvPr id="2052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aixaDeTexto 12"/>
          <p:cNvSpPr txBox="1"/>
          <p:nvPr/>
        </p:nvSpPr>
        <p:spPr>
          <a:xfrm>
            <a:off x="571500" y="2241550"/>
            <a:ext cx="7858125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48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Programa Bolsa Família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357188" y="3143250"/>
            <a:ext cx="8429625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Acompanhamento das </a:t>
            </a:r>
            <a:endParaRPr lang="pt-BR" sz="3200" b="1" dirty="0" smtClean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condicionalidades </a:t>
            </a:r>
            <a:r>
              <a:rPr lang="pt-BR" sz="32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 </a:t>
            </a:r>
            <a:r>
              <a:rPr lang="pt-BR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Saúde</a:t>
            </a:r>
          </a:p>
        </p:txBody>
      </p:sp>
      <p:sp>
        <p:nvSpPr>
          <p:cNvPr id="2055" name="CaixaDeTexto 10"/>
          <p:cNvSpPr txBox="1">
            <a:spLocks noChangeArrowheads="1"/>
          </p:cNvSpPr>
          <p:nvPr/>
        </p:nvSpPr>
        <p:spPr bwMode="auto">
          <a:xfrm>
            <a:off x="142875" y="642938"/>
            <a:ext cx="8786813" cy="738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400" b="1" dirty="0"/>
              <a:t>Secretaria de Atenção à Saúde</a:t>
            </a:r>
          </a:p>
          <a:p>
            <a:pPr algn="ctr"/>
            <a:r>
              <a:rPr lang="pt-BR" sz="1400" b="1" dirty="0"/>
              <a:t>Departamento de Atenção Básica</a:t>
            </a:r>
          </a:p>
          <a:p>
            <a:pPr algn="ctr"/>
            <a:r>
              <a:rPr lang="pt-BR" sz="1400" b="1" dirty="0"/>
              <a:t>Coordenação-Geral de Alimentação e Nutrição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2285984" y="4857760"/>
            <a:ext cx="435768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Maria Maia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000" b="1" dirty="0" smtClean="0">
                <a:solidFill>
                  <a:schemeClr val="accent3">
                    <a:lumMod val="50000"/>
                  </a:schemeClr>
                </a:solidFill>
              </a:rPr>
              <a:t>Agosto 2012</a:t>
            </a:r>
            <a:endParaRPr lang="pt-B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5496" y="1159129"/>
            <a:ext cx="4248472" cy="1304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    RECURSO: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Direito da família em contestar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n-ea"/>
                <a:cs typeface="Calibri" pitchFamily="34" charset="0"/>
              </a:rPr>
              <a:t>um efeito sobre o seu benefício</a:t>
            </a:r>
            <a:endParaRPr kumimoji="0" lang="pt-BR" sz="18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n-ea"/>
              <a:cs typeface="Calibri" pitchFamily="34" charset="0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5076056" y="1087121"/>
            <a:ext cx="4032448" cy="130447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ACOMPANHAMENTO FAMILIAR: </a:t>
            </a:r>
          </a:p>
          <a:p>
            <a:pPr algn="ctr" eaLnBrk="0" hangingPunct="0">
              <a:spcBef>
                <a:spcPct val="20000"/>
              </a:spcBef>
              <a:defRPr/>
            </a:pP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Oferta </a:t>
            </a:r>
            <a:r>
              <a:rPr lang="pt-BR" sz="1800" kern="0" dirty="0">
                <a:latin typeface="Calibri" pitchFamily="34" charset="0"/>
                <a:cs typeface="Calibri" pitchFamily="34" charset="0"/>
              </a:rPr>
              <a:t>de serviços sociais às famílias em situação de vulnerabilidade e risco social, especialmente em  situação de descumprimento </a:t>
            </a:r>
          </a:p>
          <a:p>
            <a:pPr algn="ctr" eaLnBrk="0" hangingPunct="0">
              <a:spcBef>
                <a:spcPct val="20000"/>
              </a:spcBef>
              <a:defRPr/>
            </a:pPr>
            <a:endParaRPr lang="pt-BR" sz="1800" b="1" kern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440971" y="2959329"/>
            <a:ext cx="3448490" cy="2521991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Público: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 famílias com descumprimento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Ação: 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Anula o último efeito do histórico da família e libera a parcela do benefício para saque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Prazo: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 Último dia útil ao mês seguinte da repercussão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endParaRPr lang="pt-BR" sz="1800" kern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128070" y="3212976"/>
            <a:ext cx="3908426" cy="273801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Público: 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Todas </a:t>
            </a:r>
            <a:r>
              <a:rPr lang="pt-BR" sz="1800" kern="0" dirty="0">
                <a:latin typeface="Calibri" pitchFamily="34" charset="0"/>
                <a:cs typeface="Calibri" pitchFamily="34" charset="0"/>
              </a:rPr>
              <a:t>as 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famílias</a:t>
            </a:r>
            <a:endParaRPr lang="pt-BR" sz="1800" kern="0" dirty="0">
              <a:latin typeface="Calibri" pitchFamily="34" charset="0"/>
              <a:cs typeface="Calibri" pitchFamily="34" charset="0"/>
            </a:endParaRP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Ação: 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Registro do Acompanhamento Familiar no SICON. Possibilidade de </a:t>
            </a:r>
            <a:r>
              <a:rPr lang="pt-BR" sz="1800" u="sng" kern="0" dirty="0" smtClean="0">
                <a:latin typeface="Calibri" pitchFamily="34" charset="0"/>
                <a:cs typeface="Calibri" pitchFamily="34" charset="0"/>
              </a:rPr>
              <a:t>interromper os efeitos sobre o descumprimento por no mínimo 6 meses. Assegurar renda e serviço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ü"/>
              <a:defRPr/>
            </a:pPr>
            <a:r>
              <a:rPr lang="pt-BR" sz="1800" b="1" kern="0" dirty="0" smtClean="0">
                <a:latin typeface="Calibri" pitchFamily="34" charset="0"/>
                <a:cs typeface="Calibri" pitchFamily="34" charset="0"/>
              </a:rPr>
              <a:t>Prazo: </a:t>
            </a:r>
            <a:r>
              <a:rPr lang="pt-BR" sz="1800" kern="0" dirty="0" smtClean="0">
                <a:latin typeface="Calibri" pitchFamily="34" charset="0"/>
                <a:cs typeface="Calibri" pitchFamily="34" charset="0"/>
              </a:rPr>
              <a:t>Sem prazos. Em qualquer momento</a:t>
            </a:r>
            <a:endParaRPr lang="pt-BR" sz="1800" kern="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" name="Seta para baixo 9"/>
          <p:cNvSpPr/>
          <p:nvPr/>
        </p:nvSpPr>
        <p:spPr>
          <a:xfrm>
            <a:off x="1917638" y="2221274"/>
            <a:ext cx="484188" cy="62413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1" name="Seta para baixo 10"/>
          <p:cNvSpPr/>
          <p:nvPr/>
        </p:nvSpPr>
        <p:spPr>
          <a:xfrm>
            <a:off x="6809284" y="2564904"/>
            <a:ext cx="484188" cy="624136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/>
          </a:p>
        </p:txBody>
      </p:sp>
      <p:sp>
        <p:nvSpPr>
          <p:cNvPr id="12" name="Título 4"/>
          <p:cNvSpPr txBox="1">
            <a:spLocks/>
          </p:cNvSpPr>
          <p:nvPr/>
        </p:nvSpPr>
        <p:spPr>
          <a:xfrm>
            <a:off x="318158" y="511057"/>
            <a:ext cx="8507288" cy="1007492"/>
          </a:xfrm>
          <a:prstGeom prst="rect">
            <a:avLst/>
          </a:prstGeom>
        </p:spPr>
        <p:txBody>
          <a:bodyPr rtlCol="0"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342900" indent="-342900" algn="l"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pt-BR" sz="2400" b="1" dirty="0" smtClean="0">
                <a:latin typeface="Calibri" pitchFamily="34" charset="0"/>
                <a:cs typeface="Calibri" pitchFamily="34" charset="0"/>
              </a:rPr>
              <a:t>RECURSO E ACOMPANHAMENTO FAMILIAR</a:t>
            </a:r>
            <a:endParaRPr lang="pt-BR" sz="2400" b="1" i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107504" y="5445224"/>
            <a:ext cx="3816424" cy="828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dirty="0" smtClean="0">
                <a:latin typeface="Calibri" pitchFamily="34" charset="0"/>
              </a:rPr>
              <a:t>Portaria </a:t>
            </a:r>
            <a:r>
              <a:rPr lang="pt-BR" dirty="0">
                <a:latin typeface="Calibri" pitchFamily="34" charset="0"/>
              </a:rPr>
              <a:t>n.º 321 e </a:t>
            </a:r>
            <a:endParaRPr lang="pt-BR" dirty="0" smtClean="0">
              <a:latin typeface="Calibri" pitchFamily="34" charset="0"/>
            </a:endParaRPr>
          </a:p>
          <a:p>
            <a:pPr algn="ctr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dirty="0" smtClean="0">
                <a:latin typeface="Calibri" pitchFamily="34" charset="0"/>
              </a:rPr>
              <a:t>Instrução </a:t>
            </a:r>
            <a:r>
              <a:rPr lang="pt-BR" dirty="0">
                <a:latin typeface="Calibri" pitchFamily="34" charset="0"/>
              </a:rPr>
              <a:t>Operacional nº 26)</a:t>
            </a:r>
          </a:p>
        </p:txBody>
      </p:sp>
      <p:sp>
        <p:nvSpPr>
          <p:cNvPr id="2" name="Retângulo 1"/>
          <p:cNvSpPr/>
          <p:nvPr/>
        </p:nvSpPr>
        <p:spPr>
          <a:xfrm>
            <a:off x="4584215" y="5847655"/>
            <a:ext cx="4572000" cy="7386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 marL="273050" lvl="0" indent="-273050" algn="just" eaLnBrk="0" fontAlgn="base" hangingPunct="0">
              <a:spcBef>
                <a:spcPts val="600"/>
              </a:spcBef>
              <a:spcAft>
                <a:spcPts val="1200"/>
              </a:spcAft>
              <a:buClr>
                <a:schemeClr val="accent1"/>
              </a:buClr>
              <a:buSzPct val="70000"/>
              <a:defRPr/>
            </a:pPr>
            <a:r>
              <a:rPr lang="pt-BR" sz="1400" dirty="0">
                <a:latin typeface="Calibri" pitchFamily="34" charset="0"/>
              </a:rPr>
              <a:t>Protocolo de Gestão Integrada de Serviços, Benefícios e Transferências de Renda no âmbito do Sistema Único de Assistência Social – SUAS</a:t>
            </a:r>
          </a:p>
        </p:txBody>
      </p:sp>
    </p:spTree>
    <p:extLst>
      <p:ext uri="{BB962C8B-B14F-4D97-AF65-F5344CB8AC3E}">
        <p14:creationId xmlns:p14="http://schemas.microsoft.com/office/powerpoint/2010/main" xmlns="" val="294683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ítulo 1"/>
          <p:cNvSpPr txBox="1">
            <a:spLocks/>
          </p:cNvSpPr>
          <p:nvPr/>
        </p:nvSpPr>
        <p:spPr>
          <a:xfrm>
            <a:off x="357158" y="500042"/>
            <a:ext cx="8429684" cy="57150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Potencialidades do SUS para o PBF</a:t>
            </a: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tângulo 4"/>
          <p:cNvSpPr>
            <a:spLocks noChangeArrowheads="1"/>
          </p:cNvSpPr>
          <p:nvPr/>
        </p:nvSpPr>
        <p:spPr bwMode="auto">
          <a:xfrm>
            <a:off x="142844" y="1071546"/>
            <a:ext cx="8715436" cy="1123712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pt-BR" sz="2000" b="1" dirty="0">
                <a:latin typeface="Calibri" pitchFamily="34" charset="0"/>
                <a:cs typeface="Times New Roman" pitchFamily="18" charset="0"/>
              </a:rPr>
              <a:t>Lei 11.350, de 5/10/2006</a:t>
            </a:r>
            <a:r>
              <a:rPr lang="pt-BR" sz="2000" dirty="0">
                <a:latin typeface="Calibri" pitchFamily="34" charset="0"/>
                <a:cs typeface="Times New Roman" pitchFamily="18" charset="0"/>
              </a:rPr>
              <a:t>, traz como atribuição dos ACS a participação em ações que fortaleçam os elos entre o setor saúde e outras políticas que promovam a qualidade de vida (Art. 3º, parágrafo único, inciso VI).</a:t>
            </a:r>
          </a:p>
        </p:txBody>
      </p:sp>
      <p:sp>
        <p:nvSpPr>
          <p:cNvPr id="15" name="Retângulo 14"/>
          <p:cNvSpPr/>
          <p:nvPr/>
        </p:nvSpPr>
        <p:spPr>
          <a:xfrm>
            <a:off x="214282" y="3233660"/>
            <a:ext cx="8786874" cy="26930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pt-BR" sz="2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>São atribuições do ACS na Atenção Básica:</a:t>
            </a:r>
            <a:endParaRPr lang="pt-BR" sz="2400" b="1" dirty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algn="just">
              <a:spcBef>
                <a:spcPts val="600"/>
              </a:spcBef>
              <a:defRPr/>
            </a:pPr>
            <a:r>
              <a:rPr lang="pt-BR" sz="2000" b="1" i="1" dirty="0" smtClean="0">
                <a:latin typeface="Calibri" pitchFamily="34" charset="0"/>
                <a:cs typeface="Times New Roman" pitchFamily="18" charset="0"/>
              </a:rPr>
              <a:t>VIII </a:t>
            </a:r>
            <a:r>
              <a:rPr lang="pt-BR" sz="2000" dirty="0" smtClean="0">
                <a:latin typeface="Calibri" pitchFamily="34" charset="0"/>
                <a:cs typeface="Times New Roman" pitchFamily="18" charset="0"/>
              </a:rPr>
              <a:t>– Estar em contato permanente com as famílias, desenvolvendo ações educativas, visando a promoção da saúde e a prevenção de doenças, e ao acompanhamento das pessoas com problemas de saúde, </a:t>
            </a:r>
            <a:r>
              <a:rPr lang="pt-BR" sz="2000" b="1" i="1" dirty="0" smtClean="0">
                <a:latin typeface="Calibri" pitchFamily="34" charset="0"/>
                <a:cs typeface="Times New Roman" pitchFamily="18" charset="0"/>
              </a:rPr>
              <a:t>bem como o acompanhamento das condicionalidades do PBF na saúde ou de qualquer outro programa similar de transferência de renda  e enfrentamento de vulnerabilidades</a:t>
            </a:r>
            <a:r>
              <a:rPr lang="pt-BR" sz="2000" dirty="0" smtClean="0">
                <a:latin typeface="Calibri" pitchFamily="34" charset="0"/>
                <a:cs typeface="Times New Roman" pitchFamily="18" charset="0"/>
              </a:rPr>
              <a:t> criado pelo Governo Federal, estadual ou municipal de acordo com o planejamento da equipe.</a:t>
            </a:r>
            <a:endParaRPr lang="pt-BR" sz="2000" dirty="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6" name="Retângulo 4"/>
          <p:cNvSpPr>
            <a:spLocks noChangeArrowheads="1"/>
          </p:cNvSpPr>
          <p:nvPr/>
        </p:nvSpPr>
        <p:spPr bwMode="auto">
          <a:xfrm>
            <a:off x="142844" y="2379029"/>
            <a:ext cx="8786874" cy="783193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pt-BR" sz="2000" b="1" dirty="0" smtClean="0">
                <a:latin typeface="Calibri" pitchFamily="34" charset="0"/>
                <a:cs typeface="Times New Roman" pitchFamily="18" charset="0"/>
              </a:rPr>
              <a:t>Portaria nº 2.488, </a:t>
            </a:r>
            <a:r>
              <a:rPr lang="pt-BR" sz="2000" b="1" dirty="0">
                <a:latin typeface="Calibri" pitchFamily="34" charset="0"/>
                <a:cs typeface="Times New Roman" pitchFamily="18" charset="0"/>
              </a:rPr>
              <a:t>de </a:t>
            </a:r>
            <a:r>
              <a:rPr lang="pt-BR" sz="2000" b="1" dirty="0" smtClean="0">
                <a:latin typeface="Calibri" pitchFamily="34" charset="0"/>
                <a:cs typeface="Times New Roman" pitchFamily="18" charset="0"/>
              </a:rPr>
              <a:t>21/10/2011</a:t>
            </a:r>
            <a:r>
              <a:rPr lang="pt-BR" sz="2000" dirty="0" smtClean="0">
                <a:latin typeface="Calibri" pitchFamily="34" charset="0"/>
                <a:cs typeface="Times New Roman" pitchFamily="18" charset="0"/>
              </a:rPr>
              <a:t>, que aprova a PNAB e estabelece a revisão de diretrizes e normas para a organização da Atenção Básica, para a ESF e o PACS.</a:t>
            </a:r>
            <a:endParaRPr lang="pt-BR" sz="2000" dirty="0">
              <a:latin typeface="Calibri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377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8640"/>
            <a:ext cx="4052157" cy="1785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aixaDeTexto 3"/>
          <p:cNvSpPr txBox="1"/>
          <p:nvPr/>
        </p:nvSpPr>
        <p:spPr>
          <a:xfrm>
            <a:off x="142844" y="2204864"/>
            <a:ext cx="9001156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200" dirty="0">
                <a:latin typeface="Calibri" pitchFamily="34" charset="0"/>
              </a:rPr>
              <a:t>Retirar a população </a:t>
            </a:r>
            <a:r>
              <a:rPr lang="pt-BR" sz="2200" dirty="0" smtClean="0">
                <a:latin typeface="Calibri" pitchFamily="34" charset="0"/>
              </a:rPr>
              <a:t>em situação de extrema pobreza (16 milhões), </a:t>
            </a:r>
            <a:r>
              <a:rPr lang="pt-BR" sz="2200" dirty="0">
                <a:latin typeface="Calibri" pitchFamily="34" charset="0"/>
              </a:rPr>
              <a:t>rompendo o círculo vicioso da exclusão social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200" dirty="0" smtClean="0">
                <a:latin typeface="Calibri" pitchFamily="34" charset="0"/>
              </a:rPr>
              <a:t>Por meio do acesso à renda, acesso aos serviços públicos e inclusão produtiva.</a:t>
            </a:r>
            <a:endParaRPr lang="pt-BR" sz="2200" dirty="0">
              <a:latin typeface="Calibri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pt-BR" sz="2200" dirty="0" smtClean="0">
                <a:latin typeface="Calibri" pitchFamily="34" charset="0"/>
              </a:rPr>
              <a:t>Fatores </a:t>
            </a:r>
            <a:r>
              <a:rPr lang="pt-BR" sz="2200" dirty="0">
                <a:latin typeface="Calibri" pitchFamily="34" charset="0"/>
              </a:rPr>
              <a:t>sociais, geográficos e biológicos multiplicam ou reduzem o impacto exercido pelos rendimentos sobre cada </a:t>
            </a:r>
            <a:r>
              <a:rPr lang="pt-BR" sz="2200" dirty="0" smtClean="0">
                <a:latin typeface="Calibri" pitchFamily="34" charset="0"/>
              </a:rPr>
              <a:t>indivíduo.</a:t>
            </a:r>
            <a:endParaRPr lang="pt-BR" sz="2200" dirty="0">
              <a:latin typeface="Calibri" pitchFamily="34" charset="0"/>
            </a:endParaRPr>
          </a:p>
        </p:txBody>
      </p:sp>
      <p:sp>
        <p:nvSpPr>
          <p:cNvPr id="6" name="Elipse 5"/>
          <p:cNvSpPr/>
          <p:nvPr/>
        </p:nvSpPr>
        <p:spPr>
          <a:xfrm>
            <a:off x="4429124" y="589427"/>
            <a:ext cx="4429125" cy="1255397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2000" b="1" dirty="0" err="1">
                <a:solidFill>
                  <a:schemeClr val="tx1"/>
                </a:solidFill>
                <a:latin typeface="Calibri" pitchFamily="34" charset="0"/>
                <a:cs typeface="Arial" charset="0"/>
              </a:rPr>
              <a:t>Multidimensionalidade</a:t>
            </a:r>
            <a:r>
              <a:rPr lang="pt-BR" sz="2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 </a:t>
            </a:r>
            <a:endParaRPr lang="pt-BR" sz="2000" b="1" dirty="0" smtClean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  <a:p>
            <a:pPr algn="ctr"/>
            <a:r>
              <a:rPr lang="pt-BR" sz="2000" b="1" dirty="0" smtClean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da </a:t>
            </a:r>
            <a:r>
              <a:rPr lang="pt-BR" sz="2000" b="1" dirty="0">
                <a:solidFill>
                  <a:schemeClr val="tx1"/>
                </a:solidFill>
                <a:latin typeface="Calibri" pitchFamily="34" charset="0"/>
                <a:cs typeface="Arial" charset="0"/>
              </a:rPr>
              <a:t>pobreza</a:t>
            </a:r>
            <a:endParaRPr lang="pt-BR" sz="2000" dirty="0">
              <a:solidFill>
                <a:schemeClr val="tx1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642910" y="4653136"/>
            <a:ext cx="7929618" cy="571499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pt-BR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  <a:cs typeface="Arial" charset="0"/>
              </a:rPr>
              <a:t>Potencialidade para o Programa Bolsa Família </a:t>
            </a:r>
            <a:endParaRPr lang="pt-BR" sz="2400" b="1" dirty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  <a:cs typeface="Arial" charset="0"/>
            </a:endParaRPr>
          </a:p>
        </p:txBody>
      </p:sp>
      <p:sp>
        <p:nvSpPr>
          <p:cNvPr id="8" name="Quadro 7"/>
          <p:cNvSpPr/>
          <p:nvPr/>
        </p:nvSpPr>
        <p:spPr>
          <a:xfrm>
            <a:off x="428596" y="5373216"/>
            <a:ext cx="8429684" cy="785818"/>
          </a:xfrm>
          <a:prstGeom prst="fram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2800" b="1" dirty="0" smtClean="0">
                <a:solidFill>
                  <a:schemeClr val="tx1"/>
                </a:solidFill>
                <a:latin typeface="Calibri" pitchFamily="34" charset="0"/>
              </a:rPr>
              <a:t>O papel do SUS junto ao PBF se intensifica</a:t>
            </a:r>
            <a:endParaRPr lang="pt-BR" sz="2800" b="1" dirty="0">
              <a:solidFill>
                <a:schemeClr val="tx1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49905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388" y="1716088"/>
            <a:ext cx="8964612" cy="4089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1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10" name="CaixaDeTexto 10"/>
          <p:cNvSpPr txBox="1">
            <a:spLocks noChangeArrowheads="1"/>
          </p:cNvSpPr>
          <p:nvPr/>
        </p:nvSpPr>
        <p:spPr bwMode="auto">
          <a:xfrm>
            <a:off x="0" y="5559847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pt-BR" sz="1400" dirty="0"/>
              <a:t>Para maiores informações consulte a </a:t>
            </a:r>
            <a:r>
              <a:rPr lang="pt-BR" sz="1400" b="1" i="1" dirty="0"/>
              <a:t>Instrução Operacional Conjunta SENARC/MDS/SAS/MS nº 11 de 18/11/2011.</a:t>
            </a:r>
            <a:endParaRPr lang="pt-BR" sz="1400" dirty="0"/>
          </a:p>
        </p:txBody>
      </p:sp>
      <p:sp>
        <p:nvSpPr>
          <p:cNvPr id="11" name="Elipse 10"/>
          <p:cNvSpPr/>
          <p:nvPr/>
        </p:nvSpPr>
        <p:spPr>
          <a:xfrm>
            <a:off x="357158" y="785794"/>
            <a:ext cx="8501122" cy="4643470"/>
          </a:xfrm>
          <a:prstGeom prst="ellipse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pt-BR" sz="1600" b="1" dirty="0"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pt-BR" sz="2400" b="1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pt-BR" sz="2400" b="1" u="sng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Benefício Variável à Gestante</a:t>
            </a:r>
            <a:r>
              <a:rPr lang="pt-BR" sz="2400" b="1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pt-BR" sz="2400" b="1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(BVG)</a:t>
            </a:r>
          </a:p>
          <a:p>
            <a:pPr algn="ctr">
              <a:defRPr/>
            </a:pPr>
            <a:r>
              <a:rPr lang="pt-BR" sz="2400" b="1" u="sng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Beneficio </a:t>
            </a:r>
            <a:r>
              <a:rPr lang="pt-BR" sz="2400" b="1" u="sng" dirty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Variável </a:t>
            </a:r>
            <a:r>
              <a:rPr lang="pt-BR" sz="2400" b="1" u="sng" dirty="0" smtClean="0">
                <a:solidFill>
                  <a:srgbClr val="FFFF00"/>
                </a:solidFill>
                <a:latin typeface="Calibri" pitchFamily="34" charset="0"/>
                <a:cs typeface="Times New Roman" pitchFamily="18" charset="0"/>
              </a:rPr>
              <a:t>Nutriz (BVN)</a:t>
            </a:r>
          </a:p>
          <a:p>
            <a:pPr algn="ctr">
              <a:defRPr/>
            </a:pPr>
            <a:endParaRPr lang="pt-BR" sz="2400" b="1" dirty="0">
              <a:solidFill>
                <a:srgbClr val="FFFF00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defRPr/>
            </a:pPr>
            <a:r>
              <a:rPr lang="pt-BR" sz="2400" b="1" dirty="0">
                <a:latin typeface="Calibri" pitchFamily="34" charset="0"/>
                <a:cs typeface="Times New Roman" pitchFamily="18" charset="0"/>
              </a:rPr>
              <a:t>Ambos os benefícios têm como objetivo apoiar financeiramente a mãe e o bebê durante a gestação e nos primeiros meses de vida da criança, aumentando a renda familiar nas fases essenciais ao seu crescimento e desenvolvimento.</a:t>
            </a:r>
          </a:p>
          <a:p>
            <a:pPr algn="ctr">
              <a:defRPr/>
            </a:pPr>
            <a:endParaRPr lang="pt-BR" sz="24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866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388" y="1716088"/>
            <a:ext cx="8964612" cy="4089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1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Título 1"/>
          <p:cNvSpPr txBox="1">
            <a:spLocks/>
          </p:cNvSpPr>
          <p:nvPr/>
        </p:nvSpPr>
        <p:spPr>
          <a:xfrm>
            <a:off x="457200" y="341784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Fluxo para Concessão do</a:t>
            </a:r>
            <a:b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t-BR" sz="3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Benefício Variável à Gestante</a:t>
            </a:r>
          </a:p>
        </p:txBody>
      </p:sp>
      <p:sp>
        <p:nvSpPr>
          <p:cNvPr id="12" name="Retângulo 11"/>
          <p:cNvSpPr/>
          <p:nvPr/>
        </p:nvSpPr>
        <p:spPr>
          <a:xfrm>
            <a:off x="3214678" y="1714488"/>
            <a:ext cx="1571636" cy="20002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Informação incluída no Sistema de Gestão do PBF na Saúde</a:t>
            </a:r>
            <a:endParaRPr lang="pt-BR" dirty="0"/>
          </a:p>
        </p:txBody>
      </p:sp>
      <p:sp>
        <p:nvSpPr>
          <p:cNvPr id="13" name="Retângulo 12"/>
          <p:cNvSpPr/>
          <p:nvPr/>
        </p:nvSpPr>
        <p:spPr>
          <a:xfrm>
            <a:off x="6143636" y="1714488"/>
            <a:ext cx="1428760" cy="1928826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Consolidação na última sexta-feira do mês</a:t>
            </a:r>
            <a:endParaRPr lang="pt-BR" dirty="0"/>
          </a:p>
        </p:txBody>
      </p:sp>
      <p:sp>
        <p:nvSpPr>
          <p:cNvPr id="14" name="Retângulo 13"/>
          <p:cNvSpPr/>
          <p:nvPr/>
        </p:nvSpPr>
        <p:spPr>
          <a:xfrm>
            <a:off x="1142976" y="4000504"/>
            <a:ext cx="1500198" cy="207170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Envio  para o MDS</a:t>
            </a:r>
            <a:endParaRPr lang="pt-BR" dirty="0"/>
          </a:p>
        </p:txBody>
      </p:sp>
      <p:sp>
        <p:nvSpPr>
          <p:cNvPr id="15" name="Seta para a direita 14"/>
          <p:cNvSpPr/>
          <p:nvPr/>
        </p:nvSpPr>
        <p:spPr>
          <a:xfrm>
            <a:off x="4929190" y="2500306"/>
            <a:ext cx="857256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6" name="Retângulo 15"/>
          <p:cNvSpPr/>
          <p:nvPr/>
        </p:nvSpPr>
        <p:spPr>
          <a:xfrm>
            <a:off x="428596" y="1643050"/>
            <a:ext cx="1500198" cy="20002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Captação da gestante no município</a:t>
            </a:r>
            <a:endParaRPr lang="pt-BR" dirty="0"/>
          </a:p>
        </p:txBody>
      </p:sp>
      <p:sp>
        <p:nvSpPr>
          <p:cNvPr id="17" name="Retângulo 16"/>
          <p:cNvSpPr/>
          <p:nvPr/>
        </p:nvSpPr>
        <p:spPr>
          <a:xfrm>
            <a:off x="3929058" y="4000504"/>
            <a:ext cx="1643074" cy="2071702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Verificação </a:t>
            </a:r>
          </a:p>
          <a:p>
            <a:pPr algn="ctr"/>
            <a:r>
              <a:rPr lang="pt-BR" dirty="0" smtClean="0"/>
              <a:t>dos critérios</a:t>
            </a:r>
          </a:p>
          <a:p>
            <a:pPr algn="ctr"/>
            <a:r>
              <a:rPr lang="pt-BR" sz="1400" dirty="0" smtClean="0"/>
              <a:t>(permanência no PBF e até 5 benefícios)</a:t>
            </a:r>
          </a:p>
          <a:p>
            <a:pPr algn="ctr"/>
            <a:r>
              <a:rPr lang="pt-BR" dirty="0" smtClean="0"/>
              <a:t> </a:t>
            </a:r>
          </a:p>
        </p:txBody>
      </p:sp>
      <p:sp>
        <p:nvSpPr>
          <p:cNvPr id="18" name="Retângulo 17"/>
          <p:cNvSpPr/>
          <p:nvPr/>
        </p:nvSpPr>
        <p:spPr>
          <a:xfrm>
            <a:off x="6858016" y="4000504"/>
            <a:ext cx="1643074" cy="2000264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50000"/>
                  <a:shade val="30000"/>
                  <a:satMod val="115000"/>
                </a:schemeClr>
              </a:gs>
              <a:gs pos="50000">
                <a:schemeClr val="bg2">
                  <a:lumMod val="50000"/>
                  <a:shade val="67500"/>
                  <a:satMod val="115000"/>
                </a:schemeClr>
              </a:gs>
              <a:gs pos="100000">
                <a:schemeClr val="bg2">
                  <a:lumMod val="50000"/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/>
              <a:t>Concessão do Benefício Variável à Gestante</a:t>
            </a:r>
          </a:p>
          <a:p>
            <a:pPr algn="ctr"/>
            <a:r>
              <a:rPr lang="pt-BR" dirty="0" smtClean="0"/>
              <a:t>BVG</a:t>
            </a:r>
            <a:endParaRPr lang="pt-BR" dirty="0"/>
          </a:p>
        </p:txBody>
      </p:sp>
      <p:sp>
        <p:nvSpPr>
          <p:cNvPr id="19" name="Seta para a direita 18"/>
          <p:cNvSpPr/>
          <p:nvPr/>
        </p:nvSpPr>
        <p:spPr>
          <a:xfrm>
            <a:off x="2786050" y="4857760"/>
            <a:ext cx="928694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Seta para a direita 19"/>
          <p:cNvSpPr/>
          <p:nvPr/>
        </p:nvSpPr>
        <p:spPr>
          <a:xfrm>
            <a:off x="5715008" y="4786322"/>
            <a:ext cx="1071570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Seta para a direita 20"/>
          <p:cNvSpPr/>
          <p:nvPr/>
        </p:nvSpPr>
        <p:spPr>
          <a:xfrm>
            <a:off x="2071670" y="2500306"/>
            <a:ext cx="857256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2" name="CaixaDeTexto 21"/>
          <p:cNvSpPr txBox="1"/>
          <p:nvPr/>
        </p:nvSpPr>
        <p:spPr>
          <a:xfrm>
            <a:off x="5715008" y="4191664"/>
            <a:ext cx="1071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No mínimo 2 meses</a:t>
            </a:r>
            <a:endParaRPr lang="pt-BR" sz="1400" b="1" dirty="0"/>
          </a:p>
        </p:txBody>
      </p:sp>
      <p:sp>
        <p:nvSpPr>
          <p:cNvPr id="23" name="CaixaDeTexto 22"/>
          <p:cNvSpPr txBox="1"/>
          <p:nvPr/>
        </p:nvSpPr>
        <p:spPr>
          <a:xfrm>
            <a:off x="214282" y="4500570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Mensal</a:t>
            </a:r>
            <a:endParaRPr lang="pt-BR" sz="1400" b="1" dirty="0"/>
          </a:p>
        </p:txBody>
      </p:sp>
      <p:sp>
        <p:nvSpPr>
          <p:cNvPr id="24" name="Seta para a direita 23"/>
          <p:cNvSpPr/>
          <p:nvPr/>
        </p:nvSpPr>
        <p:spPr>
          <a:xfrm>
            <a:off x="357158" y="4857760"/>
            <a:ext cx="714380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5" name="CaixaDeTexto 24"/>
          <p:cNvSpPr txBox="1"/>
          <p:nvPr/>
        </p:nvSpPr>
        <p:spPr>
          <a:xfrm>
            <a:off x="2071670" y="2214554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Rotina</a:t>
            </a:r>
            <a:endParaRPr lang="pt-BR" sz="1400" b="1" dirty="0"/>
          </a:p>
        </p:txBody>
      </p:sp>
      <p:sp>
        <p:nvSpPr>
          <p:cNvPr id="26" name="CaixaDeTexto 25"/>
          <p:cNvSpPr txBox="1"/>
          <p:nvPr/>
        </p:nvSpPr>
        <p:spPr>
          <a:xfrm>
            <a:off x="5000628" y="2143116"/>
            <a:ext cx="7858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400" b="1" dirty="0" smtClean="0"/>
              <a:t>Mensal</a:t>
            </a:r>
            <a:endParaRPr lang="pt-BR" sz="1400" b="1" dirty="0"/>
          </a:p>
        </p:txBody>
      </p:sp>
      <p:sp>
        <p:nvSpPr>
          <p:cNvPr id="27" name="Seta para a direita 26"/>
          <p:cNvSpPr/>
          <p:nvPr/>
        </p:nvSpPr>
        <p:spPr>
          <a:xfrm>
            <a:off x="7715272" y="2571744"/>
            <a:ext cx="857256" cy="357190"/>
          </a:xfrm>
          <a:prstGeom prst="rightArrow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6753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388" y="1716088"/>
            <a:ext cx="8964612" cy="4089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1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3078" name="Rectangle 1"/>
          <p:cNvSpPr>
            <a:spLocks noChangeArrowheads="1"/>
          </p:cNvSpPr>
          <p:nvPr/>
        </p:nvSpPr>
        <p:spPr bwMode="auto">
          <a:xfrm>
            <a:off x="214313" y="5213337"/>
            <a:ext cx="60721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1000" b="1" dirty="0">
                <a:ea typeface="Batang" pitchFamily="18" charset="-127"/>
              </a:rPr>
              <a:t>Fonte: </a:t>
            </a:r>
            <a:r>
              <a:rPr lang="pt-BR" sz="1000" dirty="0">
                <a:ea typeface="Batang" pitchFamily="18" charset="-127"/>
              </a:rPr>
              <a:t>MINISTÉRIO da SAÚDE/DATASUS/Sistema de Gestão do Programa Bolsa Família na Saúde.</a:t>
            </a:r>
            <a:endParaRPr lang="pt-BR" sz="2400" dirty="0"/>
          </a:p>
        </p:txBody>
      </p:sp>
      <p:sp>
        <p:nvSpPr>
          <p:cNvPr id="11" name="Retângulo 8"/>
          <p:cNvSpPr txBox="1">
            <a:spLocks noChangeArrowheads="1"/>
          </p:cNvSpPr>
          <p:nvPr/>
        </p:nvSpPr>
        <p:spPr bwMode="auto">
          <a:xfrm>
            <a:off x="357158" y="452435"/>
            <a:ext cx="8286750" cy="9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Gestantes identificadas no </a:t>
            </a:r>
          </a:p>
          <a:p>
            <a:pPr algn="ctr" eaLnBrk="0" hangingPunct="0">
              <a:spcBef>
                <a:spcPct val="20000"/>
              </a:spcBef>
              <a:buFont typeface="Arial" charset="0"/>
              <a:buNone/>
              <a:defRPr/>
            </a:pPr>
            <a:r>
              <a:rPr lang="pt-BR" sz="2400" b="1" dirty="0" smtClean="0">
                <a:latin typeface="Arial" pitchFamily="34" charset="0"/>
                <a:cs typeface="Arial" pitchFamily="34" charset="0"/>
              </a:rPr>
              <a:t>Sistema </a:t>
            </a:r>
            <a:r>
              <a:rPr lang="pt-BR" sz="2400" b="1" dirty="0">
                <a:latin typeface="Arial" pitchFamily="34" charset="0"/>
                <a:cs typeface="Arial" pitchFamily="34" charset="0"/>
              </a:rPr>
              <a:t>de Gestão do PBF na Saúde - Brasil</a:t>
            </a:r>
          </a:p>
        </p:txBody>
      </p:sp>
      <p:graphicFrame>
        <p:nvGraphicFramePr>
          <p:cNvPr id="3074" name="Gráfico 12"/>
          <p:cNvGraphicFramePr>
            <a:graphicFrameLocks/>
          </p:cNvGraphicFramePr>
          <p:nvPr/>
        </p:nvGraphicFramePr>
        <p:xfrm>
          <a:off x="357188" y="1500174"/>
          <a:ext cx="7815212" cy="3801034"/>
        </p:xfrm>
        <a:graphic>
          <a:graphicData uri="http://schemas.openxmlformats.org/presentationml/2006/ole">
            <p:oleObj spid="_x0000_s1035" name="Worksheet" r:id="rId5" imgW="7286608" imgH="3638552" progId="Excel.Sheet.8">
              <p:embed/>
            </p:oleObj>
          </a:graphicData>
        </a:graphic>
      </p:graphicFrame>
      <p:sp>
        <p:nvSpPr>
          <p:cNvPr id="3080" name="Retângulo 14"/>
          <p:cNvSpPr>
            <a:spLocks noChangeArrowheads="1"/>
          </p:cNvSpPr>
          <p:nvPr/>
        </p:nvSpPr>
        <p:spPr bwMode="auto">
          <a:xfrm>
            <a:off x="36512" y="5445224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Mesmo com um incremento de 43% em relação à vigência anterior, </a:t>
            </a:r>
          </a:p>
          <a:p>
            <a:r>
              <a:rPr lang="pt-BR" sz="22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na 1ª vigência de 2012 foram identificadas 37,9% da estimativa.</a:t>
            </a:r>
          </a:p>
        </p:txBody>
      </p:sp>
      <p:sp>
        <p:nvSpPr>
          <p:cNvPr id="3081" name="CaixaDeTexto 15"/>
          <p:cNvSpPr txBox="1">
            <a:spLocks noChangeArrowheads="1"/>
          </p:cNvSpPr>
          <p:nvPr/>
        </p:nvSpPr>
        <p:spPr bwMode="auto">
          <a:xfrm>
            <a:off x="6948488" y="1768471"/>
            <a:ext cx="2000250" cy="1261884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900" dirty="0">
                <a:latin typeface="Arial" pitchFamily="34" charset="0"/>
                <a:cs typeface="Arial" pitchFamily="34" charset="0"/>
              </a:rPr>
              <a:t>Estimativa de gestantes </a:t>
            </a:r>
          </a:p>
          <a:p>
            <a:pPr algn="ctr"/>
            <a:r>
              <a:rPr lang="pt-BR" sz="1900" dirty="0">
                <a:latin typeface="Arial" pitchFamily="34" charset="0"/>
                <a:cs typeface="Arial" pitchFamily="34" charset="0"/>
              </a:rPr>
              <a:t>1ª vigência 2012</a:t>
            </a:r>
          </a:p>
          <a:p>
            <a:pPr algn="ctr"/>
            <a:r>
              <a:rPr lang="pt-BR" sz="19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449.111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-1270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388" y="1716088"/>
            <a:ext cx="8964612" cy="4089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  <a:defRPr/>
            </a:pPr>
            <a:endParaRPr lang="pt-BR" sz="1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3078" name="Rectangle 1"/>
          <p:cNvSpPr>
            <a:spLocks noChangeArrowheads="1"/>
          </p:cNvSpPr>
          <p:nvPr/>
        </p:nvSpPr>
        <p:spPr bwMode="auto">
          <a:xfrm>
            <a:off x="428596" y="4857760"/>
            <a:ext cx="6072187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1000" b="1" dirty="0">
                <a:ea typeface="Batang" pitchFamily="18" charset="-127"/>
              </a:rPr>
              <a:t>Fonte: </a:t>
            </a:r>
            <a:r>
              <a:rPr lang="pt-BR" sz="1000" dirty="0">
                <a:ea typeface="Batang" pitchFamily="18" charset="-127"/>
              </a:rPr>
              <a:t>MINISTÉRIO da SAÚDE/DATASUS/Sistema de Gestão do Programa Bolsa Família na Saúde.</a:t>
            </a:r>
            <a:endParaRPr lang="pt-BR" sz="2400" dirty="0"/>
          </a:p>
        </p:txBody>
      </p:sp>
      <p:sp>
        <p:nvSpPr>
          <p:cNvPr id="11" name="Retângulo 8"/>
          <p:cNvSpPr txBox="1">
            <a:spLocks noChangeArrowheads="1"/>
          </p:cNvSpPr>
          <p:nvPr/>
        </p:nvSpPr>
        <p:spPr bwMode="auto">
          <a:xfrm>
            <a:off x="0" y="500042"/>
            <a:ext cx="914400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buFont typeface="Arial" charset="0"/>
              <a:buNone/>
              <a:defRPr/>
            </a:pP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Gestantes identificadas no Sistema </a:t>
            </a:r>
            <a:r>
              <a:rPr lang="pt-BR" sz="2200" b="1" dirty="0">
                <a:latin typeface="Arial" pitchFamily="34" charset="0"/>
                <a:cs typeface="Arial" pitchFamily="34" charset="0"/>
              </a:rPr>
              <a:t>de Gestão </a:t>
            </a: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do</a:t>
            </a:r>
          </a:p>
          <a:p>
            <a:pPr algn="ctr" eaLnBrk="0" hangingPunct="0">
              <a:buFont typeface="Arial" charset="0"/>
              <a:buNone/>
              <a:defRPr/>
            </a:pP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200" b="1" dirty="0">
                <a:latin typeface="Arial" pitchFamily="34" charset="0"/>
                <a:cs typeface="Arial" pitchFamily="34" charset="0"/>
              </a:rPr>
              <a:t>PBF na Saúde </a:t>
            </a:r>
            <a:r>
              <a:rPr lang="pt-BR" sz="2200" b="1" dirty="0" smtClean="0">
                <a:latin typeface="Arial" pitchFamily="34" charset="0"/>
                <a:cs typeface="Arial" pitchFamily="34" charset="0"/>
              </a:rPr>
              <a:t>Santa Catarina</a:t>
            </a:r>
            <a:endParaRPr lang="pt-BR" sz="2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tângulo 14"/>
          <p:cNvSpPr>
            <a:spLocks noChangeArrowheads="1"/>
          </p:cNvSpPr>
          <p:nvPr/>
        </p:nvSpPr>
        <p:spPr bwMode="auto">
          <a:xfrm>
            <a:off x="0" y="5357826"/>
            <a:ext cx="9144000" cy="73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9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Houve </a:t>
            </a:r>
            <a:r>
              <a:rPr lang="pt-BR" sz="209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um incremento de </a:t>
            </a:r>
            <a:r>
              <a:rPr lang="pt-BR" sz="209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mais de 100% </a:t>
            </a:r>
            <a:r>
              <a:rPr lang="pt-BR" sz="209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em relação à vigência </a:t>
            </a:r>
            <a:r>
              <a:rPr lang="pt-BR" sz="209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anterior. Na </a:t>
            </a:r>
            <a:r>
              <a:rPr lang="pt-BR" sz="209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1ª vigência de 2012 foram identificadas </a:t>
            </a:r>
            <a:r>
              <a:rPr lang="pt-BR" sz="209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83,3% </a:t>
            </a:r>
            <a:r>
              <a:rPr lang="pt-BR" sz="209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da estimativa.</a:t>
            </a:r>
          </a:p>
        </p:txBody>
      </p:sp>
      <p:sp>
        <p:nvSpPr>
          <p:cNvPr id="3081" name="CaixaDeTexto 15"/>
          <p:cNvSpPr txBox="1">
            <a:spLocks noChangeArrowheads="1"/>
          </p:cNvSpPr>
          <p:nvPr/>
        </p:nvSpPr>
        <p:spPr bwMode="auto">
          <a:xfrm>
            <a:off x="6660232" y="1772816"/>
            <a:ext cx="2339752" cy="132343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pt-BR" sz="2000" dirty="0">
                <a:latin typeface="Arial" pitchFamily="34" charset="0"/>
                <a:cs typeface="Arial" pitchFamily="34" charset="0"/>
              </a:rPr>
              <a:t>Estimativa de gestantes </a:t>
            </a:r>
          </a:p>
          <a:p>
            <a:pPr algn="ctr"/>
            <a:r>
              <a:rPr lang="pt-BR" sz="2000" dirty="0">
                <a:latin typeface="Arial" pitchFamily="34" charset="0"/>
                <a:cs typeface="Arial" pitchFamily="34" charset="0"/>
              </a:rPr>
              <a:t>2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ª </a:t>
            </a:r>
            <a:r>
              <a:rPr lang="pt-BR" sz="2000" dirty="0">
                <a:latin typeface="Arial" pitchFamily="34" charset="0"/>
                <a:cs typeface="Arial" pitchFamily="34" charset="0"/>
              </a:rPr>
              <a:t>vigência 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2011</a:t>
            </a:r>
            <a:endParaRPr lang="pt-BR" sz="20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4.173</a:t>
            </a:r>
            <a:endParaRPr lang="pt-BR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Gráfico 11"/>
          <p:cNvGraphicFramePr/>
          <p:nvPr/>
        </p:nvGraphicFramePr>
        <p:xfrm>
          <a:off x="0" y="908720"/>
          <a:ext cx="824440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9388" y="1716088"/>
            <a:ext cx="8964612" cy="40894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i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3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28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  <a:p>
            <a:pPr algn="ctr">
              <a:lnSpc>
                <a:spcPct val="90000"/>
              </a:lnSpc>
            </a:pPr>
            <a:endParaRPr lang="pt-BR" sz="1700" b="1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</a:endParaRPr>
          </a:p>
        </p:txBody>
      </p:sp>
      <p:sp>
        <p:nvSpPr>
          <p:cNvPr id="9" name="Retângulo 8"/>
          <p:cNvSpPr txBox="1">
            <a:spLocks noChangeArrowheads="1"/>
          </p:cNvSpPr>
          <p:nvPr/>
        </p:nvSpPr>
        <p:spPr bwMode="auto">
          <a:xfrm>
            <a:off x="285750" y="654522"/>
            <a:ext cx="828675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20000"/>
              </a:spcBef>
              <a:defRPr/>
            </a:pPr>
            <a:r>
              <a:rPr lang="pt-BR" sz="2400" b="1" dirty="0"/>
              <a:t>Histórico de concessão de Benefício Variável à Gestante - Brasil</a:t>
            </a: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94210794"/>
              </p:ext>
            </p:extLst>
          </p:nvPr>
        </p:nvGraphicFramePr>
        <p:xfrm>
          <a:off x="179388" y="1412780"/>
          <a:ext cx="8785100" cy="4650676"/>
        </p:xfrm>
        <a:graphic>
          <a:graphicData uri="http://schemas.openxmlformats.org/drawingml/2006/table">
            <a:tbl>
              <a:tblPr/>
              <a:tblGrid>
                <a:gridCol w="2214982"/>
                <a:gridCol w="2314756"/>
                <a:gridCol w="2259881"/>
                <a:gridCol w="1995481"/>
              </a:tblGrid>
              <a:tr h="1127436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Pagamento em: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Mês de referência (arquivo do MS)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N.º de gestantes localizadas pela saúde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2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BVG concedidos acumulados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dez/11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outubro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25.305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novembro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71.310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61.250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fev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dezembro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99.256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dezembro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98.513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fevereiro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100.979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março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29.054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116.463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abril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62.142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141.405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maio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106.942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176.232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</a:t>
                      </a:r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junho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166.075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52324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set/12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julho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pt-BR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167.562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pt-B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40404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9118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207963" y="359294"/>
            <a:ext cx="83820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/>
            <a:endParaRPr lang="pt-BR" dirty="0">
              <a:latin typeface="Calibri" pitchFamily="34" charset="0"/>
              <a:ea typeface="ＭＳ Ｐゴシック" pitchFamily="34" charset="-128"/>
              <a:cs typeface="Arial" charset="0"/>
            </a:endParaRPr>
          </a:p>
          <a:p>
            <a:pPr algn="ctr" defTabSz="457200"/>
            <a:r>
              <a:rPr lang="pt-BR" sz="2000" dirty="0">
                <a:latin typeface="Calibri" pitchFamily="34" charset="0"/>
                <a:ea typeface="ＭＳ Ｐゴシック" pitchFamily="34" charset="-128"/>
                <a:cs typeface="Arial" charset="0"/>
              </a:rPr>
              <a:t>	</a:t>
            </a:r>
            <a:r>
              <a:rPr lang="pt-BR" sz="2000" b="1" dirty="0">
                <a:latin typeface="Calibri" pitchFamily="34" charset="0"/>
                <a:ea typeface="ＭＳ Ｐゴシック" pitchFamily="34" charset="-128"/>
                <a:cs typeface="Arial" charset="0"/>
              </a:rPr>
              <a:t>IGD - Índice de Gestão Descentralizada</a:t>
            </a:r>
          </a:p>
          <a:p>
            <a:pPr algn="just" defTabSz="457200"/>
            <a:r>
              <a:rPr lang="pt-BR" b="1" dirty="0">
                <a:latin typeface="Calibri" pitchFamily="34" charset="0"/>
                <a:ea typeface="ＭＳ Ｐゴシック" pitchFamily="34" charset="-128"/>
                <a:cs typeface="Arial" charset="0"/>
              </a:rPr>
              <a:t> </a:t>
            </a:r>
          </a:p>
          <a:p>
            <a:pPr algn="just" defTabSz="457200"/>
            <a:r>
              <a:rPr lang="pt-BR" dirty="0">
                <a:latin typeface="Calibri" pitchFamily="34" charset="0"/>
                <a:ea typeface="ＭＳ Ｐゴシック" pitchFamily="34" charset="-128"/>
                <a:cs typeface="Arial" charset="0"/>
              </a:rPr>
              <a:t>	Para incentivar o aprimoramento da qualidade da gestão local do Programa e contribuir para que estados e municípios executem as ações que estão sob sua responsabilidade, foi criado o IGD.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 rot="-5400000">
            <a:off x="4768850" y="2373125"/>
            <a:ext cx="853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457200"/>
            <a:r>
              <a:rPr lang="pt-BR" sz="800" dirty="0">
                <a:latin typeface="Calibri" pitchFamily="34" charset="0"/>
                <a:ea typeface="ＭＳ Ｐゴシック" pitchFamily="34" charset="-128"/>
              </a:rPr>
              <a:t>Fonte: http://</a:t>
            </a:r>
            <a:r>
              <a:rPr lang="pt-BR" sz="1200" dirty="0">
                <a:latin typeface="Calibri" pitchFamily="34" charset="0"/>
                <a:ea typeface="ＭＳ Ｐゴシック" pitchFamily="34" charset="-128"/>
              </a:rPr>
              <a:t>www.mds.gov.br/bolsafamilia/gestaodescentralizada/indice-de-gestao-descentralizada-igd</a:t>
            </a:r>
            <a:endParaRPr lang="pt-BR" sz="800" dirty="0">
              <a:latin typeface="Calibri" pitchFamily="34" charset="0"/>
              <a:ea typeface="ＭＳ Ｐゴシック" pitchFamily="34" charset="-128"/>
            </a:endParaRP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131763" y="2256356"/>
            <a:ext cx="8534400" cy="1155700"/>
          </a:xfrm>
          <a:prstGeom prst="rect">
            <a:avLst/>
          </a:prstGeom>
          <a:solidFill>
            <a:schemeClr val="accent3">
              <a:lumMod val="50000"/>
            </a:schemeClr>
          </a:solidFill>
          <a:ln w="9525">
            <a:solidFill>
              <a:srgbClr val="860605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pt-BR" b="1" dirty="0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É um indicador que mostra a qualidade da gestão descentralizada do Bolsa Família, além de refletir os compromissos assumidos pelos estados e municípios na sua adesão ao Programa.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81350" y="3672406"/>
            <a:ext cx="7239000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457200"/>
            <a:r>
              <a:rPr lang="pt-BR" dirty="0">
                <a:latin typeface="Calibri" pitchFamily="34" charset="0"/>
                <a:ea typeface="ＭＳ Ｐゴシック" pitchFamily="34" charset="-128"/>
              </a:rPr>
              <a:t>Com base nesse indicador, o MDS repassa recursos a estados e municípios para a realização da gestão do Bolsa Família. Quanto maior o valor do IGD, maior será o valor dos recursos transferidos para o ente federado.</a:t>
            </a:r>
          </a:p>
        </p:txBody>
      </p:sp>
    </p:spTree>
    <p:extLst>
      <p:ext uri="{BB962C8B-B14F-4D97-AF65-F5344CB8AC3E}">
        <p14:creationId xmlns:p14="http://schemas.microsoft.com/office/powerpoint/2010/main" xmlns="" val="8607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/>
          <p:nvPr/>
        </p:nvSpPr>
        <p:spPr>
          <a:xfrm>
            <a:off x="1835696" y="2269321"/>
            <a:ext cx="53103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sz="3200" b="1" dirty="0" smtClean="0"/>
              <a:t>Articulação para qualificação das ações relacionadas às condicionalidades de saúde</a:t>
            </a:r>
            <a:endParaRPr lang="pt-BR" sz="3200" b="1" dirty="0"/>
          </a:p>
        </p:txBody>
      </p:sp>
    </p:spTree>
    <p:extLst>
      <p:ext uri="{BB962C8B-B14F-4D97-AF65-F5344CB8AC3E}">
        <p14:creationId xmlns:p14="http://schemas.microsoft.com/office/powerpoint/2010/main" xmlns="" val="340295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2844" y="1688738"/>
            <a:ext cx="8786874" cy="3900502"/>
          </a:xfrm>
        </p:spPr>
        <p:txBody>
          <a:bodyPr/>
          <a:lstStyle/>
          <a:p>
            <a:pPr algn="just">
              <a:buClr>
                <a:srgbClr val="CC0000"/>
              </a:buClr>
              <a:buFontTx/>
              <a:buChar char="•"/>
            </a:pP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Lei nº 10.836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de 09 de janeiro de 2004 (Cria o Programa Bolsa Família)</a:t>
            </a:r>
          </a:p>
          <a:p>
            <a:pPr algn="just">
              <a:buClr>
                <a:srgbClr val="CC0000"/>
              </a:buClr>
              <a:buFontTx/>
              <a:buChar char="•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CC0000"/>
              </a:buClr>
              <a:buFontTx/>
              <a:buChar char="•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Decreto nº 5.209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, de 17 de setembro de 2004 (Programa Bolsa Família)</a:t>
            </a:r>
          </a:p>
          <a:p>
            <a:pPr algn="just">
              <a:buClr>
                <a:srgbClr val="CC0000"/>
              </a:buClr>
              <a:buFontTx/>
              <a:buChar char="•"/>
            </a:pPr>
            <a:endParaRPr lang="pt-BR" sz="2800" dirty="0" smtClean="0">
              <a:latin typeface="Arial" pitchFamily="34" charset="0"/>
              <a:cs typeface="Arial" pitchFamily="34" charset="0"/>
            </a:endParaRPr>
          </a:p>
          <a:p>
            <a:pPr algn="just">
              <a:buClr>
                <a:srgbClr val="CC0000"/>
              </a:buClr>
              <a:buFontTx/>
              <a:buChar char="•"/>
            </a:pPr>
            <a:r>
              <a:rPr lang="pt-BR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pt-BR" sz="2800" b="1" dirty="0" smtClean="0">
                <a:latin typeface="Arial" pitchFamily="34" charset="0"/>
                <a:cs typeface="Arial" pitchFamily="34" charset="0"/>
              </a:rPr>
              <a:t>Portaria Interministerial </a:t>
            </a:r>
            <a:r>
              <a:rPr lang="pt-BR" sz="2800" dirty="0" smtClean="0">
                <a:latin typeface="Arial" pitchFamily="34" charset="0"/>
                <a:cs typeface="Arial" pitchFamily="34" charset="0"/>
              </a:rPr>
              <a:t>nº 2.509, DOU de 22 novembro de 2004 (Define as ações de Saúde)</a:t>
            </a:r>
          </a:p>
          <a:p>
            <a:pPr algn="just">
              <a:buClr>
                <a:srgbClr val="CC0000"/>
              </a:buClr>
              <a:buFontTx/>
              <a:buChar char="•"/>
            </a:pPr>
            <a:endParaRPr lang="pt-BR" sz="900" dirty="0" smtClean="0"/>
          </a:p>
          <a:p>
            <a:pPr>
              <a:buNone/>
            </a:pPr>
            <a:endParaRPr lang="pt-BR" sz="2800" dirty="0"/>
          </a:p>
        </p:txBody>
      </p:sp>
      <p:sp>
        <p:nvSpPr>
          <p:cNvPr id="5" name="Retângulo de cantos arredondados 4"/>
          <p:cNvSpPr/>
          <p:nvPr/>
        </p:nvSpPr>
        <p:spPr>
          <a:xfrm>
            <a:off x="251520" y="626964"/>
            <a:ext cx="8642350" cy="7858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pt-BR" sz="3600" b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Programa Bolsa Família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5"/>
          <p:cNvSpPr>
            <a:spLocks noChangeArrowheads="1"/>
          </p:cNvSpPr>
          <p:nvPr/>
        </p:nvSpPr>
        <p:spPr bwMode="auto">
          <a:xfrm>
            <a:off x="214282" y="476672"/>
            <a:ext cx="87153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2000" b="1" dirty="0">
                <a:latin typeface="Calibri" pitchFamily="34" charset="0"/>
                <a:cs typeface="Arial" charset="0"/>
              </a:rPr>
              <a:t>Matriz de Interfaces do Programa Bolsa Família na Saúde</a:t>
            </a:r>
          </a:p>
        </p:txBody>
      </p:sp>
      <p:sp>
        <p:nvSpPr>
          <p:cNvPr id="9" name="Retângulo 8"/>
          <p:cNvSpPr>
            <a:spLocks noChangeArrowheads="1"/>
          </p:cNvSpPr>
          <p:nvPr/>
        </p:nvSpPr>
        <p:spPr bwMode="auto">
          <a:xfrm>
            <a:off x="214313" y="1628800"/>
            <a:ext cx="226945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400" dirty="0" smtClean="0">
                <a:latin typeface="Calibri" pitchFamily="34" charset="0"/>
                <a:cs typeface="Arial" charset="0"/>
              </a:rPr>
              <a:t>Instrumento visual que alinha 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as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ações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,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estratégias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,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programas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, e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políticas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 do SUS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relacionadas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às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condicionalida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-des de </a:t>
            </a:r>
            <a:r>
              <a:rPr lang="en-US" sz="2400" dirty="0" err="1" smtClean="0">
                <a:latin typeface="Calibri" pitchFamily="34" charset="0"/>
                <a:cs typeface="Arial" charset="0"/>
              </a:rPr>
              <a:t>saúde</a:t>
            </a:r>
            <a:r>
              <a:rPr lang="en-US" sz="2400" dirty="0" smtClean="0">
                <a:latin typeface="Calibri" pitchFamily="34" charset="0"/>
                <a:cs typeface="Arial" charset="0"/>
              </a:rPr>
              <a:t> do PBF.</a:t>
            </a:r>
            <a:endParaRPr lang="pt-BR" sz="2400" dirty="0" smtClean="0">
              <a:latin typeface="Calibri" pitchFamily="34" charset="0"/>
              <a:cs typeface="Arial" charset="0"/>
            </a:endParaRPr>
          </a:p>
        </p:txBody>
      </p:sp>
      <p:pic>
        <p:nvPicPr>
          <p:cNvPr id="10" name="Imagem 8" descr="desenho_fundo_branco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876782"/>
            <a:ext cx="6192688" cy="5218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03782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tângulo 4"/>
          <p:cNvSpPr>
            <a:spLocks noChangeArrowheads="1"/>
          </p:cNvSpPr>
          <p:nvPr/>
        </p:nvSpPr>
        <p:spPr bwMode="auto">
          <a:xfrm>
            <a:off x="214282" y="980728"/>
            <a:ext cx="8501122" cy="909911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945" tIns="41473" rIns="82945" bIns="41473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pt-BR" sz="2400" dirty="0">
                <a:latin typeface="Calibri" pitchFamily="34" charset="0"/>
              </a:rPr>
              <a:t>Qualificação das ações de identificação e tratamento dos casos de </a:t>
            </a:r>
            <a:r>
              <a:rPr lang="pt-BR" sz="2400" b="1" dirty="0">
                <a:latin typeface="Calibri" pitchFamily="34" charset="0"/>
              </a:rPr>
              <a:t>Tuberculose  e Hanseníase </a:t>
            </a:r>
            <a:r>
              <a:rPr lang="pt-BR" sz="2400" dirty="0">
                <a:latin typeface="Calibri" pitchFamily="34" charset="0"/>
              </a:rPr>
              <a:t>entre beneficiários do PBF</a:t>
            </a:r>
          </a:p>
        </p:txBody>
      </p:sp>
      <p:pic>
        <p:nvPicPr>
          <p:cNvPr id="9" name="Picture 8" descr="ANd9GcTbB7_w4zleFzS_SqAevi0ZinhKM0cJoOf5fHUju-hb1j2Hf9if_MFVhOM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3085080"/>
            <a:ext cx="1822635" cy="224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 descr="hanseniase%20cartaz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71604" y="2942204"/>
            <a:ext cx="1928826" cy="2491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95724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288032" y="764704"/>
            <a:ext cx="8786874" cy="250033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pPr marL="273050" marR="0" lvl="0" indent="-27305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itchFamily="2" charset="2"/>
              <a:buChar char=""/>
              <a:tabLst/>
              <a:defRPr/>
            </a:pPr>
            <a:r>
              <a:rPr kumimoji="0" lang="pt-BR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Curso de Ensino à Distância do PBF na Saúde</a:t>
            </a:r>
          </a:p>
          <a:p>
            <a:pPr marL="6397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pt-BR" sz="3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Em 3 anos formou mais de 6 mil pessoas</a:t>
            </a:r>
          </a:p>
          <a:p>
            <a:pPr marL="6397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pt-BR" sz="3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16 turmas para 2012</a:t>
            </a:r>
          </a:p>
          <a:p>
            <a:pPr marL="6397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lang="pt-BR" sz="3400" dirty="0" smtClean="0"/>
              <a:t>Turmas de julho foram canceladas</a:t>
            </a:r>
            <a:endParaRPr kumimoji="0" lang="pt-BR" sz="34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639763" marR="0" lvl="1" indent="-27305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tabLst/>
              <a:defRPr/>
            </a:pPr>
            <a:r>
              <a:rPr kumimoji="0" lang="pt-BR" sz="34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Atualização do conteúdo:</a:t>
            </a:r>
          </a:p>
          <a:p>
            <a:pPr marL="823913" lvl="2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80000"/>
              <a:defRPr/>
            </a:pPr>
            <a:r>
              <a:rPr lang="pt-BR" sz="3200" dirty="0" smtClean="0"/>
              <a:t>- 1ª vigência</a:t>
            </a:r>
            <a:endParaRPr kumimoji="0" lang="pt-BR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lvl="3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/>
            </a:pP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PBF na conjuntura do Plano Brasil sem Miséria;</a:t>
            </a:r>
          </a:p>
          <a:p>
            <a:pPr lvl="3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/>
            </a:pP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Interfaces com o Programa Nacional de Controle da Tuberculose, da Política Nacional de Controle da Hanseníase</a:t>
            </a:r>
          </a:p>
          <a:p>
            <a:pPr marL="731837" lvl="2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defRPr/>
            </a:pPr>
            <a:r>
              <a:rPr lang="pt-BR" sz="3200" dirty="0" smtClean="0"/>
              <a:t>- 2ª vigência</a:t>
            </a:r>
          </a:p>
          <a:p>
            <a:pPr lvl="3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/>
            </a:pPr>
            <a:r>
              <a:rPr lang="pt-BR" sz="2500" dirty="0" smtClean="0"/>
              <a:t>Atualizações no Sistema de Gestão do PBF na Saúde em decorrência  do BVG</a:t>
            </a:r>
          </a:p>
          <a:p>
            <a:pPr lvl="3" indent="-1825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E0752F"/>
              </a:buClr>
              <a:buSzPct val="60000"/>
              <a:buFont typeface="Wingdings" pitchFamily="2" charset="2"/>
              <a:buChar char=""/>
              <a:defRPr/>
            </a:pPr>
            <a:r>
              <a:rPr lang="pt-BR" sz="2500" dirty="0" smtClean="0"/>
              <a:t>PBF na conjuntura do </a:t>
            </a:r>
            <a:r>
              <a:rPr kumimoji="0" lang="pt-BR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Brasil</a:t>
            </a:r>
            <a:r>
              <a:rPr kumimoji="0" lang="pt-BR" sz="25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Carinhoso</a:t>
            </a:r>
            <a:endParaRPr kumimoji="0" lang="pt-BR" sz="25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946150920"/>
              </p:ext>
            </p:extLst>
          </p:nvPr>
        </p:nvGraphicFramePr>
        <p:xfrm>
          <a:off x="142844" y="3435350"/>
          <a:ext cx="8786873" cy="2297907"/>
        </p:xfrm>
        <a:graphic>
          <a:graphicData uri="http://schemas.openxmlformats.org/drawingml/2006/table">
            <a:tbl>
              <a:tblPr/>
              <a:tblGrid>
                <a:gridCol w="972772"/>
                <a:gridCol w="2085680"/>
                <a:gridCol w="1226688"/>
                <a:gridCol w="1745590"/>
                <a:gridCol w="1130510"/>
                <a:gridCol w="1625633"/>
              </a:tblGrid>
              <a:tr h="466512"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MÊS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MÊS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MÊS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DATAS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6228"/>
                    </a:solidFill>
                  </a:tcPr>
                </a:tc>
              </a:tr>
              <a:tr h="610465"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Agosto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10ª turma: 20 a 24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Outubro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13ª turma: 15 a 19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Dezembro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16ª turma: 10 a 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610465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Setembro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11ª turma: 10 a 14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Novembro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14ª turma: 05 a 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 fontAlgn="ctr"/>
                      <a:r>
                        <a:rPr lang="pt-BR" sz="16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</a:tr>
              <a:tr h="61046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12ª turma: 24 a 28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pt-BR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15ª turma: 26 a 30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1482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8301" y="509588"/>
            <a:ext cx="8866187" cy="583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aixaDeTexto 5"/>
          <p:cNvSpPr txBox="1"/>
          <p:nvPr/>
        </p:nvSpPr>
        <p:spPr>
          <a:xfrm>
            <a:off x="3203848" y="980728"/>
            <a:ext cx="56166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O Sistema de Gestão do Programa Bolsa Família na Saúde é o único instrumento para registro das condicionalidades de saúde disponível. Pode ser acessado pelos endereços </a:t>
            </a:r>
            <a:r>
              <a:rPr lang="pt-BR" sz="1600" dirty="0" smtClean="0">
                <a:hlinkClick r:id="rId4"/>
              </a:rPr>
              <a:t>http://bolsafamilia.datasus.gov.br</a:t>
            </a:r>
            <a:r>
              <a:rPr lang="pt-BR" sz="1600" dirty="0" smtClean="0"/>
              <a:t> , ou ainda pelo site da Coordenação Geral de Alimentação e Nutrição/DAB/SAS/MS: </a:t>
            </a:r>
            <a:r>
              <a:rPr lang="pt-BR" sz="1600" dirty="0" smtClean="0">
                <a:hlinkClick r:id="rId5"/>
              </a:rPr>
              <a:t>http://nutricao.saude.gov.br</a:t>
            </a:r>
            <a:r>
              <a:rPr lang="pt-BR" sz="1600" dirty="0" smtClean="0"/>
              <a:t> , link “</a:t>
            </a:r>
            <a:r>
              <a:rPr lang="pt-BR" sz="1600" b="1" dirty="0" smtClean="0"/>
              <a:t>Bolsa Família</a:t>
            </a:r>
            <a:r>
              <a:rPr lang="pt-BR" sz="1600" dirty="0" smtClean="0"/>
              <a:t>”.   </a:t>
            </a:r>
            <a:r>
              <a:rPr lang="pt-BR" sz="1600" b="1" dirty="0" smtClean="0"/>
              <a:t> 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xmlns="" val="387261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323528" y="1124744"/>
            <a:ext cx="8229600" cy="4896544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42950" marR="0" lvl="1" indent="-285750" algn="just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pt-BR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Na 1ª vigência, são disponibilizadas para acompanhamento (obrigatório e não obrigatório) na saúde as famílias beneficiárias  do PBF constante da folha de pagamento de dezembro do ano anterior e com as atualizações do Cadastro Único até novembro do ano anterior.</a:t>
            </a:r>
          </a:p>
          <a:p>
            <a:pPr marL="742950" lvl="1" indent="-285750" algn="just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pt-BR" sz="2200" dirty="0"/>
              <a:t>Na 2ª vigência de 2012, serão disponibilizadas para acompanhamento (obrigatório e não obrigatório) na saúde as famílias beneficiárias  do PBF constante da folha de pagamento de junho de 2012 e com as atualizações do Cadastro Único até maio de 2012</a:t>
            </a:r>
            <a:endParaRPr kumimoji="0" lang="pt-BR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pt-BR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ítulo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3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Informação Importante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-27384"/>
            <a:ext cx="9167813" cy="468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3131840" y="2132856"/>
            <a:ext cx="5904656" cy="4190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- Objetivo de minimizar os casos recorrentes de endereços incorretos nos Mapas de Acompanhamento</a:t>
            </a: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- Incluir não somente o endereço da família, mas também referências do endereço, como: “terceira rua após o orelhão”, “segunda casa depois do mercado”.</a:t>
            </a:r>
          </a:p>
          <a:p>
            <a:pPr algn="just">
              <a:lnSpc>
                <a:spcPct val="150000"/>
              </a:lnSpc>
            </a:pPr>
            <a:r>
              <a:rPr lang="pt-BR" sz="2000" dirty="0" smtClean="0">
                <a:latin typeface="Arial" pitchFamily="34" charset="0"/>
                <a:cs typeface="Arial" pitchFamily="34" charset="0"/>
              </a:rPr>
              <a:t>- A alteração de endereço no Sistema de Gestão do PBF na Saúde é </a:t>
            </a:r>
            <a:r>
              <a:rPr lang="pt-BR" sz="2000" b="1" u="sng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FACULTATIVA</a:t>
            </a:r>
            <a:r>
              <a:rPr lang="pt-BR" sz="2000" dirty="0" smtClean="0"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Retângulo 5"/>
          <p:cNvSpPr/>
          <p:nvPr/>
        </p:nvSpPr>
        <p:spPr>
          <a:xfrm>
            <a:off x="1475656" y="2636912"/>
            <a:ext cx="1643074" cy="285752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969738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142844" y="1052736"/>
            <a:ext cx="8786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/>
              <a:t>Serão disponibilizadas as mulheres beneficiárias com idade entre 7 e 13 anos e com mais de 45 anos; e famílias com a informação do campo “Bairro” está em branco no Cadastro Único.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/>
              <a:t>O objetivo é que os municípios possam registrar o acompanhamento, em sua grande maioria já realizados, das gestantes e possibilitar que as mulheres quando gestantes se tornem elegíveis ao Benefício Variável à Gestante – BVG. </a:t>
            </a:r>
          </a:p>
          <a:p>
            <a:pPr marL="285750" indent="-285750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pt-BR" dirty="0" smtClean="0"/>
              <a:t>O acompanhamento das condicionalidades da saúde para fim do PBF, </a:t>
            </a:r>
            <a:r>
              <a:rPr lang="pt-BR" b="1" dirty="0" smtClean="0"/>
              <a:t>não será obrigatório</a:t>
            </a:r>
            <a:r>
              <a:rPr lang="pt-BR" dirty="0" smtClean="0"/>
              <a:t> em nenhum dos casos, mas se qualquer uma dessas famílias tiver realizado o acompanhamento de saúde, este será computado no resultado do acompanhamento do município, contribuindo com o alcance das metas e aumento do IGD. </a:t>
            </a:r>
          </a:p>
          <a:p>
            <a:pPr algn="just">
              <a:lnSpc>
                <a:spcPct val="150000"/>
              </a:lnSpc>
            </a:pPr>
            <a:r>
              <a:rPr lang="pt-BR" dirty="0" smtClean="0"/>
              <a:t>Obs.: Nas famílias com campo Bairro em branco estarão disponíveis apenas as integrantes mulheres.</a:t>
            </a:r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457200" y="404664"/>
            <a:ext cx="82296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Alterações no </a:t>
            </a:r>
            <a:b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Sistema de Gestão do Programa Bolsa Família na Saúde na</a:t>
            </a:r>
          </a:p>
        </p:txBody>
      </p:sp>
    </p:spTree>
    <p:extLst>
      <p:ext uri="{BB962C8B-B14F-4D97-AF65-F5344CB8AC3E}">
        <p14:creationId xmlns:p14="http://schemas.microsoft.com/office/powerpoint/2010/main" xmlns="" val="3857547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692696"/>
            <a:ext cx="9036708" cy="5400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Seta para baixo 5"/>
          <p:cNvSpPr/>
          <p:nvPr/>
        </p:nvSpPr>
        <p:spPr>
          <a:xfrm rot="5400000">
            <a:off x="5946085" y="3530823"/>
            <a:ext cx="136709" cy="5715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37432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5" y="548680"/>
            <a:ext cx="7647207" cy="55822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9" name="Seta para baixo 8"/>
          <p:cNvSpPr/>
          <p:nvPr/>
        </p:nvSpPr>
        <p:spPr>
          <a:xfrm rot="5400000">
            <a:off x="7730243" y="4459621"/>
            <a:ext cx="136709" cy="5715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Seta para baixo 9"/>
          <p:cNvSpPr/>
          <p:nvPr/>
        </p:nvSpPr>
        <p:spPr>
          <a:xfrm rot="5400000">
            <a:off x="6517590" y="4685305"/>
            <a:ext cx="136709" cy="5715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6163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2"/>
          <p:cNvSpPr/>
          <p:nvPr/>
        </p:nvSpPr>
        <p:spPr>
          <a:xfrm>
            <a:off x="142844" y="1357298"/>
            <a:ext cx="8858312" cy="36647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pt-BR" sz="1600" dirty="0" smtClean="0"/>
              <a:t>É importante ressaltar que:</a:t>
            </a:r>
          </a:p>
          <a:p>
            <a:pPr lvl="0">
              <a:lnSpc>
                <a:spcPct val="150000"/>
              </a:lnSpc>
            </a:pPr>
            <a:r>
              <a:rPr lang="pt-BR" sz="1600" dirty="0" smtClean="0"/>
              <a:t>- os arquivos para acompanhamento obrigatório somente serão gerados no início da vigência.</a:t>
            </a:r>
          </a:p>
          <a:p>
            <a:pPr lvl="0">
              <a:lnSpc>
                <a:spcPct val="150000"/>
              </a:lnSpc>
            </a:pPr>
            <a:r>
              <a:rPr lang="pt-BR" sz="1600" dirty="0" smtClean="0"/>
              <a:t>- todos os bairros que aparecem na lista têm pelo menos uma família para ser acompanhada. </a:t>
            </a:r>
          </a:p>
          <a:p>
            <a:pPr lvl="0">
              <a:lnSpc>
                <a:spcPct val="150000"/>
              </a:lnSpc>
              <a:buFontTx/>
              <a:buChar char="-"/>
            </a:pPr>
            <a:r>
              <a:rPr lang="pt-BR" sz="1600" dirty="0" smtClean="0"/>
              <a:t> para imprimir mapas de um determinado logradouro (rua, quadra, conjunto, etc.), selecione primeiro o bairro e depois a opção “</a:t>
            </a:r>
            <a:r>
              <a:rPr lang="pt-BR" sz="1600" b="1" dirty="0" smtClean="0"/>
              <a:t>logradouro</a:t>
            </a:r>
            <a:r>
              <a:rPr lang="pt-BR" sz="1600" dirty="0" smtClean="0"/>
              <a:t>”.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BR" sz="1600" dirty="0" smtClean="0"/>
              <a:t> todos os EAS que aparecem na lista estão cadastrados no sistema do CNES (Cadastro Nacional de Estabelecimentos de Saúde) do MS e podem ou não ter famílias para acompanhamento. 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BR" sz="1600" dirty="0" smtClean="0"/>
              <a:t> A opção “Gerar código” já está disponível no Sistema.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pt-BR" sz="1600" dirty="0" smtClean="0"/>
              <a:t> A opção de “Gerar PDF” na área interna da seleção do Mapa voltará durante essa semana.</a:t>
            </a:r>
          </a:p>
          <a:p>
            <a:pPr>
              <a:lnSpc>
                <a:spcPct val="150000"/>
              </a:lnSpc>
              <a:buFontTx/>
              <a:buChar char="-"/>
            </a:pPr>
            <a:endParaRPr lang="pt-BR" sz="1200" dirty="0"/>
          </a:p>
        </p:txBody>
      </p:sp>
      <p:sp>
        <p:nvSpPr>
          <p:cNvPr id="6" name="Título 1"/>
          <p:cNvSpPr txBox="1">
            <a:spLocks/>
          </p:cNvSpPr>
          <p:nvPr/>
        </p:nvSpPr>
        <p:spPr>
          <a:xfrm>
            <a:off x="457200" y="404664"/>
            <a:ext cx="8229600" cy="79208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Alterações no </a:t>
            </a:r>
            <a:b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pt-BR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Sistema de Gestão do Programa Bolsa Família na Saúde na</a:t>
            </a:r>
          </a:p>
        </p:txBody>
      </p:sp>
    </p:spTree>
    <p:extLst>
      <p:ext uri="{BB962C8B-B14F-4D97-AF65-F5344CB8AC3E}">
        <p14:creationId xmlns:p14="http://schemas.microsoft.com/office/powerpoint/2010/main" xmlns="" val="3421707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14"/>
          <p:cNvSpPr txBox="1">
            <a:spLocks noChangeArrowheads="1"/>
          </p:cNvSpPr>
          <p:nvPr/>
        </p:nvSpPr>
        <p:spPr bwMode="auto">
          <a:xfrm>
            <a:off x="214313" y="2411413"/>
            <a:ext cx="8715375" cy="374015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ts val="600"/>
              </a:spcBef>
              <a:defRPr/>
            </a:pPr>
            <a:r>
              <a:rPr lang="pt-BR" sz="3200" b="1" smtClean="0"/>
              <a:t>Eixos de Ação</a:t>
            </a:r>
          </a:p>
          <a:p>
            <a:pPr algn="ctr">
              <a:spcBef>
                <a:spcPts val="600"/>
              </a:spcBef>
              <a:defRPr/>
            </a:pPr>
            <a:endParaRPr lang="pt-BR" sz="3600" b="1" smtClean="0"/>
          </a:p>
          <a:p>
            <a:pPr algn="ctr">
              <a:spcBef>
                <a:spcPts val="600"/>
              </a:spcBef>
              <a:defRPr/>
            </a:pPr>
            <a:endParaRPr lang="pt-BR" sz="3600" b="1" smtClean="0"/>
          </a:p>
          <a:p>
            <a:pPr algn="ctr">
              <a:spcBef>
                <a:spcPts val="600"/>
              </a:spcBef>
              <a:defRPr/>
            </a:pPr>
            <a:endParaRPr lang="pt-BR" sz="3600" b="1" smtClean="0"/>
          </a:p>
          <a:p>
            <a:pPr algn="ctr">
              <a:spcBef>
                <a:spcPts val="600"/>
              </a:spcBef>
              <a:defRPr/>
            </a:pPr>
            <a:endParaRPr lang="pt-BR" sz="3600" b="1" smtClean="0"/>
          </a:p>
          <a:p>
            <a:pPr algn="ctr">
              <a:spcBef>
                <a:spcPts val="600"/>
              </a:spcBef>
              <a:defRPr/>
            </a:pPr>
            <a:endParaRPr lang="pt-BR" sz="3200" dirty="0"/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457200" y="3114673"/>
            <a:ext cx="2743200" cy="542925"/>
          </a:xfrm>
          <a:prstGeom prst="rect">
            <a:avLst/>
          </a:prstGeom>
          <a:gradFill rotWithShape="1">
            <a:gsLst>
              <a:gs pos="0">
                <a:srgbClr val="980000"/>
              </a:gs>
              <a:gs pos="20000">
                <a:srgbClr val="940000"/>
              </a:gs>
              <a:gs pos="100000">
                <a:srgbClr val="700000"/>
              </a:gs>
            </a:gsLst>
            <a:lin ang="5400000"/>
          </a:gradFill>
          <a:ln w="9525">
            <a:solidFill>
              <a:srgbClr val="860605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sz="2000" b="1" dirty="0" err="1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Transferência</a:t>
            </a:r>
            <a:r>
              <a:rPr lang="en-US" sz="2000" b="1" dirty="0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 de </a:t>
            </a:r>
            <a:r>
              <a:rPr lang="en-US" sz="2000" b="1" dirty="0" err="1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renda</a:t>
            </a:r>
            <a:endParaRPr lang="pt-BR" sz="2000" b="1" dirty="0">
              <a:solidFill>
                <a:srgbClr val="FFFFFF"/>
              </a:solidFill>
              <a:latin typeface="Calibri" pitchFamily="-112" charset="0"/>
              <a:ea typeface="ＭＳ Ｐゴシック" pitchFamily="-112" charset="-128"/>
            </a:endParaRPr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438144" y="4119567"/>
            <a:ext cx="2743200" cy="542925"/>
          </a:xfrm>
          <a:prstGeom prst="rect">
            <a:avLst/>
          </a:prstGeom>
          <a:gradFill rotWithShape="1">
            <a:gsLst>
              <a:gs pos="0">
                <a:srgbClr val="980000"/>
              </a:gs>
              <a:gs pos="20000">
                <a:srgbClr val="940000"/>
              </a:gs>
              <a:gs pos="100000">
                <a:srgbClr val="700000"/>
              </a:gs>
            </a:gsLst>
            <a:lin ang="5400000"/>
          </a:gradFill>
          <a:ln w="9525">
            <a:solidFill>
              <a:srgbClr val="860605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sz="2000" b="1" dirty="0" err="1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Condicionalidades</a:t>
            </a:r>
            <a:endParaRPr lang="pt-BR" sz="2000" b="1" dirty="0">
              <a:solidFill>
                <a:srgbClr val="FFFFFF"/>
              </a:solidFill>
              <a:latin typeface="Calibri" pitchFamily="-112" charset="0"/>
              <a:ea typeface="ＭＳ Ｐゴシック" pitchFamily="-112" charset="-128"/>
            </a:endParaRPr>
          </a:p>
        </p:txBody>
      </p:sp>
      <p:sp>
        <p:nvSpPr>
          <p:cNvPr id="11" name="Rectangle 6"/>
          <p:cNvSpPr>
            <a:spLocks noChangeArrowheads="1"/>
          </p:cNvSpPr>
          <p:nvPr/>
        </p:nvSpPr>
        <p:spPr bwMode="auto">
          <a:xfrm>
            <a:off x="457200" y="5214950"/>
            <a:ext cx="2743200" cy="542925"/>
          </a:xfrm>
          <a:prstGeom prst="rect">
            <a:avLst/>
          </a:prstGeom>
          <a:gradFill rotWithShape="1">
            <a:gsLst>
              <a:gs pos="0">
                <a:srgbClr val="980000"/>
              </a:gs>
              <a:gs pos="20000">
                <a:srgbClr val="940000"/>
              </a:gs>
              <a:gs pos="100000">
                <a:srgbClr val="700000"/>
              </a:gs>
            </a:gsLst>
            <a:lin ang="5400000"/>
          </a:gradFill>
          <a:ln w="9525">
            <a:solidFill>
              <a:srgbClr val="860605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sz="2000" b="1" dirty="0" err="1" smtClean="0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Ações</a:t>
            </a:r>
            <a:r>
              <a:rPr lang="en-US" sz="2000" b="1" dirty="0" smtClean="0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 </a:t>
            </a:r>
            <a:r>
              <a:rPr lang="en-US" sz="2000" b="1" dirty="0" err="1" smtClean="0">
                <a:solidFill>
                  <a:srgbClr val="FFFFFF"/>
                </a:solidFill>
                <a:latin typeface="Calibri" pitchFamily="-112" charset="0"/>
                <a:ea typeface="ＭＳ Ｐゴシック" pitchFamily="-112" charset="-128"/>
              </a:rPr>
              <a:t>complementares</a:t>
            </a:r>
            <a:endParaRPr lang="pt-BR" sz="2000" b="1" dirty="0">
              <a:solidFill>
                <a:srgbClr val="FFFFFF"/>
              </a:solidFill>
              <a:latin typeface="Calibri" pitchFamily="-112" charset="0"/>
              <a:ea typeface="ＭＳ Ｐゴシック" pitchFamily="-112" charset="-128"/>
            </a:endParaRPr>
          </a:p>
        </p:txBody>
      </p:sp>
      <p:sp>
        <p:nvSpPr>
          <p:cNvPr id="12" name="Double Bracket 7"/>
          <p:cNvSpPr>
            <a:spLocks noChangeArrowheads="1"/>
          </p:cNvSpPr>
          <p:nvPr/>
        </p:nvSpPr>
        <p:spPr bwMode="auto">
          <a:xfrm>
            <a:off x="3733800" y="3071810"/>
            <a:ext cx="4953000" cy="542925"/>
          </a:xfrm>
          <a:prstGeom prst="bracketPair">
            <a:avLst>
              <a:gd name="adj" fmla="val 18421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5000" dir="5400000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b="1" u="sng" dirty="0" err="1">
                <a:latin typeface="Calibri" pitchFamily="-112" charset="0"/>
                <a:ea typeface="ＭＳ Ｐゴシック" pitchFamily="34" charset="-128"/>
                <a:hlinkClick r:id="rId3"/>
              </a:rPr>
              <a:t>promove</a:t>
            </a:r>
            <a:r>
              <a:rPr lang="en-US" b="1" u="sng" dirty="0">
                <a:latin typeface="Calibri" pitchFamily="-112" charset="0"/>
                <a:ea typeface="ＭＳ Ｐゴシック" pitchFamily="34" charset="-128"/>
                <a:hlinkClick r:id="rId3"/>
              </a:rPr>
              <a:t> o </a:t>
            </a:r>
            <a:r>
              <a:rPr lang="en-US" b="1" u="sng" dirty="0" err="1">
                <a:latin typeface="Calibri" pitchFamily="-112" charset="0"/>
                <a:ea typeface="ＭＳ Ｐゴシック" pitchFamily="34" charset="-128"/>
                <a:hlinkClick r:id="rId3"/>
              </a:rPr>
              <a:t>alívio</a:t>
            </a:r>
            <a:r>
              <a:rPr lang="en-US" b="1" u="sng" dirty="0">
                <a:latin typeface="Calibri" pitchFamily="-112" charset="0"/>
                <a:ea typeface="ＭＳ Ｐゴシック" pitchFamily="34" charset="-128"/>
                <a:hlinkClick r:id="rId3"/>
              </a:rPr>
              <a:t> </a:t>
            </a:r>
            <a:r>
              <a:rPr lang="en-US" b="1" u="sng" dirty="0" err="1">
                <a:latin typeface="Calibri" pitchFamily="-112" charset="0"/>
                <a:ea typeface="ＭＳ Ｐゴシック" pitchFamily="34" charset="-128"/>
                <a:hlinkClick r:id="rId3"/>
              </a:rPr>
              <a:t>imediato</a:t>
            </a:r>
            <a:r>
              <a:rPr lang="en-US" b="1" u="sng" dirty="0">
                <a:latin typeface="Calibri" pitchFamily="-112" charset="0"/>
                <a:ea typeface="ＭＳ Ｐゴシック" pitchFamily="34" charset="-128"/>
                <a:hlinkClick r:id="rId3"/>
              </a:rPr>
              <a:t> da </a:t>
            </a:r>
            <a:r>
              <a:rPr lang="en-US" b="1" u="sng" dirty="0" err="1">
                <a:latin typeface="Calibri" pitchFamily="-112" charset="0"/>
                <a:ea typeface="ＭＳ Ｐゴシック" pitchFamily="34" charset="-128"/>
                <a:hlinkClick r:id="rId3"/>
              </a:rPr>
              <a:t>pobreza</a:t>
            </a:r>
            <a:endParaRPr lang="pt-BR" b="1" dirty="0">
              <a:latin typeface="Calibri" pitchFamily="-112" charset="0"/>
              <a:ea typeface="ＭＳ Ｐゴシック" pitchFamily="34" charset="-128"/>
            </a:endParaRPr>
          </a:p>
        </p:txBody>
      </p:sp>
      <p:sp>
        <p:nvSpPr>
          <p:cNvPr id="13" name="Double Bracket 8"/>
          <p:cNvSpPr>
            <a:spLocks noChangeArrowheads="1"/>
          </p:cNvSpPr>
          <p:nvPr/>
        </p:nvSpPr>
        <p:spPr bwMode="auto">
          <a:xfrm>
            <a:off x="3733800" y="5234000"/>
            <a:ext cx="4953000" cy="542925"/>
          </a:xfrm>
          <a:prstGeom prst="bracketPair">
            <a:avLst>
              <a:gd name="adj" fmla="val 16667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5000" dir="5400000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pt-BR" b="1" u="sng" dirty="0" smtClean="0">
                <a:latin typeface="Calibri" pitchFamily="-112" charset="0"/>
                <a:ea typeface="ＭＳ Ｐゴシック" pitchFamily="34" charset="-128"/>
                <a:hlinkClick r:id="rId3"/>
              </a:rPr>
              <a:t>contribuem para que as dificuldades vividas pelas famílias do PBF em termos de vulnerabilidades e inadequação da oferta (ausência/insuficiência do serviço) sejam sanadas pelas políticas setoriais</a:t>
            </a:r>
            <a:endParaRPr lang="pt-BR" b="1" u="sng" dirty="0">
              <a:latin typeface="Calibri" pitchFamily="-112" charset="0"/>
              <a:ea typeface="ＭＳ Ｐゴシック" pitchFamily="34" charset="-128"/>
              <a:hlinkClick r:id="rId3"/>
            </a:endParaRPr>
          </a:p>
        </p:txBody>
      </p:sp>
      <p:sp>
        <p:nvSpPr>
          <p:cNvPr id="14" name="Double Bracket 9"/>
          <p:cNvSpPr>
            <a:spLocks noChangeArrowheads="1"/>
          </p:cNvSpPr>
          <p:nvPr/>
        </p:nvSpPr>
        <p:spPr bwMode="auto">
          <a:xfrm>
            <a:off x="3714744" y="4071942"/>
            <a:ext cx="4953000" cy="542925"/>
          </a:xfrm>
          <a:prstGeom prst="bracketPair">
            <a:avLst>
              <a:gd name="adj" fmla="val 16667"/>
            </a:avLst>
          </a:prstGeom>
          <a:noFill/>
          <a:ln w="25400">
            <a:solidFill>
              <a:schemeClr val="accent1"/>
            </a:solidFill>
            <a:round/>
            <a:headEnd/>
            <a:tailEnd/>
          </a:ln>
          <a:effectLst>
            <a:outerShdw dist="25000" dir="5400000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 defTabSz="457200">
              <a:defRPr/>
            </a:pP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reforçam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o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acesso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a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direitos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sociais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básicos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nas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áreas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de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educação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,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saúde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e </a:t>
            </a:r>
            <a:r>
              <a:rPr lang="en-US" b="1" dirty="0" err="1">
                <a:latin typeface="Calibri" pitchFamily="-112" charset="0"/>
                <a:ea typeface="ＭＳ Ｐゴシック" pitchFamily="34" charset="-128"/>
                <a:hlinkClick r:id="rId3"/>
              </a:rPr>
              <a:t>assistência</a:t>
            </a:r>
            <a:r>
              <a:rPr lang="en-US" b="1" dirty="0">
                <a:latin typeface="Calibri" pitchFamily="-112" charset="0"/>
                <a:ea typeface="ＭＳ Ｐゴシック" pitchFamily="34" charset="-128"/>
                <a:hlinkClick r:id="rId3"/>
              </a:rPr>
              <a:t> social</a:t>
            </a:r>
            <a:endParaRPr lang="pt-BR" b="1" dirty="0">
              <a:latin typeface="Calibri" pitchFamily="-112" charset="0"/>
              <a:ea typeface="ＭＳ Ｐゴシック" pitchFamily="34" charset="-128"/>
            </a:endParaRPr>
          </a:p>
        </p:txBody>
      </p:sp>
      <p:sp>
        <p:nvSpPr>
          <p:cNvPr id="15" name="CaixaDeTexto 11"/>
          <p:cNvSpPr txBox="1">
            <a:spLocks noChangeArrowheads="1"/>
          </p:cNvSpPr>
          <p:nvPr/>
        </p:nvSpPr>
        <p:spPr bwMode="auto">
          <a:xfrm>
            <a:off x="357158" y="1214422"/>
            <a:ext cx="8358188" cy="10002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</a:pPr>
            <a:r>
              <a:rPr lang="pt-BR" dirty="0"/>
              <a:t>Programa federal de transferência direta de renda</a:t>
            </a:r>
          </a:p>
          <a:p>
            <a:pPr>
              <a:spcBef>
                <a:spcPts val="600"/>
              </a:spcBef>
            </a:pPr>
            <a:r>
              <a:rPr lang="pt-BR" dirty="0"/>
              <a:t>Famílias em situação de pobreza </a:t>
            </a:r>
            <a:r>
              <a:rPr lang="pt-BR" sz="1400" dirty="0" smtClean="0"/>
              <a:t>(com renda per capita de R$ 70,01 a R$140,00 </a:t>
            </a:r>
            <a:r>
              <a:rPr lang="pt-BR" sz="1400" i="1" dirty="0"/>
              <a:t>per capita</a:t>
            </a:r>
            <a:r>
              <a:rPr lang="pt-BR" sz="1400" dirty="0"/>
              <a:t>) </a:t>
            </a:r>
            <a:r>
              <a:rPr lang="pt-BR" dirty="0"/>
              <a:t>ou extrema pobreza </a:t>
            </a:r>
            <a:r>
              <a:rPr lang="pt-BR" sz="1400" dirty="0" smtClean="0"/>
              <a:t>(a renda per capita abaixo de R$70,00) </a:t>
            </a:r>
            <a:endParaRPr lang="pt-BR" dirty="0"/>
          </a:p>
        </p:txBody>
      </p:sp>
      <p:sp>
        <p:nvSpPr>
          <p:cNvPr id="17" name="Retângulo de cantos arredondados 16"/>
          <p:cNvSpPr/>
          <p:nvPr/>
        </p:nvSpPr>
        <p:spPr>
          <a:xfrm>
            <a:off x="285750" y="500063"/>
            <a:ext cx="8642350" cy="7858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342900" indent="-342900" algn="ctr">
              <a:defRPr/>
            </a:pPr>
            <a:r>
              <a:rPr lang="pt-BR" sz="3600" b="1" dirty="0">
                <a:solidFill>
                  <a:schemeClr val="tx2">
                    <a:lumMod val="50000"/>
                  </a:schemeClr>
                </a:solidFill>
                <a:cs typeface="Times New Roman" pitchFamily="18" charset="0"/>
              </a:rPr>
              <a:t>Programa Bolsa Família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971" y="834432"/>
            <a:ext cx="9144000" cy="4824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7" name="Retângulo 6"/>
          <p:cNvSpPr/>
          <p:nvPr/>
        </p:nvSpPr>
        <p:spPr>
          <a:xfrm>
            <a:off x="7536868" y="2276872"/>
            <a:ext cx="1571636" cy="1944216"/>
          </a:xfrm>
          <a:prstGeom prst="rect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Elipse 7"/>
          <p:cNvSpPr/>
          <p:nvPr/>
        </p:nvSpPr>
        <p:spPr>
          <a:xfrm>
            <a:off x="2285984" y="4901244"/>
            <a:ext cx="1357322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Elipse 8"/>
          <p:cNvSpPr/>
          <p:nvPr/>
        </p:nvSpPr>
        <p:spPr>
          <a:xfrm>
            <a:off x="2250264" y="4367384"/>
            <a:ext cx="1601655" cy="28575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211270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0664" y="857232"/>
            <a:ext cx="5257800" cy="46196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5" name="CaixaDeTexto 4"/>
          <p:cNvSpPr txBox="1"/>
          <p:nvPr/>
        </p:nvSpPr>
        <p:spPr>
          <a:xfrm>
            <a:off x="55446" y="2132856"/>
            <a:ext cx="273174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>
                <a:latin typeface="Arial" pitchFamily="34" charset="0"/>
                <a:cs typeface="Arial" pitchFamily="34" charset="0"/>
              </a:rPr>
              <a:t>Na barra a esquerda, a opção </a:t>
            </a:r>
          </a:p>
          <a:p>
            <a:r>
              <a:rPr lang="pt-BR" sz="2200" dirty="0" smtClean="0">
                <a:latin typeface="Arial" pitchFamily="34" charset="0"/>
                <a:cs typeface="Arial" pitchFamily="34" charset="0"/>
              </a:rPr>
              <a:t>“Reintegra Mulheres” foi retirada, pois essas mulheres aparecerão como “acompanhamento não obrigatório” </a:t>
            </a:r>
            <a:endParaRPr lang="pt-BR" sz="2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eta para a direita 5"/>
          <p:cNvSpPr/>
          <p:nvPr/>
        </p:nvSpPr>
        <p:spPr>
          <a:xfrm>
            <a:off x="2787190" y="3429000"/>
            <a:ext cx="560674" cy="21431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59575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0" y="4343293"/>
            <a:ext cx="878687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b="1" dirty="0" smtClean="0">
                <a:solidFill>
                  <a:srgbClr val="FF0000"/>
                </a:solidFill>
              </a:rPr>
              <a:t>- em letra vermelha e fundo branco: os integrantes de acompanhamento obrigatório - crianças menores de 7 anos e mulheres com idade entre 14 e 44 anos. Caso não sejam acompanhados, haverá prejuízo no resultado do acompanhamento e no valor referente ao IGD. </a:t>
            </a:r>
          </a:p>
          <a:p>
            <a:r>
              <a:rPr lang="pt-BR" sz="1600" b="1" dirty="0" smtClean="0">
                <a:solidFill>
                  <a:schemeClr val="tx2"/>
                </a:solidFill>
              </a:rPr>
              <a:t>- em letra azul e fundo verde: os integrantes de acompanhamento não obrigatório - mulheres com idade entre 7 e 13 anos e 45 anos ou mais e as famílias com campo “Bairro” em branco. Se não forem acompanhados, não haverá prejuízo no resultado do acompanhamento e no repasse do IGD. Entretanto, caso sejam inseridas informações de acompanhamento, será contabilizado positivamente na cobertura de acompanhamento e no IGD do município.</a:t>
            </a:r>
            <a:endParaRPr lang="pt-BR" sz="1600" b="1" dirty="0">
              <a:solidFill>
                <a:schemeClr val="tx2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22425"/>
            <a:ext cx="9144000" cy="3792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11826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386" y="548680"/>
            <a:ext cx="9214141" cy="38804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5586641" y="4725144"/>
            <a:ext cx="25003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sz="1200" b="1" dirty="0" smtClean="0"/>
              <a:t>Nesta tela apresenta a fonte do endereço da família: </a:t>
            </a:r>
            <a:r>
              <a:rPr lang="pt-BR" sz="1200" b="1" u="sng" dirty="0" smtClean="0"/>
              <a:t>Cadastro Único </a:t>
            </a:r>
            <a:r>
              <a:rPr lang="pt-BR" sz="1200" b="1" dirty="0" smtClean="0"/>
              <a:t>ou </a:t>
            </a:r>
            <a:r>
              <a:rPr lang="pt-BR" sz="1200" b="1" u="sng" dirty="0" smtClean="0"/>
              <a:t>Sistema de Gestão do PBF na Saúde</a:t>
            </a:r>
          </a:p>
        </p:txBody>
      </p:sp>
      <p:sp>
        <p:nvSpPr>
          <p:cNvPr id="8" name="Elipse 7"/>
          <p:cNvSpPr/>
          <p:nvPr/>
        </p:nvSpPr>
        <p:spPr>
          <a:xfrm>
            <a:off x="4709859" y="3861048"/>
            <a:ext cx="857256" cy="285752"/>
          </a:xfrm>
          <a:prstGeom prst="ellipse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Seta para baixo 8"/>
          <p:cNvSpPr/>
          <p:nvPr/>
        </p:nvSpPr>
        <p:spPr>
          <a:xfrm rot="7679036">
            <a:off x="5726986" y="4066699"/>
            <a:ext cx="252519" cy="57150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081599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33318" y="511472"/>
            <a:ext cx="8715404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200" dirty="0" smtClean="0"/>
              <a:t>Orientamos a utilização do Mapa de Acompanhamento em branco para o atendimento de gestantes beneficiárias, ao saber do BVG,  procure um estabelecimento  de saúde ou um agente comunitário da saúde para realizar o acompanhamento e não estar listada no Mapa, entretanto constar no Sistema de Gestão do PBF na Saúde. </a:t>
            </a:r>
          </a:p>
          <a:p>
            <a:r>
              <a:rPr lang="pt-BR" sz="2200" dirty="0" smtClean="0"/>
              <a:t>Bem como para agilizar o atendimento e registro do acompanhamento no Sistema de Gestão do PBF na disponível no link: </a:t>
            </a:r>
            <a:r>
              <a:rPr lang="pt-BR" sz="2200" u="sng" dirty="0" smtClean="0">
                <a:hlinkClick r:id="rId3"/>
              </a:rPr>
              <a:t>http://bolsafamilia.datasus.gov.br/w3c/bfa_documentos.asp</a:t>
            </a:r>
            <a:r>
              <a:rPr lang="pt-BR" sz="2200" dirty="0" smtClean="0"/>
              <a:t>. </a:t>
            </a:r>
          </a:p>
          <a:p>
            <a:endParaRPr lang="pt-BR" sz="2200" dirty="0" smtClean="0"/>
          </a:p>
          <a:p>
            <a:r>
              <a:rPr lang="pt-BR" sz="2200" dirty="0" smtClean="0"/>
              <a:t>É </a:t>
            </a:r>
            <a:r>
              <a:rPr lang="pt-BR" sz="2200" b="1" dirty="0" smtClean="0"/>
              <a:t>importante</a:t>
            </a:r>
            <a:r>
              <a:rPr lang="pt-BR" sz="2200" dirty="0" smtClean="0"/>
              <a:t> informar a todas gestantes beneficiárias que o acompanhamento pela saúde as torna apenas </a:t>
            </a:r>
            <a:r>
              <a:rPr lang="pt-BR" sz="2200" b="1" dirty="0" smtClean="0"/>
              <a:t>ELEGÍVEL</a:t>
            </a:r>
            <a:r>
              <a:rPr lang="pt-BR" sz="2200" dirty="0" smtClean="0"/>
              <a:t> ao recebimento do BVG. </a:t>
            </a:r>
          </a:p>
          <a:p>
            <a:r>
              <a:rPr lang="pt-BR" sz="2200" dirty="0" smtClean="0"/>
              <a:t>O papel da Saúde, além de captar precocemente e ofertar o pré-natal, é informar as mulheres beneficiárias gestantes ao MDS, que, por sua vez, fará a concessão do benefício, </a:t>
            </a:r>
          </a:p>
          <a:p>
            <a:r>
              <a:rPr lang="pt-BR" sz="2200" dirty="0" smtClean="0"/>
              <a:t>conforme os critérios estabelecidos na Instrução Operacional Conjunta SENARC/MDS/SAS/MS nº 18, de 11 de novembro de 2011.</a:t>
            </a:r>
            <a:endParaRPr lang="pt-BR" sz="2200" dirty="0"/>
          </a:p>
        </p:txBody>
      </p:sp>
    </p:spTree>
    <p:extLst>
      <p:ext uri="{BB962C8B-B14F-4D97-AF65-F5344CB8AC3E}">
        <p14:creationId xmlns:p14="http://schemas.microsoft.com/office/powerpoint/2010/main" xmlns="" val="3381955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2"/>
          <p:cNvSpPr txBox="1"/>
          <p:nvPr/>
        </p:nvSpPr>
        <p:spPr>
          <a:xfrm>
            <a:off x="214282" y="365919"/>
            <a:ext cx="87868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200" dirty="0" smtClean="0"/>
              <a:t>A documentação completa (Leis, Decretos, Portarias, </a:t>
            </a:r>
            <a:r>
              <a:rPr lang="pt-BR" sz="1200" dirty="0" err="1" smtClean="0"/>
              <a:t>etc</a:t>
            </a:r>
            <a:r>
              <a:rPr lang="pt-BR" sz="1200" dirty="0" smtClean="0"/>
              <a:t>) sobre o Programa Bolsa Família na Saúde está disponível no menu “</a:t>
            </a:r>
            <a:r>
              <a:rPr lang="pt-BR" sz="1200" b="1" dirty="0" smtClean="0"/>
              <a:t>Documentos</a:t>
            </a:r>
            <a:r>
              <a:rPr lang="pt-BR" sz="1200" dirty="0" smtClean="0"/>
              <a:t>”. </a:t>
            </a:r>
            <a:endParaRPr lang="pt-BR" sz="12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8872568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eta para a direita 5"/>
          <p:cNvSpPr/>
          <p:nvPr/>
        </p:nvSpPr>
        <p:spPr>
          <a:xfrm rot="10800000">
            <a:off x="1714480" y="3357562"/>
            <a:ext cx="285752" cy="214314"/>
          </a:xfrm>
          <a:prstGeom prst="rightArrow">
            <a:avLst/>
          </a:prstGeom>
          <a:solidFill>
            <a:srgbClr val="FFC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m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571480"/>
            <a:ext cx="8286808" cy="5460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7591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ítulo 2"/>
          <p:cNvSpPr txBox="1">
            <a:spLocks/>
          </p:cNvSpPr>
          <p:nvPr/>
        </p:nvSpPr>
        <p:spPr bwMode="auto">
          <a:xfrm>
            <a:off x="0" y="2420938"/>
            <a:ext cx="9144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SICON </a:t>
            </a:r>
            <a:br>
              <a:rPr lang="pt-BR" sz="4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</a:br>
            <a:r>
              <a:rPr lang="pt-BR" sz="4000" b="1" dirty="0" smtClean="0">
                <a:latin typeface="Arial" pitchFamily="34" charset="0"/>
                <a:ea typeface="ＭＳ Ｐゴシック" pitchFamily="34" charset="-128"/>
                <a:cs typeface="Arial" pitchFamily="34" charset="0"/>
              </a:rPr>
              <a:t> Sistema de Condicionalidades</a:t>
            </a:r>
            <a:endParaRPr lang="pt-BR" sz="4000" dirty="0" smtClean="0">
              <a:latin typeface="Arial" pitchFamily="34" charset="0"/>
              <a:ea typeface="ＭＳ Ｐゴシック" pitchFamily="34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8846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39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 txBox="1">
            <a:spLocks/>
          </p:cNvSpPr>
          <p:nvPr/>
        </p:nvSpPr>
        <p:spPr bwMode="auto">
          <a:xfrm>
            <a:off x="571500" y="665261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Sistema de Condicionalidades - </a:t>
            </a:r>
            <a:r>
              <a:rPr lang="pt-BR" sz="3600" b="1" dirty="0" err="1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Sicon</a:t>
            </a:r>
            <a:endParaRPr lang="pt-BR" sz="3600" dirty="0" smtClean="0">
              <a:latin typeface="Calibri" pitchFamily="34" charset="0"/>
              <a:ea typeface="ＭＳ Ｐゴシック" pitchFamily="34" charset="-128"/>
              <a:cs typeface="Calibri" pitchFamily="34" charset="0"/>
            </a:endParaRPr>
          </a:p>
        </p:txBody>
      </p:sp>
      <p:sp>
        <p:nvSpPr>
          <p:cNvPr id="5" name="Retângulo 3"/>
          <p:cNvSpPr>
            <a:spLocks noChangeArrowheads="1"/>
          </p:cNvSpPr>
          <p:nvPr/>
        </p:nvSpPr>
        <p:spPr bwMode="auto">
          <a:xfrm>
            <a:off x="323528" y="1345992"/>
            <a:ext cx="8477572" cy="193899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É uma ferramenta de apoio à gestão </a:t>
            </a:r>
            <a:r>
              <a:rPr lang="pt-BR" sz="2000" dirty="0" err="1" smtClean="0">
                <a:latin typeface="Calibri" pitchFamily="34" charset="0"/>
                <a:cs typeface="Calibri" pitchFamily="34" charset="0"/>
              </a:rPr>
              <a:t>intersetorial</a:t>
            </a:r>
            <a:r>
              <a:rPr lang="pt-BR" sz="2000" dirty="0" smtClean="0">
                <a:latin typeface="Calibri" pitchFamily="34" charset="0"/>
                <a:cs typeface="Calibri" pitchFamily="34" charset="0"/>
              </a:rPr>
              <a:t> para Estados e Municípios: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Integra informações do acompanhamento de condicionalidades;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sz="2000" dirty="0" smtClean="0">
                <a:latin typeface="Calibri" pitchFamily="34" charset="0"/>
                <a:cs typeface="Calibri" pitchFamily="34" charset="0"/>
              </a:rPr>
              <a:t>Permite </a:t>
            </a:r>
            <a:r>
              <a:rPr lang="pt-BR" sz="2000" dirty="0">
                <a:latin typeface="Calibri" pitchFamily="34" charset="0"/>
                <a:cs typeface="Calibri" pitchFamily="34" charset="0"/>
              </a:rPr>
              <a:t>acesso dos gestores da educação, saúde e assistência social nas três esferas de governo e instâncias de controle social</a:t>
            </a:r>
          </a:p>
        </p:txBody>
      </p:sp>
      <p:sp>
        <p:nvSpPr>
          <p:cNvPr id="6" name="Título 3"/>
          <p:cNvSpPr txBox="1">
            <a:spLocks/>
          </p:cNvSpPr>
          <p:nvPr/>
        </p:nvSpPr>
        <p:spPr>
          <a:xfrm>
            <a:off x="457200" y="3501008"/>
            <a:ext cx="8229600" cy="511697"/>
          </a:xfrm>
          <a:prstGeom prst="rect">
            <a:avLst/>
          </a:prstGeom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600" b="1" dirty="0" smtClean="0">
                <a:ea typeface="+mj-ea"/>
              </a:rPr>
              <a:t>Perfis </a:t>
            </a:r>
            <a:r>
              <a:rPr lang="pt-BR" sz="3600" b="1" dirty="0">
                <a:ea typeface="+mj-ea"/>
              </a:rPr>
              <a:t>Usuários</a:t>
            </a: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 bwMode="auto">
          <a:xfrm>
            <a:off x="571500" y="4046710"/>
            <a:ext cx="8229600" cy="233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pt-BR" sz="2000" dirty="0" smtClean="0">
                <a:latin typeface="+mn-lt"/>
                <a:cs typeface="+mn-cs"/>
              </a:rPr>
              <a:t>Níveis </a:t>
            </a:r>
            <a:r>
              <a:rPr lang="pt-BR" sz="2000" dirty="0">
                <a:latin typeface="+mn-lt"/>
                <a:cs typeface="+mn-cs"/>
              </a:rPr>
              <a:t>de Atuação: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/>
              <a:t>Gestor </a:t>
            </a:r>
            <a:endParaRPr lang="pt-BR" sz="2000" dirty="0" smtClean="0"/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 smtClean="0">
                <a:latin typeface="+mn-lt"/>
                <a:cs typeface="+mn-cs"/>
              </a:rPr>
              <a:t>Registro </a:t>
            </a:r>
            <a:r>
              <a:rPr lang="pt-BR" sz="2000" dirty="0">
                <a:latin typeface="+mn-lt"/>
                <a:cs typeface="+mn-cs"/>
              </a:rPr>
              <a:t>de Recursos;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>
                <a:latin typeface="+mn-lt"/>
                <a:cs typeface="+mn-cs"/>
              </a:rPr>
              <a:t>Registro de Acompanhamento Familiar;</a:t>
            </a:r>
          </a:p>
          <a:p>
            <a:pPr marL="342900" indent="-342900" algn="just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pt-BR" sz="2000" dirty="0"/>
              <a:t>Consulta</a:t>
            </a:r>
            <a:r>
              <a:rPr lang="pt-BR" sz="2000" dirty="0" smtClean="0">
                <a:latin typeface="+mn-lt"/>
                <a:cs typeface="+mn-cs"/>
              </a:rPr>
              <a:t>.</a:t>
            </a:r>
            <a:endParaRPr lang="pt-BR" sz="3200" dirty="0">
              <a:latin typeface="Calibri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8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aixaDeTexto 1"/>
          <p:cNvSpPr txBox="1">
            <a:spLocks noChangeArrowheads="1"/>
          </p:cNvSpPr>
          <p:nvPr/>
        </p:nvSpPr>
        <p:spPr bwMode="auto">
          <a:xfrm>
            <a:off x="285750" y="550640"/>
            <a:ext cx="878681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pt-BR" sz="3600" b="1" dirty="0"/>
              <a:t>Sistema de Condicionalidades - </a:t>
            </a:r>
            <a:r>
              <a:rPr lang="pt-BR" sz="3600" b="1" dirty="0" err="1"/>
              <a:t>Sicon</a:t>
            </a:r>
            <a:r>
              <a:rPr lang="pt-BR" sz="3600" b="1" dirty="0"/>
              <a:t> </a:t>
            </a:r>
          </a:p>
        </p:txBody>
      </p:sp>
      <p:graphicFrame>
        <p:nvGraphicFramePr>
          <p:cNvPr id="5" name="Diagrama 4"/>
          <p:cNvGraphicFramePr/>
          <p:nvPr>
            <p:extLst>
              <p:ext uri="{D42A27DB-BD31-4B8C-83A1-F6EECF244321}">
                <p14:modId xmlns:p14="http://schemas.microsoft.com/office/powerpoint/2010/main" xmlns="" val="3227827192"/>
              </p:ext>
            </p:extLst>
          </p:nvPr>
        </p:nvGraphicFramePr>
        <p:xfrm>
          <a:off x="738196" y="1268760"/>
          <a:ext cx="8063698" cy="49355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90734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52400" y="543646"/>
            <a:ext cx="5029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>
              <a:spcAft>
                <a:spcPts val="600"/>
              </a:spcAft>
            </a:pP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As </a:t>
            </a:r>
            <a:r>
              <a:rPr lang="pt-BR" sz="2400" b="1" dirty="0">
                <a:latin typeface="Calibri" pitchFamily="34" charset="0"/>
                <a:ea typeface="ＭＳ Ｐゴシック" pitchFamily="34" charset="-128"/>
              </a:rPr>
              <a:t>Condicionalidades </a:t>
            </a: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são os </a:t>
            </a:r>
            <a:r>
              <a:rPr lang="pt-BR" sz="2400" b="1" dirty="0">
                <a:latin typeface="Calibri" pitchFamily="34" charset="0"/>
                <a:ea typeface="ＭＳ Ｐゴシック" pitchFamily="34" charset="-128"/>
              </a:rPr>
              <a:t>compromissos </a:t>
            </a: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assumidos tanto pelas famílias beneficiárias do Bolsa Família quanto pelo poder público para </a:t>
            </a:r>
            <a:r>
              <a:rPr lang="pt-BR" sz="2400" b="1" dirty="0">
                <a:latin typeface="Calibri" pitchFamily="34" charset="0"/>
                <a:ea typeface="ＭＳ Ｐゴシック" pitchFamily="34" charset="-128"/>
              </a:rPr>
              <a:t>ampliar </a:t>
            </a: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o </a:t>
            </a:r>
            <a:r>
              <a:rPr lang="pt-BR" sz="2400" b="1" dirty="0">
                <a:latin typeface="Calibri" pitchFamily="34" charset="0"/>
                <a:ea typeface="ＭＳ Ｐゴシック" pitchFamily="34" charset="-128"/>
              </a:rPr>
              <a:t>acesso </a:t>
            </a: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dessas famílias a seus </a:t>
            </a:r>
            <a:r>
              <a:rPr lang="pt-BR" sz="2400" b="1" dirty="0">
                <a:latin typeface="Calibri" pitchFamily="34" charset="0"/>
                <a:ea typeface="ＭＳ Ｐゴシック" pitchFamily="34" charset="-128"/>
              </a:rPr>
              <a:t>direitos </a:t>
            </a: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sociais básicos. </a:t>
            </a:r>
          </a:p>
        </p:txBody>
      </p:sp>
      <p:pic>
        <p:nvPicPr>
          <p:cNvPr id="5" name="Picture 4" descr="Imagem7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612403"/>
            <a:ext cx="3389313" cy="216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214282" y="3029666"/>
            <a:ext cx="8570913" cy="243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>
              <a:spcAft>
                <a:spcPts val="600"/>
              </a:spcAft>
            </a:pP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Por um lado, as famílias devem assumir e cumprir esses compromissos para continuar recebendo o benefício. </a:t>
            </a:r>
          </a:p>
          <a:p>
            <a:pPr algn="just" defTabSz="457200">
              <a:spcAft>
                <a:spcPts val="600"/>
              </a:spcAft>
            </a:pPr>
            <a:endParaRPr lang="pt-BR" sz="2400" dirty="0">
              <a:latin typeface="Calibri" pitchFamily="34" charset="0"/>
              <a:ea typeface="ＭＳ Ｐゴシック" pitchFamily="34" charset="-128"/>
            </a:endParaRPr>
          </a:p>
          <a:p>
            <a:pPr algn="just" defTabSz="457200">
              <a:spcAft>
                <a:spcPts val="600"/>
              </a:spcAft>
            </a:pPr>
            <a:r>
              <a:rPr lang="pt-BR" sz="2400" dirty="0">
                <a:latin typeface="Calibri" pitchFamily="34" charset="0"/>
                <a:ea typeface="ＭＳ Ｐゴシック" pitchFamily="34" charset="-128"/>
              </a:rPr>
              <a:t>Por outro, as condicionalidades responsabilizam o poder público pela oferta dos serviços públicos de saúde, educação e assistência social.</a:t>
            </a:r>
          </a:p>
        </p:txBody>
      </p:sp>
      <p:sp>
        <p:nvSpPr>
          <p:cNvPr id="7" name="TextBox 8"/>
          <p:cNvSpPr txBox="1"/>
          <p:nvPr/>
        </p:nvSpPr>
        <p:spPr>
          <a:xfrm>
            <a:off x="1357290" y="5445224"/>
            <a:ext cx="6429420" cy="70788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>
            <a:spAutoFit/>
          </a:bodyPr>
          <a:lstStyle>
            <a:lvl1pPr defTabSz="4572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37931725" indent="-37474525" defTabSz="457200"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r>
              <a:rPr lang="pt-BR" sz="2000" b="1" dirty="0" smtClean="0">
                <a:latin typeface="Calibri" pitchFamily="-112" charset="0"/>
                <a:ea typeface="ＭＳ Ｐゴシック" pitchFamily="-112" charset="-128"/>
              </a:rPr>
              <a:t>O Bolsa Família prevê condicionalidades de saúde, educação e assistência social aos beneficiários.</a:t>
            </a:r>
          </a:p>
        </p:txBody>
      </p:sp>
    </p:spTree>
    <p:extLst>
      <p:ext uri="{BB962C8B-B14F-4D97-AF65-F5344CB8AC3E}">
        <p14:creationId xmlns:p14="http://schemas.microsoft.com/office/powerpoint/2010/main" xmlns="" val="298234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Diagrama 2"/>
          <p:cNvGraphicFramePr/>
          <p:nvPr>
            <p:extLst>
              <p:ext uri="{D42A27DB-BD31-4B8C-83A1-F6EECF244321}">
                <p14:modId xmlns:p14="http://schemas.microsoft.com/office/powerpoint/2010/main" xmlns="" val="1176329315"/>
              </p:ext>
            </p:extLst>
          </p:nvPr>
        </p:nvGraphicFramePr>
        <p:xfrm>
          <a:off x="899592" y="1166354"/>
          <a:ext cx="8064896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ítulo 1"/>
          <p:cNvSpPr txBox="1">
            <a:spLocks/>
          </p:cNvSpPr>
          <p:nvPr/>
        </p:nvSpPr>
        <p:spPr bwMode="auto">
          <a:xfrm>
            <a:off x="428625" y="430560"/>
            <a:ext cx="8229600" cy="83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Quem está na base do </a:t>
            </a:r>
            <a:r>
              <a:rPr lang="pt-BR" sz="3600" b="1" dirty="0" err="1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Sicon</a:t>
            </a:r>
            <a:r>
              <a:rPr lang="pt-BR" sz="3600" b="1" dirty="0" smtClean="0">
                <a:latin typeface="Calibri" pitchFamily="34" charset="0"/>
                <a:ea typeface="ＭＳ Ｐゴシック" pitchFamily="34" charset="-128"/>
                <a:cs typeface="Calibri" pitchFamily="34" charset="0"/>
              </a:rPr>
              <a:t>?</a:t>
            </a:r>
          </a:p>
        </p:txBody>
      </p:sp>
      <p:sp>
        <p:nvSpPr>
          <p:cNvPr id="7" name="Elipse 14"/>
          <p:cNvSpPr/>
          <p:nvPr/>
        </p:nvSpPr>
        <p:spPr>
          <a:xfrm>
            <a:off x="6588224" y="1656868"/>
            <a:ext cx="2412269" cy="4148396"/>
          </a:xfrm>
          <a:custGeom>
            <a:avLst/>
            <a:gdLst>
              <a:gd name="connsiteX0" fmla="*/ 0 w 2317088"/>
              <a:gd name="connsiteY0" fmla="*/ 1843304 h 3686607"/>
              <a:gd name="connsiteX1" fmla="*/ 1158544 w 2317088"/>
              <a:gd name="connsiteY1" fmla="*/ 0 h 3686607"/>
              <a:gd name="connsiteX2" fmla="*/ 2317088 w 2317088"/>
              <a:gd name="connsiteY2" fmla="*/ 1843304 h 3686607"/>
              <a:gd name="connsiteX3" fmla="*/ 1158544 w 2317088"/>
              <a:gd name="connsiteY3" fmla="*/ 3686608 h 3686607"/>
              <a:gd name="connsiteX4" fmla="*/ 0 w 2317088"/>
              <a:gd name="connsiteY4" fmla="*/ 1843304 h 3686607"/>
              <a:gd name="connsiteX0" fmla="*/ 23999 w 2341087"/>
              <a:gd name="connsiteY0" fmla="*/ 2017475 h 3860779"/>
              <a:gd name="connsiteX1" fmla="*/ 689057 w 2341087"/>
              <a:gd name="connsiteY1" fmla="*/ 0 h 3860779"/>
              <a:gd name="connsiteX2" fmla="*/ 2341087 w 2341087"/>
              <a:gd name="connsiteY2" fmla="*/ 2017475 h 3860779"/>
              <a:gd name="connsiteX3" fmla="*/ 1182543 w 2341087"/>
              <a:gd name="connsiteY3" fmla="*/ 3860779 h 3860779"/>
              <a:gd name="connsiteX4" fmla="*/ 23999 w 2341087"/>
              <a:gd name="connsiteY4" fmla="*/ 2017475 h 3860779"/>
              <a:gd name="connsiteX0" fmla="*/ 10522 w 1993781"/>
              <a:gd name="connsiteY0" fmla="*/ 2017487 h 3860812"/>
              <a:gd name="connsiteX1" fmla="*/ 675580 w 1993781"/>
              <a:gd name="connsiteY1" fmla="*/ 12 h 3860812"/>
              <a:gd name="connsiteX2" fmla="*/ 1993781 w 1993781"/>
              <a:gd name="connsiteY2" fmla="*/ 2046515 h 3860812"/>
              <a:gd name="connsiteX3" fmla="*/ 1169066 w 1993781"/>
              <a:gd name="connsiteY3" fmla="*/ 3860791 h 3860812"/>
              <a:gd name="connsiteX4" fmla="*/ 10522 w 1993781"/>
              <a:gd name="connsiteY4" fmla="*/ 2017487 h 3860812"/>
              <a:gd name="connsiteX0" fmla="*/ 11617 w 2285162"/>
              <a:gd name="connsiteY0" fmla="*/ 2017475 h 3860779"/>
              <a:gd name="connsiteX1" fmla="*/ 676675 w 2285162"/>
              <a:gd name="connsiteY1" fmla="*/ 0 h 3860779"/>
              <a:gd name="connsiteX2" fmla="*/ 2285162 w 2285162"/>
              <a:gd name="connsiteY2" fmla="*/ 2017475 h 3860779"/>
              <a:gd name="connsiteX3" fmla="*/ 1170161 w 2285162"/>
              <a:gd name="connsiteY3" fmla="*/ 3860779 h 3860779"/>
              <a:gd name="connsiteX4" fmla="*/ 11617 w 2285162"/>
              <a:gd name="connsiteY4" fmla="*/ 2017475 h 3860779"/>
              <a:gd name="connsiteX0" fmla="*/ 42018 w 1894649"/>
              <a:gd name="connsiteY0" fmla="*/ 1988459 h 3860812"/>
              <a:gd name="connsiteX1" fmla="*/ 286162 w 1894649"/>
              <a:gd name="connsiteY1" fmla="*/ 12 h 3860812"/>
              <a:gd name="connsiteX2" fmla="*/ 1894649 w 1894649"/>
              <a:gd name="connsiteY2" fmla="*/ 2017487 h 3860812"/>
              <a:gd name="connsiteX3" fmla="*/ 779648 w 1894649"/>
              <a:gd name="connsiteY3" fmla="*/ 3860791 h 3860812"/>
              <a:gd name="connsiteX4" fmla="*/ 42018 w 1894649"/>
              <a:gd name="connsiteY4" fmla="*/ 1988459 h 3860812"/>
              <a:gd name="connsiteX0" fmla="*/ 15300 w 2158216"/>
              <a:gd name="connsiteY0" fmla="*/ 1930510 h 3861084"/>
              <a:gd name="connsiteX1" fmla="*/ 549729 w 2158216"/>
              <a:gd name="connsiteY1" fmla="*/ 120 h 3861084"/>
              <a:gd name="connsiteX2" fmla="*/ 2158216 w 2158216"/>
              <a:gd name="connsiteY2" fmla="*/ 2017595 h 3861084"/>
              <a:gd name="connsiteX3" fmla="*/ 1043215 w 2158216"/>
              <a:gd name="connsiteY3" fmla="*/ 3860899 h 3861084"/>
              <a:gd name="connsiteX4" fmla="*/ 15300 w 2158216"/>
              <a:gd name="connsiteY4" fmla="*/ 1930510 h 3861084"/>
              <a:gd name="connsiteX0" fmla="*/ 1956 w 2144872"/>
              <a:gd name="connsiteY0" fmla="*/ 1930514 h 4122301"/>
              <a:gd name="connsiteX1" fmla="*/ 536385 w 2144872"/>
              <a:gd name="connsiteY1" fmla="*/ 124 h 4122301"/>
              <a:gd name="connsiteX2" fmla="*/ 2144872 w 2144872"/>
              <a:gd name="connsiteY2" fmla="*/ 2017599 h 4122301"/>
              <a:gd name="connsiteX3" fmla="*/ 681528 w 2144872"/>
              <a:gd name="connsiteY3" fmla="*/ 4122160 h 4122301"/>
              <a:gd name="connsiteX4" fmla="*/ 1956 w 2144872"/>
              <a:gd name="connsiteY4" fmla="*/ 1930514 h 4122301"/>
              <a:gd name="connsiteX0" fmla="*/ 1976 w 2159406"/>
              <a:gd name="connsiteY0" fmla="*/ 1931246 h 4124001"/>
              <a:gd name="connsiteX1" fmla="*/ 536405 w 2159406"/>
              <a:gd name="connsiteY1" fmla="*/ 856 h 4124001"/>
              <a:gd name="connsiteX2" fmla="*/ 2159406 w 2159406"/>
              <a:gd name="connsiteY2" fmla="*/ 2163473 h 4124001"/>
              <a:gd name="connsiteX3" fmla="*/ 681548 w 2159406"/>
              <a:gd name="connsiteY3" fmla="*/ 4122892 h 4124001"/>
              <a:gd name="connsiteX4" fmla="*/ 1976 w 2159406"/>
              <a:gd name="connsiteY4" fmla="*/ 1931246 h 4124001"/>
              <a:gd name="connsiteX0" fmla="*/ 1976 w 2159406"/>
              <a:gd name="connsiteY0" fmla="*/ 1930610 h 4122513"/>
              <a:gd name="connsiteX1" fmla="*/ 536405 w 2159406"/>
              <a:gd name="connsiteY1" fmla="*/ 220 h 4122513"/>
              <a:gd name="connsiteX2" fmla="*/ 2159406 w 2159406"/>
              <a:gd name="connsiteY2" fmla="*/ 2046723 h 4122513"/>
              <a:gd name="connsiteX3" fmla="*/ 681548 w 2159406"/>
              <a:gd name="connsiteY3" fmla="*/ 4122256 h 4122513"/>
              <a:gd name="connsiteX4" fmla="*/ 1976 w 2159406"/>
              <a:gd name="connsiteY4" fmla="*/ 1930610 h 4122513"/>
              <a:gd name="connsiteX0" fmla="*/ 2039 w 2203011"/>
              <a:gd name="connsiteY0" fmla="*/ 1930446 h 4122153"/>
              <a:gd name="connsiteX1" fmla="*/ 536468 w 2203011"/>
              <a:gd name="connsiteY1" fmla="*/ 56 h 4122153"/>
              <a:gd name="connsiteX2" fmla="*/ 2203011 w 2203011"/>
              <a:gd name="connsiteY2" fmla="*/ 1988502 h 4122153"/>
              <a:gd name="connsiteX3" fmla="*/ 681611 w 2203011"/>
              <a:gd name="connsiteY3" fmla="*/ 4122092 h 4122153"/>
              <a:gd name="connsiteX4" fmla="*/ 2039 w 2203011"/>
              <a:gd name="connsiteY4" fmla="*/ 1930446 h 4122153"/>
              <a:gd name="connsiteX0" fmla="*/ 2039 w 2203011"/>
              <a:gd name="connsiteY0" fmla="*/ 1930558 h 4122398"/>
              <a:gd name="connsiteX1" fmla="*/ 536468 w 2203011"/>
              <a:gd name="connsiteY1" fmla="*/ 168 h 4122398"/>
              <a:gd name="connsiteX2" fmla="*/ 2203011 w 2203011"/>
              <a:gd name="connsiteY2" fmla="*/ 2032156 h 4122398"/>
              <a:gd name="connsiteX3" fmla="*/ 681611 w 2203011"/>
              <a:gd name="connsiteY3" fmla="*/ 4122204 h 4122398"/>
              <a:gd name="connsiteX4" fmla="*/ 2039 w 2203011"/>
              <a:gd name="connsiteY4" fmla="*/ 1930558 h 4122398"/>
              <a:gd name="connsiteX0" fmla="*/ 2039 w 2203011"/>
              <a:gd name="connsiteY0" fmla="*/ 1930558 h 4122477"/>
              <a:gd name="connsiteX1" fmla="*/ 536468 w 2203011"/>
              <a:gd name="connsiteY1" fmla="*/ 168 h 4122477"/>
              <a:gd name="connsiteX2" fmla="*/ 2203011 w 2203011"/>
              <a:gd name="connsiteY2" fmla="*/ 2032156 h 4122477"/>
              <a:gd name="connsiteX3" fmla="*/ 681611 w 2203011"/>
              <a:gd name="connsiteY3" fmla="*/ 4122204 h 4122477"/>
              <a:gd name="connsiteX4" fmla="*/ 2039 w 2203011"/>
              <a:gd name="connsiteY4" fmla="*/ 1930558 h 4122477"/>
              <a:gd name="connsiteX0" fmla="*/ 2039 w 2203479"/>
              <a:gd name="connsiteY0" fmla="*/ 1930558 h 4122477"/>
              <a:gd name="connsiteX1" fmla="*/ 536468 w 2203479"/>
              <a:gd name="connsiteY1" fmla="*/ 168 h 4122477"/>
              <a:gd name="connsiteX2" fmla="*/ 2203011 w 2203479"/>
              <a:gd name="connsiteY2" fmla="*/ 2032156 h 4122477"/>
              <a:gd name="connsiteX3" fmla="*/ 681611 w 2203479"/>
              <a:gd name="connsiteY3" fmla="*/ 4122204 h 4122477"/>
              <a:gd name="connsiteX4" fmla="*/ 2039 w 2203479"/>
              <a:gd name="connsiteY4" fmla="*/ 1930558 h 4122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3479" h="4122477">
                <a:moveTo>
                  <a:pt x="2039" y="1930558"/>
                </a:moveTo>
                <a:cubicBezTo>
                  <a:pt x="-22152" y="1243552"/>
                  <a:pt x="169640" y="-16765"/>
                  <a:pt x="536468" y="168"/>
                </a:cubicBezTo>
                <a:cubicBezTo>
                  <a:pt x="903296" y="17101"/>
                  <a:pt x="2232039" y="868984"/>
                  <a:pt x="2203011" y="2032156"/>
                </a:cubicBezTo>
                <a:cubicBezTo>
                  <a:pt x="2173982" y="3369499"/>
                  <a:pt x="1048439" y="4139137"/>
                  <a:pt x="681611" y="4122204"/>
                </a:cubicBezTo>
                <a:cubicBezTo>
                  <a:pt x="314783" y="4105271"/>
                  <a:pt x="26230" y="2617564"/>
                  <a:pt x="2039" y="193055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anchorCtr="1"/>
          <a:lstStyle/>
          <a:p>
            <a:pPr algn="ctr">
              <a:defRPr/>
            </a:pPr>
            <a:endParaRPr lang="pt-BR" sz="2600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pt-BR" sz="2600" b="1" dirty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pt-BR" sz="2600" b="1" dirty="0" smtClean="0"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pt-BR" sz="2600" b="1" dirty="0" smtClean="0">
                <a:latin typeface="Calibri" pitchFamily="34" charset="0"/>
                <a:cs typeface="Calibri" pitchFamily="34" charset="0"/>
              </a:rPr>
              <a:t>ACOMP</a:t>
            </a:r>
            <a:r>
              <a:rPr lang="pt-BR" sz="2600" b="1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algn="ctr">
              <a:defRPr/>
            </a:pPr>
            <a:r>
              <a:rPr lang="pt-BR" sz="2600" b="1" dirty="0">
                <a:latin typeface="Calibri" pitchFamily="34" charset="0"/>
                <a:cs typeface="Calibri" pitchFamily="34" charset="0"/>
              </a:rPr>
              <a:t>FAMILIAR</a:t>
            </a:r>
          </a:p>
        </p:txBody>
      </p:sp>
    </p:spTree>
    <p:extLst>
      <p:ext uri="{BB962C8B-B14F-4D97-AF65-F5344CB8AC3E}">
        <p14:creationId xmlns:p14="http://schemas.microsoft.com/office/powerpoint/2010/main" xmlns="" val="3416829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4ECD625-FA77-4F11-B532-CE7C1EEE7F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D4ECD625-FA77-4F11-B532-CE7C1EEE7F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0984ACAF-855D-4B89-80A7-78F29B7543F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graphicEl>
                                              <a:dgm id="{0984ACAF-855D-4B89-80A7-78F29B7543F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B84D448-F0DC-40EA-B65F-9C04198CC6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graphicEl>
                                              <a:dgm id="{7B84D448-F0DC-40EA-B65F-9C04198CC67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97B17209-A5C7-4FEB-AE67-D21A89DA52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graphicEl>
                                              <a:dgm id="{97B17209-A5C7-4FEB-AE67-D21A89DA529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57BC8A26-8295-4DBB-AC26-1FAC5848995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57BC8A26-8295-4DBB-AC26-1FAC5848995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20FA0E4E-03CD-44C8-BD57-50A40DAB5B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graphicEl>
                                              <a:dgm id="{20FA0E4E-03CD-44C8-BD57-50A40DAB5B3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Sub>
          <a:bldDgm bld="one"/>
        </p:bldSub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tângulo 3"/>
          <p:cNvSpPr>
            <a:spLocks noChangeArrowheads="1"/>
          </p:cNvSpPr>
          <p:nvPr/>
        </p:nvSpPr>
        <p:spPr bwMode="auto">
          <a:xfrm>
            <a:off x="987425" y="620688"/>
            <a:ext cx="7488238" cy="501675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  <a:defRPr/>
            </a:pPr>
            <a:r>
              <a:rPr lang="pt-BR" sz="3600" b="1" dirty="0">
                <a:latin typeface="Calibri" pitchFamily="34" charset="0"/>
                <a:cs typeface="Calibri" pitchFamily="34" charset="0"/>
              </a:rPr>
              <a:t>Informações disponíveis no </a:t>
            </a:r>
            <a:r>
              <a:rPr lang="pt-BR" sz="3600" b="1" dirty="0" err="1">
                <a:latin typeface="Calibri" pitchFamily="34" charset="0"/>
                <a:cs typeface="Calibri" pitchFamily="34" charset="0"/>
              </a:rPr>
              <a:t>Sicon</a:t>
            </a:r>
            <a:r>
              <a:rPr lang="pt-BR" sz="3600" b="1" dirty="0">
                <a:latin typeface="Calibri" pitchFamily="34" charset="0"/>
                <a:cs typeface="Calibri" pitchFamily="34" charset="0"/>
              </a:rPr>
              <a:t>: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>
                <a:latin typeface="Calibri" pitchFamily="34" charset="0"/>
                <a:cs typeface="Calibri" pitchFamily="34" charset="0"/>
              </a:rPr>
              <a:t>Características da composição familiar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Endereço </a:t>
            </a:r>
            <a:r>
              <a:rPr lang="pt-BR" dirty="0">
                <a:latin typeface="Calibri" pitchFamily="34" charset="0"/>
                <a:cs typeface="Calibri" pitchFamily="34" charset="0"/>
              </a:rPr>
              <a:t>e localização da 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família</a:t>
            </a:r>
            <a:endParaRPr lang="pt-BR" dirty="0"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Histórico do acompanhamento das condicionalidades de saúde e da educação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Histórico </a:t>
            </a:r>
            <a:r>
              <a:rPr lang="pt-BR" dirty="0">
                <a:latin typeface="Calibri" pitchFamily="34" charset="0"/>
                <a:cs typeface="Calibri" pitchFamily="34" charset="0"/>
              </a:rPr>
              <a:t>de 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repercussões</a:t>
            </a:r>
            <a:endParaRPr lang="pt-BR" dirty="0"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>
                <a:latin typeface="Calibri" pitchFamily="34" charset="0"/>
                <a:cs typeface="Calibri" pitchFamily="34" charset="0"/>
              </a:rPr>
              <a:t>Relatórios consolidados de </a:t>
            </a:r>
            <a:r>
              <a:rPr lang="pt-BR" dirty="0" smtClean="0">
                <a:latin typeface="Calibri" pitchFamily="34" charset="0"/>
                <a:cs typeface="Calibri" pitchFamily="34" charset="0"/>
              </a:rPr>
              <a:t>condicionalidades</a:t>
            </a:r>
            <a:endParaRPr lang="pt-BR" dirty="0">
              <a:latin typeface="Calibri" pitchFamily="34" charset="0"/>
              <a:cs typeface="Calibri" pitchFamily="34" charset="0"/>
            </a:endParaRP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Registro dos recursos (histórico)</a:t>
            </a:r>
          </a:p>
          <a:p>
            <a:pPr marL="342900" indent="-342900" eaLnBrk="0" hangingPunct="0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Ø"/>
              <a:defRPr/>
            </a:pPr>
            <a:r>
              <a:rPr lang="pt-BR" dirty="0" smtClean="0">
                <a:latin typeface="Calibri" pitchFamily="34" charset="0"/>
                <a:cs typeface="Calibri" pitchFamily="34" charset="0"/>
              </a:rPr>
              <a:t>Registro do Acompanhamento das famílias</a:t>
            </a:r>
            <a:endParaRPr lang="pt-BR" dirty="0"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168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68313" y="476672"/>
            <a:ext cx="8229600" cy="54927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000" b="1" dirty="0" smtClean="0">
                <a:cs typeface="Arial" pitchFamily="34" charset="0"/>
              </a:rPr>
              <a:t>Como acessar o </a:t>
            </a:r>
            <a:r>
              <a:rPr lang="pt-BR" sz="2000" b="1" dirty="0" err="1" smtClean="0">
                <a:cs typeface="Arial" pitchFamily="34" charset="0"/>
              </a:rPr>
              <a:t>Sicon</a:t>
            </a:r>
            <a:r>
              <a:rPr lang="pt-BR" sz="2000" b="1" dirty="0" smtClean="0">
                <a:cs typeface="Arial" pitchFamily="34" charset="0"/>
              </a:rPr>
              <a:t>?</a:t>
            </a:r>
            <a:endParaRPr lang="pt-BR" sz="2000" b="1" dirty="0" smtClean="0"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</p:txBody>
      </p:sp>
      <p:sp>
        <p:nvSpPr>
          <p:cNvPr id="5" name="Text Box 15"/>
          <p:cNvSpPr txBox="1">
            <a:spLocks noChangeArrowheads="1"/>
          </p:cNvSpPr>
          <p:nvPr/>
        </p:nvSpPr>
        <p:spPr bwMode="auto">
          <a:xfrm>
            <a:off x="500063" y="985952"/>
            <a:ext cx="8353425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pt-BR" dirty="0" smtClean="0">
                <a:latin typeface="Arial" charset="0"/>
                <a:cs typeface="Arial" charset="0"/>
              </a:rPr>
              <a:t>O acesso ao </a:t>
            </a:r>
            <a:r>
              <a:rPr lang="pt-BR" dirty="0" err="1" smtClean="0">
                <a:latin typeface="Arial" charset="0"/>
                <a:cs typeface="Arial" charset="0"/>
              </a:rPr>
              <a:t>Sicon</a:t>
            </a:r>
            <a:r>
              <a:rPr lang="pt-BR" dirty="0" smtClean="0">
                <a:latin typeface="Arial" charset="0"/>
                <a:cs typeface="Arial" charset="0"/>
              </a:rPr>
              <a:t> é pelo Sistema de Gestão do Programa Bolsa Família – SIGPBF:</a:t>
            </a:r>
          </a:p>
          <a:p>
            <a:pPr>
              <a:defRPr/>
            </a:pPr>
            <a:endParaRPr lang="pt-BR" dirty="0">
              <a:latin typeface="Arial" charset="0"/>
              <a:cs typeface="Arial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 smtClean="0">
                <a:latin typeface="Arial" charset="0"/>
                <a:cs typeface="Arial" charset="0"/>
              </a:rPr>
              <a:t>	1</a:t>
            </a:r>
            <a:r>
              <a:rPr lang="pt-BR" dirty="0">
                <a:latin typeface="Arial" charset="0"/>
                <a:cs typeface="Arial" charset="0"/>
              </a:rPr>
              <a:t>. </a:t>
            </a:r>
            <a:r>
              <a:rPr lang="pt-BR" dirty="0" smtClean="0">
                <a:latin typeface="Arial" charset="0"/>
                <a:cs typeface="Arial" charset="0"/>
              </a:rPr>
              <a:t>Diretamente pelo </a:t>
            </a:r>
            <a:r>
              <a:rPr lang="pt-BR" dirty="0">
                <a:latin typeface="Arial" charset="0"/>
                <a:cs typeface="Arial" charset="0"/>
              </a:rPr>
              <a:t>endereço do SIGPBF: </a:t>
            </a:r>
            <a:r>
              <a:rPr lang="pt-BR" u="sng" dirty="0">
                <a:latin typeface="Arial" charset="0"/>
                <a:cs typeface="Arial" charset="0"/>
              </a:rPr>
              <a:t>http://www.mds.gov.br/sistemagestaobolsafamilia/</a:t>
            </a:r>
            <a:r>
              <a:rPr lang="pt-BR" dirty="0">
                <a:latin typeface="Arial" charset="0"/>
                <a:cs typeface="Arial" charset="0"/>
              </a:rPr>
              <a:t>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 smtClean="0">
                <a:latin typeface="Arial" charset="0"/>
                <a:cs typeface="Arial" charset="0"/>
              </a:rPr>
              <a:t>ou</a:t>
            </a:r>
            <a:endParaRPr lang="pt-BR" dirty="0">
              <a:latin typeface="Arial" charset="0"/>
              <a:cs typeface="Arial" charset="0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dirty="0" smtClean="0">
                <a:latin typeface="Arial" charset="0"/>
                <a:cs typeface="Arial" charset="0"/>
              </a:rPr>
              <a:t>	2</a:t>
            </a:r>
            <a:r>
              <a:rPr lang="pt-BR" dirty="0">
                <a:latin typeface="Arial" charset="0"/>
                <a:cs typeface="Arial" charset="0"/>
              </a:rPr>
              <a:t>. Acessando o portal do </a:t>
            </a:r>
            <a:r>
              <a:rPr lang="pt-BR" dirty="0" smtClean="0">
                <a:latin typeface="Arial" charset="0"/>
                <a:cs typeface="Arial" charset="0"/>
              </a:rPr>
              <a:t>MDS: </a:t>
            </a:r>
            <a:r>
              <a:rPr lang="pt-BR" u="sng" dirty="0" smtClean="0">
                <a:latin typeface="Arial" charset="0"/>
                <a:cs typeface="Arial" charset="0"/>
              </a:rPr>
              <a:t>http</a:t>
            </a:r>
            <a:r>
              <a:rPr lang="pt-BR" u="sng" dirty="0">
                <a:latin typeface="Arial" charset="0"/>
                <a:cs typeface="Arial" charset="0"/>
              </a:rPr>
              <a:t>://www.mds.gov.br/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068960"/>
            <a:ext cx="6733952" cy="325362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Conector de seta reta 6"/>
          <p:cNvCxnSpPr/>
          <p:nvPr/>
        </p:nvCxnSpPr>
        <p:spPr>
          <a:xfrm flipV="1">
            <a:off x="4788024" y="3791892"/>
            <a:ext cx="857250" cy="3571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168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468313" y="476672"/>
            <a:ext cx="8229600" cy="504825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pt-BR" sz="2000" b="1" dirty="0" smtClean="0"/>
              <a:t>Acesso ao </a:t>
            </a:r>
            <a:r>
              <a:rPr lang="pt-BR" sz="2000" b="1" dirty="0" err="1" smtClean="0"/>
              <a:t>Sicon</a:t>
            </a:r>
            <a:endParaRPr lang="pt-BR" sz="20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CaixaDeTexto 9"/>
          <p:cNvSpPr txBox="1">
            <a:spLocks noChangeArrowheads="1"/>
          </p:cNvSpPr>
          <p:nvPr/>
        </p:nvSpPr>
        <p:spPr bwMode="auto">
          <a:xfrm>
            <a:off x="468313" y="4077072"/>
            <a:ext cx="8424862" cy="1261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sz="1800" dirty="0"/>
              <a:t>Para maiores informações sobre o acesso ao sistema e uso de suas funcionalidades o usuário deve consultar o manual do </a:t>
            </a:r>
            <a:r>
              <a:rPr lang="pt-BR" sz="1800" dirty="0" err="1"/>
              <a:t>Sicon</a:t>
            </a:r>
            <a:r>
              <a:rPr lang="pt-BR" sz="1800" dirty="0"/>
              <a:t>/PBF em </a:t>
            </a:r>
            <a:endParaRPr lang="pt-BR" sz="1800" dirty="0" smtClean="0"/>
          </a:p>
          <a:p>
            <a:pPr eaLnBrk="1" hangingPunct="1"/>
            <a:endParaRPr lang="pt-BR" sz="2000" dirty="0"/>
          </a:p>
          <a:p>
            <a:pPr eaLnBrk="1" hangingPunct="1"/>
            <a:r>
              <a:rPr lang="pt-BR" sz="2000" dirty="0" smtClean="0"/>
              <a:t>http</a:t>
            </a:r>
            <a:r>
              <a:rPr lang="pt-BR" sz="2000" dirty="0"/>
              <a:t>://www.mds.gov.br/bolsafamilia/condicionalidades/sistemas/sicon. </a:t>
            </a: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188" y="980728"/>
            <a:ext cx="7816850" cy="29479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682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620688"/>
            <a:ext cx="7713663" cy="5553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335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836712"/>
            <a:ext cx="7353697" cy="533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aixaDeTexto 1"/>
          <p:cNvSpPr txBox="1">
            <a:spLocks noChangeArrowheads="1"/>
          </p:cNvSpPr>
          <p:nvPr/>
        </p:nvSpPr>
        <p:spPr bwMode="auto">
          <a:xfrm>
            <a:off x="3320941" y="508610"/>
            <a:ext cx="243226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pt-BR" sz="2000" b="1" dirty="0"/>
              <a:t>Tipos de Pesquisa</a:t>
            </a:r>
          </a:p>
        </p:txBody>
      </p:sp>
    </p:spTree>
    <p:extLst>
      <p:ext uri="{BB962C8B-B14F-4D97-AF65-F5344CB8AC3E}">
        <p14:creationId xmlns:p14="http://schemas.microsoft.com/office/powerpoint/2010/main" xmlns="" val="181078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113"/>
            <a:ext cx="8678657" cy="345710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2"/>
          <p:cNvSpPr txBox="1">
            <a:spLocks/>
          </p:cNvSpPr>
          <p:nvPr/>
        </p:nvSpPr>
        <p:spPr bwMode="auto">
          <a:xfrm>
            <a:off x="457200" y="629816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6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600" b="1" dirty="0" smtClean="0"/>
              <a:t>Pesquisa</a:t>
            </a:r>
            <a:br>
              <a:rPr lang="pt-BR" sz="3600" b="1" dirty="0" smtClean="0"/>
            </a:br>
            <a:r>
              <a:rPr lang="pt-BR" sz="3600" b="1" dirty="0" smtClean="0"/>
              <a:t>Descumprimento - Básica</a:t>
            </a:r>
            <a:r>
              <a:rPr lang="pt-BR" sz="4000" b="1" dirty="0" smtClean="0"/>
              <a:t/>
            </a:r>
            <a:br>
              <a:rPr lang="pt-BR" sz="4000" b="1" dirty="0" smtClean="0"/>
            </a:b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xmlns="" val="292085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 txBox="1">
            <a:spLocks/>
          </p:cNvSpPr>
          <p:nvPr/>
        </p:nvSpPr>
        <p:spPr bwMode="auto">
          <a:xfrm>
            <a:off x="266700" y="413792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/>
              <a:t>Pesquisa</a:t>
            </a:r>
            <a:br>
              <a:rPr lang="pt-BR" sz="2000" b="1" dirty="0" smtClean="0"/>
            </a:br>
            <a:r>
              <a:rPr lang="pt-BR" sz="2000" b="1" dirty="0" smtClean="0"/>
              <a:t>Descumprimento Avançada</a:t>
            </a:r>
            <a:endParaRPr lang="pt-BR" sz="2000" dirty="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8055815" cy="482453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5796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 txBox="1">
            <a:spLocks/>
          </p:cNvSpPr>
          <p:nvPr/>
        </p:nvSpPr>
        <p:spPr bwMode="auto">
          <a:xfrm>
            <a:off x="457200" y="48580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/>
              <a:t>Pesquisa Pessoa - Básica</a:t>
            </a:r>
            <a:endParaRPr lang="pt-BR" sz="2000" dirty="0" smtClean="0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24726"/>
            <a:ext cx="7234634" cy="524057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lipse 1"/>
          <p:cNvSpPr/>
          <p:nvPr/>
        </p:nvSpPr>
        <p:spPr>
          <a:xfrm>
            <a:off x="1547664" y="2708920"/>
            <a:ext cx="1944216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639530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 txBox="1">
            <a:spLocks/>
          </p:cNvSpPr>
          <p:nvPr/>
        </p:nvSpPr>
        <p:spPr bwMode="auto">
          <a:xfrm>
            <a:off x="323850" y="550069"/>
            <a:ext cx="8229600" cy="5746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pt-BR" sz="26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Pesquisa Pessoa - Avançada</a:t>
            </a:r>
            <a:endParaRPr lang="pt-BR" sz="2600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0" y="1052513"/>
            <a:ext cx="7532688" cy="37623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651" y="4711700"/>
            <a:ext cx="7532688" cy="13811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59888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571500" y="4221088"/>
            <a:ext cx="7967663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defTabSz="457200"/>
            <a:r>
              <a:rPr lang="pt-BR" sz="2400" b="1" dirty="0">
                <a:latin typeface="Calibri" pitchFamily="34" charset="0"/>
                <a:ea typeface="ＭＳ Ｐゴシック" pitchFamily="34" charset="-128"/>
                <a:cs typeface="Arial" charset="0"/>
              </a:rPr>
              <a:t>O objetivo das condicionalidades não é punir, e sim responsabilizar as famílias e o poder público pelo compromisso assumido e pela oferta dos serviços de saúde gratuitos e de qualidade (garantia dos direitos sociais básicos e constitucionais).</a:t>
            </a:r>
          </a:p>
        </p:txBody>
      </p:sp>
      <p:pic>
        <p:nvPicPr>
          <p:cNvPr id="5" name="Picture 3" descr="Imagem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92906"/>
            <a:ext cx="4572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Imagem10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192906"/>
            <a:ext cx="4572000" cy="374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20542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1"/>
          <p:cNvSpPr txBox="1">
            <a:spLocks/>
          </p:cNvSpPr>
          <p:nvPr/>
        </p:nvSpPr>
        <p:spPr bwMode="auto">
          <a:xfrm>
            <a:off x="468313" y="413792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000" b="1" dirty="0" smtClean="0"/>
              <a:t>Tela da Família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981075"/>
            <a:ext cx="6408192" cy="51283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9156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8161337" cy="47672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457200" y="629816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pt-BR" sz="2000" b="1" kern="0" dirty="0">
                <a:latin typeface="+mj-lt"/>
                <a:ea typeface="+mj-ea"/>
                <a:cs typeface="+mj-cs"/>
              </a:rPr>
              <a:t>Tela do Histórico de Pagamento</a:t>
            </a:r>
          </a:p>
        </p:txBody>
      </p:sp>
    </p:spTree>
    <p:extLst>
      <p:ext uri="{BB962C8B-B14F-4D97-AF65-F5344CB8AC3E}">
        <p14:creationId xmlns:p14="http://schemas.microsoft.com/office/powerpoint/2010/main" xmlns="" val="330697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62025"/>
            <a:ext cx="7272337" cy="5475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1"/>
          <p:cNvSpPr txBox="1">
            <a:spLocks/>
          </p:cNvSpPr>
          <p:nvPr/>
        </p:nvSpPr>
        <p:spPr bwMode="auto">
          <a:xfrm>
            <a:off x="428625" y="452140"/>
            <a:ext cx="82296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pt-BR" sz="2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Tela de Condicionalidades </a:t>
            </a:r>
          </a:p>
        </p:txBody>
      </p:sp>
    </p:spTree>
    <p:extLst>
      <p:ext uri="{BB962C8B-B14F-4D97-AF65-F5344CB8AC3E}">
        <p14:creationId xmlns:p14="http://schemas.microsoft.com/office/powerpoint/2010/main" xmlns="" val="330697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24013" y="908720"/>
            <a:ext cx="6448425" cy="5260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2"/>
          <p:cNvSpPr txBox="1">
            <a:spLocks/>
          </p:cNvSpPr>
          <p:nvPr/>
        </p:nvSpPr>
        <p:spPr bwMode="auto">
          <a:xfrm>
            <a:off x="468313" y="485800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/>
              <a:t>Registro de Recurso</a:t>
            </a: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237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980728"/>
            <a:ext cx="6697117" cy="510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ítulo 2"/>
          <p:cNvSpPr txBox="1">
            <a:spLocks/>
          </p:cNvSpPr>
          <p:nvPr/>
        </p:nvSpPr>
        <p:spPr bwMode="auto">
          <a:xfrm>
            <a:off x="250825" y="557808"/>
            <a:ext cx="87852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/>
              <a:t>Registro do Acompanhamento Familiar</a:t>
            </a:r>
            <a:endParaRPr lang="pt-BR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715367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ítulo 2"/>
          <p:cNvSpPr txBox="1">
            <a:spLocks/>
          </p:cNvSpPr>
          <p:nvPr/>
        </p:nvSpPr>
        <p:spPr bwMode="auto">
          <a:xfrm>
            <a:off x="415925" y="493713"/>
            <a:ext cx="82296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2000" b="1" dirty="0" smtClean="0"/>
              <a:t>Registro na Interrupção Temporária</a:t>
            </a:r>
            <a:endParaRPr lang="pt-BR" sz="2000" dirty="0" smtClean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1" y="836712"/>
            <a:ext cx="8084071" cy="532497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7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6048" y="908050"/>
            <a:ext cx="7630368" cy="54697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aixaDeTexto 1"/>
          <p:cNvSpPr txBox="1">
            <a:spLocks noChangeArrowheads="1"/>
          </p:cNvSpPr>
          <p:nvPr/>
        </p:nvSpPr>
        <p:spPr bwMode="auto">
          <a:xfrm>
            <a:off x="2339975" y="508610"/>
            <a:ext cx="255890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pt-BR" sz="2000" b="1" dirty="0"/>
              <a:t>Tipos de Relatórios</a:t>
            </a:r>
          </a:p>
        </p:txBody>
      </p:sp>
    </p:spTree>
    <p:extLst>
      <p:ext uri="{BB962C8B-B14F-4D97-AF65-F5344CB8AC3E}">
        <p14:creationId xmlns:p14="http://schemas.microsoft.com/office/powerpoint/2010/main" xmlns="" val="3237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8663" y="676275"/>
            <a:ext cx="7685087" cy="55054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3771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tângulo de cantos arredondados 4"/>
          <p:cNvSpPr/>
          <p:nvPr/>
        </p:nvSpPr>
        <p:spPr>
          <a:xfrm>
            <a:off x="0" y="1571612"/>
            <a:ext cx="8858898" cy="35719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pt-BR" sz="16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pt-BR" sz="1600" dirty="0" smtClean="0">
                <a:latin typeface="Arial" pitchFamily="34" charset="0"/>
                <a:cs typeface="Arial" pitchFamily="34" charset="0"/>
              </a:rPr>
              <a:t>Ampliar e qualificar o apoio institucional e a gestão intersetorial.</a:t>
            </a:r>
          </a:p>
        </p:txBody>
      </p:sp>
      <p:sp>
        <p:nvSpPr>
          <p:cNvPr id="6" name="Retângulo de cantos arredondados 5"/>
          <p:cNvSpPr/>
          <p:nvPr/>
        </p:nvSpPr>
        <p:spPr>
          <a:xfrm>
            <a:off x="70820" y="2132856"/>
            <a:ext cx="8858898" cy="50006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Aprimorar e integrar as agendas da saúde, educação e assistência social para as famílias do PBF com participação social.</a:t>
            </a:r>
            <a:endParaRPr lang="pt-BR" sz="1600" dirty="0">
              <a:solidFill>
                <a:schemeClr val="tx1"/>
              </a:solidFill>
            </a:endParaRPr>
          </a:p>
        </p:txBody>
      </p:sp>
      <p:sp>
        <p:nvSpPr>
          <p:cNvPr id="7" name="Retângulo de cantos arredondados 6"/>
          <p:cNvSpPr/>
          <p:nvPr/>
        </p:nvSpPr>
        <p:spPr>
          <a:xfrm>
            <a:off x="107125" y="2798028"/>
            <a:ext cx="8786874" cy="2143140"/>
          </a:xfrm>
          <a:prstGeom prst="roundRect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500" dirty="0" smtClean="0">
                <a:latin typeface="Arial" pitchFamily="34" charset="0"/>
                <a:cs typeface="Arial" pitchFamily="34" charset="0"/>
              </a:rPr>
              <a:t>Adotar o enfoque de Territórios de Responsabilidade, articulando os equipamentos sociais em prol da redução da pobreza e desigualdade;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500" dirty="0" smtClean="0">
                <a:latin typeface="Arial" pitchFamily="34" charset="0"/>
                <a:cs typeface="Arial" pitchFamily="34" charset="0"/>
              </a:rPr>
              <a:t>Busca ativa às famílias em situação de pobreza não acompanhadas pelo Programa Bolsa Família;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500" dirty="0" smtClean="0">
                <a:latin typeface="Arial" pitchFamily="34" charset="0"/>
                <a:cs typeface="Arial" pitchFamily="34" charset="0"/>
              </a:rPr>
              <a:t>Reforço à articulação intra setorial partindo das possibilidades de interface do Programa Bolsa Família com outras ações ou programas de saúde;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500" dirty="0" smtClean="0">
                <a:latin typeface="Arial" pitchFamily="34" charset="0"/>
                <a:cs typeface="Arial" pitchFamily="34" charset="0"/>
              </a:rPr>
              <a:t>Ampliar acesso e a qualidade da atenção prestada no SUS às famílias beneficiárias do PBF.</a:t>
            </a:r>
          </a:p>
        </p:txBody>
      </p:sp>
      <p:sp>
        <p:nvSpPr>
          <p:cNvPr id="8" name="Retângulo de cantos arredondados 7"/>
          <p:cNvSpPr/>
          <p:nvPr/>
        </p:nvSpPr>
        <p:spPr>
          <a:xfrm>
            <a:off x="214868" y="5143512"/>
            <a:ext cx="8714850" cy="121444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Apenas 20 municípios possuem mais de 30.000 famílias a serem acompanhadas - grande impacto no alcance da meta nacional de 73%;</a:t>
            </a:r>
          </a:p>
          <a:p>
            <a:pPr marL="180975" indent="-180975">
              <a:spcBef>
                <a:spcPct val="20000"/>
              </a:spcBef>
              <a:buFont typeface="Arial" pitchFamily="34" charset="0"/>
              <a:buChar char="•"/>
            </a:pPr>
            <a:r>
              <a:rPr lang="pt-BR" sz="1600" dirty="0" smtClean="0">
                <a:latin typeface="Arial" pitchFamily="34" charset="0"/>
                <a:cs typeface="Arial" pitchFamily="34" charset="0"/>
              </a:rPr>
              <a:t> Potencializar a identificação precoce das gestantes no pré-natal pelo serviço de saúde com intuito de contribuir na concessão do Benefício Variável Gestante.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428596" y="474629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latin typeface="Calibri" pitchFamily="34" charset="0"/>
              </a:rPr>
              <a:t>Desafios na agenda de condicionalidades de saúde do Programa Bolsa </a:t>
            </a:r>
            <a:r>
              <a:rPr lang="pt-BR" sz="2800" b="1" dirty="0" smtClean="0">
                <a:latin typeface="Calibri" pitchFamily="34" charset="0"/>
              </a:rPr>
              <a:t>Família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2239865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aixaDeTexto 4"/>
          <p:cNvSpPr txBox="1"/>
          <p:nvPr/>
        </p:nvSpPr>
        <p:spPr>
          <a:xfrm>
            <a:off x="214313" y="1706032"/>
            <a:ext cx="8643937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Obrigada!!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pt-BR" sz="3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32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CGAN</a:t>
            </a:r>
            <a:endParaRPr lang="pt-BR" sz="3200" b="1" dirty="0">
              <a:solidFill>
                <a:schemeClr val="accent3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pt-BR" sz="2400" b="1" dirty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Coordenação-Geral de Alimentação e Nutrição</a:t>
            </a:r>
          </a:p>
        </p:txBody>
      </p:sp>
      <p:sp>
        <p:nvSpPr>
          <p:cNvPr id="6" name="CaixaDeTexto 13"/>
          <p:cNvSpPr txBox="1">
            <a:spLocks noChangeArrowheads="1"/>
          </p:cNvSpPr>
          <p:nvPr/>
        </p:nvSpPr>
        <p:spPr bwMode="auto">
          <a:xfrm>
            <a:off x="2357438" y="4130496"/>
            <a:ext cx="4357687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pt-BR" sz="1400" b="1" dirty="0">
                <a:solidFill>
                  <a:srgbClr val="4F6228"/>
                </a:solidFill>
                <a:hlinkClick r:id="rId3"/>
              </a:rPr>
              <a:t>cgan@saude.gov.br</a:t>
            </a:r>
            <a:endParaRPr lang="pt-BR" sz="1400" b="1" dirty="0">
              <a:solidFill>
                <a:srgbClr val="4F6228"/>
              </a:solidFill>
            </a:endParaRPr>
          </a:p>
          <a:p>
            <a:pPr algn="ctr"/>
            <a:r>
              <a:rPr lang="pt-BR" sz="1400" b="1" dirty="0">
                <a:solidFill>
                  <a:srgbClr val="4F6228"/>
                </a:solidFill>
                <a:hlinkClick r:id="rId4"/>
              </a:rPr>
              <a:t>bfasaude@saude.gov.br</a:t>
            </a:r>
            <a:endParaRPr lang="pt-BR" sz="1400" b="1" dirty="0">
              <a:solidFill>
                <a:srgbClr val="4F6228"/>
              </a:solidFill>
            </a:endParaRPr>
          </a:p>
          <a:p>
            <a:pPr algn="ctr"/>
            <a:r>
              <a:rPr lang="pt-BR" sz="1400" b="1" dirty="0">
                <a:solidFill>
                  <a:srgbClr val="4F6228"/>
                </a:solidFill>
              </a:rPr>
              <a:t>(61) 3315 </a:t>
            </a:r>
            <a:r>
              <a:rPr lang="pt-BR" sz="1400" b="1" dirty="0" smtClean="0">
                <a:solidFill>
                  <a:srgbClr val="4F6228"/>
                </a:solidFill>
              </a:rPr>
              <a:t>9033 / 9024</a:t>
            </a:r>
            <a:endParaRPr lang="pt-BR" sz="1400" b="1" dirty="0">
              <a:solidFill>
                <a:srgbClr val="4F622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50825" y="590367"/>
            <a:ext cx="8035951" cy="56673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anchor="b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4000" b="1" i="0" u="none" strike="noStrike" kern="1200" cap="small" spc="0" normalizeH="0" baseline="0" noProof="0" dirty="0" smtClean="0">
                <a:ln>
                  <a:noFill/>
                </a:ln>
                <a:effectLst/>
                <a:uLnTx/>
                <a:uFillTx/>
                <a:latin typeface="Calibri" pitchFamily="34" charset="0"/>
                <a:ea typeface="+mj-ea"/>
                <a:cs typeface="Arial" pitchFamily="34" charset="0"/>
              </a:rPr>
              <a:t>Etapas da Gestão de Condicionalidades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428596" y="1124744"/>
            <a:ext cx="8064500" cy="4836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200000"/>
              </a:lnSpc>
              <a:spcBef>
                <a:spcPts val="200"/>
              </a:spcBef>
              <a:spcAft>
                <a:spcPts val="300"/>
              </a:spcAft>
              <a:buFontTx/>
              <a:buChar char="•"/>
              <a:tabLst>
                <a:tab pos="711200" algn="l"/>
              </a:tabLst>
            </a:pPr>
            <a:r>
              <a:rPr lang="pt-BR" sz="2700" b="1" dirty="0">
                <a:latin typeface="Arial" pitchFamily="34" charset="0"/>
                <a:cs typeface="Arial" pitchFamily="34" charset="0"/>
              </a:rPr>
              <a:t> </a:t>
            </a:r>
            <a:r>
              <a:rPr lang="pt-BR" sz="3000" dirty="0">
                <a:latin typeface="Arial" pitchFamily="34" charset="0"/>
                <a:cs typeface="Arial" pitchFamily="34" charset="0"/>
              </a:rPr>
              <a:t>Período de Acompanhamento;</a:t>
            </a:r>
          </a:p>
          <a:p>
            <a:pPr algn="just">
              <a:lnSpc>
                <a:spcPct val="200000"/>
              </a:lnSpc>
              <a:spcBef>
                <a:spcPts val="200"/>
              </a:spcBef>
              <a:spcAft>
                <a:spcPts val="300"/>
              </a:spcAft>
              <a:buFontTx/>
              <a:buChar char="•"/>
              <a:tabLst>
                <a:tab pos="711200" algn="l"/>
              </a:tabLst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 Período de Registro;</a:t>
            </a:r>
          </a:p>
          <a:p>
            <a:pPr algn="just">
              <a:lnSpc>
                <a:spcPct val="200000"/>
              </a:lnSpc>
              <a:spcBef>
                <a:spcPts val="200"/>
              </a:spcBef>
              <a:spcAft>
                <a:spcPts val="300"/>
              </a:spcAft>
              <a:buFontTx/>
              <a:buChar char="•"/>
              <a:tabLst>
                <a:tab pos="711200" algn="l"/>
              </a:tabLst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 Repercussão Gradativa; </a:t>
            </a:r>
          </a:p>
          <a:p>
            <a:pPr algn="just">
              <a:lnSpc>
                <a:spcPct val="200000"/>
              </a:lnSpc>
              <a:spcBef>
                <a:spcPts val="200"/>
              </a:spcBef>
              <a:spcAft>
                <a:spcPts val="300"/>
              </a:spcAft>
              <a:buFontTx/>
              <a:buChar char="•"/>
              <a:tabLst>
                <a:tab pos="711200" algn="l"/>
              </a:tabLst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 Registro de Recursos; e</a:t>
            </a:r>
          </a:p>
          <a:p>
            <a:pPr algn="just">
              <a:lnSpc>
                <a:spcPct val="200000"/>
              </a:lnSpc>
              <a:spcBef>
                <a:spcPts val="200"/>
              </a:spcBef>
              <a:spcAft>
                <a:spcPts val="300"/>
              </a:spcAft>
              <a:buFontTx/>
              <a:buChar char="•"/>
              <a:tabLst>
                <a:tab pos="711200" algn="l"/>
              </a:tabLst>
            </a:pPr>
            <a:r>
              <a:rPr lang="pt-BR" sz="3000" dirty="0">
                <a:latin typeface="Arial" pitchFamily="34" charset="0"/>
                <a:cs typeface="Arial" pitchFamily="34" charset="0"/>
              </a:rPr>
              <a:t> Acompanhamento Familiar.</a:t>
            </a:r>
          </a:p>
        </p:txBody>
      </p:sp>
    </p:spTree>
    <p:extLst>
      <p:ext uri="{BB962C8B-B14F-4D97-AF65-F5344CB8AC3E}">
        <p14:creationId xmlns:p14="http://schemas.microsoft.com/office/powerpoint/2010/main" xmlns="" val="32091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285720" y="285728"/>
            <a:ext cx="8229600" cy="134779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anchor="b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36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Período de Acompanhamento e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t-BR" sz="3600" b="1" cap="small" dirty="0" smtClean="0">
                <a:latin typeface="Calibri" pitchFamily="34" charset="0"/>
                <a:ea typeface="+mj-ea"/>
                <a:cs typeface="+mj-cs"/>
              </a:rPr>
              <a:t>	Período de Registro</a:t>
            </a:r>
            <a:endParaRPr kumimoji="0" lang="pt-BR" sz="3600" b="1" i="0" u="none" strike="noStrike" kern="1200" cap="sm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285720" y="1643050"/>
            <a:ext cx="8280400" cy="473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73050" marR="0" lvl="0" indent="-273050" algn="just" defTabSz="914400" rtl="0" eaLnBrk="0" fontAlgn="base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alibri" pitchFamily="34" charset="0"/>
              <a:buChar char="•"/>
              <a:tabLst/>
              <a:defRPr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É o conjunto de meses que compreende o início e o término de cada ciclo de acompanhamento das condicionalidades. </a:t>
            </a:r>
          </a:p>
          <a:p>
            <a:pPr marL="730250" lvl="1" indent="-273050" algn="just" ea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alibri" pitchFamily="34" charset="0"/>
              <a:buChar char="•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Duas vigências, uma por semestre. </a:t>
            </a:r>
          </a:p>
          <a:p>
            <a:pPr marL="1187450" lvl="2" indent="-273050" algn="just" eaLnBrk="0" hangingPunct="0">
              <a:spcBef>
                <a:spcPts val="0"/>
              </a:spcBef>
              <a:spcAft>
                <a:spcPts val="0"/>
              </a:spcAft>
              <a:buSzPct val="70000"/>
              <a:buFont typeface="Calibri" pitchFamily="34" charset="0"/>
              <a:buChar char="•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1ª vigência – janeiro à junho</a:t>
            </a:r>
          </a:p>
          <a:p>
            <a:pPr marL="1187450" lvl="2" indent="-273050" algn="just" eaLnBrk="0" hangingPunct="0">
              <a:spcBef>
                <a:spcPts val="0"/>
              </a:spcBef>
              <a:spcAft>
                <a:spcPts val="0"/>
              </a:spcAft>
              <a:buSzPct val="70000"/>
              <a:buFont typeface="Calibri" pitchFamily="34" charset="0"/>
              <a:buChar char="•"/>
            </a:pPr>
            <a:r>
              <a:rPr lang="pt-BR" sz="2600" dirty="0" smtClean="0">
                <a:latin typeface="Calibri" pitchFamily="34" charset="0"/>
              </a:rPr>
              <a:t>2ª vigência – julho à dezembro</a:t>
            </a:r>
          </a:p>
          <a:p>
            <a:pPr marL="730250" lvl="1" indent="-273050" algn="just" eaLnBrk="0" hangingPunct="0">
              <a:spcBef>
                <a:spcPts val="0"/>
              </a:spcBef>
              <a:spcAft>
                <a:spcPts val="0"/>
              </a:spcAft>
              <a:buSzPct val="70000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730250" lvl="1" indent="-273050" eaLnBrk="0" hangingPunct="0">
              <a:spcBef>
                <a:spcPts val="0"/>
              </a:spcBef>
              <a:spcAft>
                <a:spcPts val="0"/>
              </a:spcAft>
              <a:buSzPct val="70000"/>
            </a:pPr>
            <a:r>
              <a:rPr kumimoji="0" lang="pt-B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Sistema de Gestão do Programa Bolsa Família na Saúde </a:t>
            </a:r>
          </a:p>
          <a:p>
            <a:pPr marL="730250" lvl="1" indent="-273050" algn="ctr" eaLnBrk="0" hangingPunct="0">
              <a:spcBef>
                <a:spcPts val="0"/>
              </a:spcBef>
              <a:spcAft>
                <a:spcPts val="0"/>
              </a:spcAft>
              <a:buSzPct val="70000"/>
            </a:pPr>
            <a:r>
              <a:rPr lang="pt-BR" sz="2000" dirty="0" smtClean="0">
                <a:hlinkClick r:id=""/>
              </a:rPr>
              <a:t>http</a:t>
            </a:r>
            <a:r>
              <a:rPr lang="pt-BR" sz="2000" dirty="0">
                <a:hlinkClick r:id=""/>
              </a:rPr>
              <a:t>://bolsafamilia.datasus.gov.br</a:t>
            </a:r>
            <a:endParaRPr lang="pt-BR" sz="2000" dirty="0"/>
          </a:p>
          <a:p>
            <a:pPr marL="730250" lvl="1" indent="-273050" algn="just" eaLnBrk="0" hangingPunct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ct val="70000"/>
              <a:buFont typeface="Calibri" pitchFamily="34" charset="0"/>
              <a:buChar char="•"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273050" marR="0" lvl="0" indent="-273050" algn="just" defTabSz="914400" rtl="0" eaLnBrk="0" fontAlgn="base" latin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buClr>
                <a:schemeClr val="accent1"/>
              </a:buClr>
              <a:buSzPct val="70000"/>
              <a:tabLst/>
              <a:defRPr/>
            </a:pPr>
            <a:endParaRPr kumimoji="0" lang="pt-BR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6124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95288" y="500042"/>
            <a:ext cx="8229600" cy="64295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pt-BR" sz="3600" b="1" cap="small" dirty="0" smtClean="0">
                <a:latin typeface="Calibri" pitchFamily="34" charset="0"/>
              </a:rPr>
              <a:t>Repercussão Gradativa</a:t>
            </a:r>
            <a:endParaRPr lang="pt-BR" sz="3600" b="1" kern="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 bwMode="auto">
          <a:xfrm>
            <a:off x="357158" y="1285860"/>
            <a:ext cx="8229600" cy="4143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algn="just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sz="2400" kern="0" dirty="0">
                <a:latin typeface="+mn-lt"/>
              </a:rPr>
              <a:t>	</a:t>
            </a:r>
            <a:r>
              <a:rPr lang="pt-BR" sz="2600" kern="0" dirty="0">
                <a:latin typeface="Calibri" pitchFamily="34" charset="0"/>
              </a:rPr>
              <a:t>É o efeito no benefício da família em decorrência do descumprimento da condicionalidade. </a:t>
            </a:r>
          </a:p>
          <a:p>
            <a:pPr marL="342900" indent="-342900" algn="just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endParaRPr lang="pt-BR" sz="1200" kern="0" dirty="0">
              <a:latin typeface="Calibri" pitchFamily="34" charset="0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sz="2600" kern="0" dirty="0">
                <a:latin typeface="Calibri" pitchFamily="34" charset="0"/>
              </a:rPr>
              <a:t>	Pode ser advertência,  bloqueio,  suspensão ou  cancelamento do benefício</a:t>
            </a:r>
          </a:p>
          <a:p>
            <a:pPr marL="342900" indent="-342900" algn="just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sz="1200" kern="0" dirty="0">
                <a:latin typeface="Calibri" pitchFamily="34" charset="0"/>
              </a:rPr>
              <a:t>	</a:t>
            </a:r>
            <a:endParaRPr lang="pt-BR" sz="1200" kern="0" dirty="0" smtClean="0">
              <a:latin typeface="Calibri" pitchFamily="34" charset="0"/>
            </a:endParaRPr>
          </a:p>
          <a:p>
            <a:pPr marL="342900" indent="-342900" algn="just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sz="2400" kern="0" dirty="0">
                <a:latin typeface="Calibri" pitchFamily="34" charset="0"/>
              </a:rPr>
              <a:t>	</a:t>
            </a:r>
            <a:r>
              <a:rPr lang="pt-BR" sz="2600" kern="0" dirty="0">
                <a:latin typeface="Calibri" pitchFamily="34" charset="0"/>
              </a:rPr>
              <a:t>A repercussão no benefício das famílias ocorre nos meses </a:t>
            </a:r>
            <a:r>
              <a:rPr lang="pt-BR" sz="2600" kern="0" dirty="0" smtClean="0">
                <a:latin typeface="Calibri" pitchFamily="34" charset="0"/>
              </a:rPr>
              <a:t>ímpares. Em relação ao acompanhamento da saúde ocorre nos meses: MAR e SET</a:t>
            </a:r>
            <a:endParaRPr lang="pt-BR" sz="2600" kern="0" dirty="0">
              <a:latin typeface="Calibri" pitchFamily="34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pt-BR" sz="2400" kern="0" dirty="0">
              <a:latin typeface="+mn-lt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pt-BR" sz="2400" kern="0" dirty="0">
              <a:latin typeface="+mn-lt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357188" y="5572125"/>
            <a:ext cx="8229600" cy="503238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342900" indent="-342900" algn="ctr" eaLnBrk="0" hangingPunct="0">
              <a:lnSpc>
                <a:spcPct val="120000"/>
              </a:lnSpc>
              <a:spcBef>
                <a:spcPts val="200"/>
              </a:spcBef>
              <a:spcAft>
                <a:spcPts val="300"/>
              </a:spcAft>
              <a:defRPr/>
            </a:pPr>
            <a:r>
              <a:rPr lang="pt-BR" sz="2000" b="1" kern="0" dirty="0">
                <a:latin typeface="Calibri" pitchFamily="34" charset="0"/>
              </a:rPr>
              <a:t>    Portaria n.º 321</a:t>
            </a:r>
            <a:endParaRPr lang="pt-BR" sz="2000" kern="0" dirty="0">
              <a:latin typeface="Calibri" pitchFamily="34" charset="0"/>
            </a:endParaRPr>
          </a:p>
          <a:p>
            <a:pPr marL="342900" indent="-342900" algn="just" eaLnBrk="0" hangingPunct="0">
              <a:lnSpc>
                <a:spcPct val="90000"/>
              </a:lnSpc>
              <a:spcBef>
                <a:spcPct val="20000"/>
              </a:spcBef>
              <a:buFontTx/>
              <a:buChar char="•"/>
              <a:defRPr/>
            </a:pPr>
            <a:endParaRPr lang="pt-BR" sz="2400" kern="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109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lexandre.brito\Desktop\powerpoint_bf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3813" y="0"/>
            <a:ext cx="9167813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95288" y="500042"/>
            <a:ext cx="8229600" cy="64295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pt-BR" sz="3600" b="1" cap="small" dirty="0" smtClean="0">
                <a:latin typeface="Calibri" pitchFamily="34" charset="0"/>
              </a:rPr>
              <a:t>Repercussão Gradativa</a:t>
            </a:r>
            <a:endParaRPr lang="pt-BR" sz="3600" b="1" kern="0" dirty="0">
              <a:effectLst>
                <a:outerShdw blurRad="38100" dist="38100" dir="2700000" algn="tl">
                  <a:srgbClr val="C0C0C0"/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graphicFrame>
        <p:nvGraphicFramePr>
          <p:cNvPr id="6" name="Tabe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28897288"/>
              </p:ext>
            </p:extLst>
          </p:nvPr>
        </p:nvGraphicFramePr>
        <p:xfrm>
          <a:off x="56134" y="1304375"/>
          <a:ext cx="9087866" cy="4860929"/>
        </p:xfrm>
        <a:graphic>
          <a:graphicData uri="http://schemas.openxmlformats.org/drawingml/2006/table">
            <a:tbl>
              <a:tblPr>
                <a:tableStyleId>{AF606853-7671-496A-8E4F-DF71F8EC918B}</a:tableStyleId>
              </a:tblPr>
              <a:tblGrid>
                <a:gridCol w="704836"/>
                <a:gridCol w="4650646"/>
                <a:gridCol w="3732384"/>
              </a:tblGrid>
              <a:tr h="1395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Famílias com crianças e adolescentes até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15 anos e gestantes</a:t>
                      </a:r>
                      <a:endParaRPr kumimoji="0" lang="pt-B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Jovens de 16 e 17 anos</a:t>
                      </a:r>
                      <a:endParaRPr kumimoji="0" lang="pt-BR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50000"/>
                      </a:schemeClr>
                    </a:solidFill>
                  </a:tcPr>
                </a:tc>
              </a:tr>
              <a:tr h="69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1º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Advertência 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Advertência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2º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Bloqueio (30 dias)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</a:rPr>
                        <a:t>Suspensão (60 dias)</a:t>
                      </a:r>
                      <a:endParaRPr kumimoji="0" lang="pt-BR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9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3º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1° Suspensão (60 dias)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Cancelamento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9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4º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2° Suspensão (mais 60 dias)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69309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5º 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t-BR" sz="240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Cancelamento</a:t>
                      </a: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pt-BR" sz="240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1445" marR="91445" marT="45726" marB="45726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955554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1252</TotalTime>
  <Words>2769</Words>
  <Application>Microsoft Office PowerPoint</Application>
  <PresentationFormat>Apresentação na tela (4:3)</PresentationFormat>
  <Paragraphs>399</Paragraphs>
  <Slides>59</Slides>
  <Notes>18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59</vt:i4>
      </vt:variant>
    </vt:vector>
  </HeadingPairs>
  <TitlesOfParts>
    <vt:vector size="61" baseType="lpstr">
      <vt:lpstr>Tema do Office</vt:lpstr>
      <vt:lpstr>Worksheet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simone.guadagnin</dc:creator>
  <cp:lastModifiedBy>jornalismo</cp:lastModifiedBy>
  <cp:revision>129</cp:revision>
  <dcterms:created xsi:type="dcterms:W3CDTF">2011-05-16T13:41:37Z</dcterms:created>
  <dcterms:modified xsi:type="dcterms:W3CDTF">2012-09-03T19:17:43Z</dcterms:modified>
</cp:coreProperties>
</file>