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5">
  <p:sldMasterIdLst>
    <p:sldMasterId id="2147483672" r:id="rId1"/>
  </p:sldMasterIdLst>
  <p:handoutMasterIdLst>
    <p:handoutMasterId r:id="rId31"/>
  </p:handoutMasterIdLst>
  <p:sldIdLst>
    <p:sldId id="256" r:id="rId2"/>
    <p:sldId id="294" r:id="rId3"/>
    <p:sldId id="410" r:id="rId4"/>
    <p:sldId id="297" r:id="rId5"/>
    <p:sldId id="298" r:id="rId6"/>
    <p:sldId id="299" r:id="rId7"/>
    <p:sldId id="300" r:id="rId8"/>
    <p:sldId id="301" r:id="rId9"/>
    <p:sldId id="302" r:id="rId10"/>
    <p:sldId id="303" r:id="rId11"/>
    <p:sldId id="304" r:id="rId12"/>
    <p:sldId id="305" r:id="rId13"/>
    <p:sldId id="306" r:id="rId14"/>
    <p:sldId id="307" r:id="rId15"/>
    <p:sldId id="308" r:id="rId16"/>
    <p:sldId id="309" r:id="rId17"/>
    <p:sldId id="310" r:id="rId18"/>
    <p:sldId id="311" r:id="rId19"/>
    <p:sldId id="312" r:id="rId20"/>
    <p:sldId id="313" r:id="rId21"/>
    <p:sldId id="314" r:id="rId22"/>
    <p:sldId id="315" r:id="rId23"/>
    <p:sldId id="316" r:id="rId24"/>
    <p:sldId id="317" r:id="rId25"/>
    <p:sldId id="318" r:id="rId26"/>
    <p:sldId id="319" r:id="rId27"/>
    <p:sldId id="320" r:id="rId28"/>
    <p:sldId id="408" r:id="rId29"/>
    <p:sldId id="409" r:id="rId30"/>
  </p:sldIdLst>
  <p:sldSz cx="9906000" cy="6858000" type="A4"/>
  <p:notesSz cx="6858000" cy="9926638"/>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A0000"/>
    <a:srgbClr val="9E0000"/>
    <a:srgbClr val="FCC2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40" autoAdjust="0"/>
    <p:restoredTop sz="94629" autoAdjust="0"/>
  </p:normalViewPr>
  <p:slideViewPr>
    <p:cSldViewPr>
      <p:cViewPr>
        <p:scale>
          <a:sx n="110" d="100"/>
          <a:sy n="110" d="100"/>
        </p:scale>
        <p:origin x="-1662" y="-102"/>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pt-BR"/>
  <c:roundedCorners val="0"/>
  <mc:AlternateContent xmlns:mc="http://schemas.openxmlformats.org/markup-compatibility/2006">
    <mc:Choice xmlns:c14="http://schemas.microsoft.com/office/drawing/2007/8/2/chart" Requires="c14">
      <c14:style val="126"/>
    </mc:Choice>
    <mc:Fallback>
      <c:style val="26"/>
    </mc:Fallback>
  </mc:AlternateContent>
  <c:chart>
    <c:autoTitleDeleted val="0"/>
    <c:plotArea>
      <c:layout>
        <c:manualLayout>
          <c:layoutTarget val="inner"/>
          <c:xMode val="edge"/>
          <c:yMode val="edge"/>
          <c:x val="0.12002902455282746"/>
          <c:y val="3.2882410428973052E-2"/>
          <c:w val="0.86720242889678922"/>
          <c:h val="0.75766157809207635"/>
        </c:manualLayout>
      </c:layout>
      <c:barChart>
        <c:barDir val="col"/>
        <c:grouping val="clustered"/>
        <c:varyColors val="0"/>
        <c:ser>
          <c:idx val="0"/>
          <c:order val="0"/>
          <c:tx>
            <c:strRef>
              <c:f>Sheet1!$B$1</c:f>
              <c:strCache>
                <c:ptCount val="1"/>
                <c:pt idx="0">
                  <c:v>Bens registrados</c:v>
                </c:pt>
              </c:strCache>
            </c:strRef>
          </c:tx>
          <c:invertIfNegative val="0"/>
          <c:dLbls>
            <c:dLbl>
              <c:idx val="0"/>
              <c:layout/>
              <c:tx>
                <c:rich>
                  <a:bodyPr/>
                  <a:lstStyle/>
                  <a:p>
                    <a:r>
                      <a:rPr lang="en-US" sz="1000" dirty="0" smtClean="0"/>
                      <a:t>336.714</a:t>
                    </a:r>
                    <a:endParaRPr lang="en-US" sz="900" dirty="0"/>
                  </a:p>
                </c:rich>
              </c:tx>
              <c:showLegendKey val="0"/>
              <c:showVal val="1"/>
              <c:showCatName val="0"/>
              <c:showSerName val="0"/>
              <c:showPercent val="0"/>
              <c:showBubbleSize val="0"/>
            </c:dLbl>
            <c:dLbl>
              <c:idx val="1"/>
              <c:layout/>
              <c:tx>
                <c:rich>
                  <a:bodyPr/>
                  <a:lstStyle/>
                  <a:p>
                    <a:r>
                      <a:rPr lang="en-US" sz="1000" dirty="0" smtClean="0"/>
                      <a:t>342.339</a:t>
                    </a:r>
                    <a:endParaRPr lang="en-US" sz="900" dirty="0"/>
                  </a:p>
                </c:rich>
              </c:tx>
              <c:showLegendKey val="0"/>
              <c:showVal val="1"/>
              <c:showCatName val="0"/>
              <c:showSerName val="0"/>
              <c:showPercent val="0"/>
              <c:showBubbleSize val="0"/>
            </c:dLbl>
            <c:dLbl>
              <c:idx val="2"/>
              <c:layout>
                <c:manualLayout>
                  <c:x val="0"/>
                  <c:y val="2.8621646844485971E-3"/>
                </c:manualLayout>
              </c:layout>
              <c:tx>
                <c:rich>
                  <a:bodyPr/>
                  <a:lstStyle/>
                  <a:p>
                    <a:r>
                      <a:rPr lang="en-US" sz="1000" dirty="0" smtClean="0"/>
                      <a:t>356.251</a:t>
                    </a:r>
                    <a:endParaRPr lang="en-US" sz="900" dirty="0"/>
                  </a:p>
                </c:rich>
              </c:tx>
              <c:showLegendKey val="0"/>
              <c:showVal val="1"/>
              <c:showCatName val="0"/>
              <c:showSerName val="0"/>
              <c:showPercent val="0"/>
              <c:showBubbleSize val="0"/>
            </c:dLbl>
            <c:numFmt formatCode="#,##0.00" sourceLinked="0"/>
            <c:txPr>
              <a:bodyPr/>
              <a:lstStyle/>
              <a:p>
                <a:pPr>
                  <a:defRPr sz="1000" b="1" baseline="0">
                    <a:latin typeface="Lucida Bright" pitchFamily="18" charset="0"/>
                  </a:defRPr>
                </a:pPr>
                <a:endParaRPr lang="pt-BR"/>
              </a:p>
            </c:txPr>
            <c:showLegendKey val="0"/>
            <c:showVal val="1"/>
            <c:showCatName val="0"/>
            <c:showSerName val="0"/>
            <c:showPercent val="0"/>
            <c:showBubbleSize val="0"/>
            <c:showLeaderLines val="0"/>
          </c:dLbls>
          <c:cat>
            <c:numRef>
              <c:f>Sheet1!$A$2:$A$5</c:f>
              <c:numCache>
                <c:formatCode>General</c:formatCode>
                <c:ptCount val="4"/>
                <c:pt idx="0">
                  <c:v>2014</c:v>
                </c:pt>
                <c:pt idx="1">
                  <c:v>2015</c:v>
                </c:pt>
                <c:pt idx="2">
                  <c:v>2016</c:v>
                </c:pt>
                <c:pt idx="3">
                  <c:v>2017</c:v>
                </c:pt>
              </c:numCache>
            </c:numRef>
          </c:cat>
          <c:val>
            <c:numRef>
              <c:f>Sheet1!$B$2:$B$5</c:f>
              <c:numCache>
                <c:formatCode>General</c:formatCode>
                <c:ptCount val="4"/>
                <c:pt idx="0">
                  <c:v>336714</c:v>
                </c:pt>
                <c:pt idx="1">
                  <c:v>342339</c:v>
                </c:pt>
                <c:pt idx="2">
                  <c:v>356251</c:v>
                </c:pt>
                <c:pt idx="3" formatCode="#,##0">
                  <c:v>365826</c:v>
                </c:pt>
              </c:numCache>
            </c:numRef>
          </c:val>
        </c:ser>
        <c:ser>
          <c:idx val="1"/>
          <c:order val="1"/>
          <c:tx>
            <c:strRef>
              <c:f>Sheet1!$C$1</c:f>
              <c:strCache>
                <c:ptCount val="1"/>
                <c:pt idx="0">
                  <c:v>Bens coletados</c:v>
                </c:pt>
              </c:strCache>
            </c:strRef>
          </c:tx>
          <c:invertIfNegative val="0"/>
          <c:dLbls>
            <c:dLbl>
              <c:idx val="3"/>
              <c:layout>
                <c:manualLayout>
                  <c:x val="9.4822200161750244E-3"/>
                  <c:y val="-2.8621646844485971E-3"/>
                </c:manualLayout>
              </c:layout>
              <c:tx>
                <c:rich>
                  <a:bodyPr/>
                  <a:lstStyle/>
                  <a:p>
                    <a:r>
                      <a:rPr lang="en-US" sz="900" b="1" dirty="0" smtClean="0">
                        <a:latin typeface="Lucida Bright" pitchFamily="18" charset="0"/>
                      </a:rPr>
                      <a:t>60,82%</a:t>
                    </a:r>
                    <a:endParaRPr lang="en-US" dirty="0"/>
                  </a:p>
                </c:rich>
              </c:tx>
              <c:showLegendKey val="0"/>
              <c:showVal val="1"/>
              <c:showCatName val="0"/>
              <c:showSerName val="0"/>
              <c:showPercent val="0"/>
              <c:showBubbleSize val="0"/>
            </c:dLbl>
            <c:txPr>
              <a:bodyPr/>
              <a:lstStyle/>
              <a:p>
                <a:pPr>
                  <a:defRPr sz="900" b="1">
                    <a:latin typeface="Lucida Bright" pitchFamily="18" charset="0"/>
                  </a:defRPr>
                </a:pPr>
                <a:endParaRPr lang="pt-BR"/>
              </a:p>
            </c:txPr>
            <c:showLegendKey val="0"/>
            <c:showVal val="0"/>
            <c:showCatName val="0"/>
            <c:showSerName val="0"/>
            <c:showPercent val="0"/>
            <c:showBubbleSize val="0"/>
          </c:dLbls>
          <c:cat>
            <c:numRef>
              <c:f>Sheet1!$A$2:$A$5</c:f>
              <c:numCache>
                <c:formatCode>General</c:formatCode>
                <c:ptCount val="4"/>
                <c:pt idx="0">
                  <c:v>2014</c:v>
                </c:pt>
                <c:pt idx="1">
                  <c:v>2015</c:v>
                </c:pt>
                <c:pt idx="2">
                  <c:v>2016</c:v>
                </c:pt>
                <c:pt idx="3">
                  <c:v>2017</c:v>
                </c:pt>
              </c:numCache>
            </c:numRef>
          </c:cat>
          <c:val>
            <c:numRef>
              <c:f>Sheet1!$C$2:$C$5</c:f>
              <c:numCache>
                <c:formatCode>General</c:formatCode>
                <c:ptCount val="4"/>
                <c:pt idx="0">
                  <c:v>128161</c:v>
                </c:pt>
                <c:pt idx="1">
                  <c:v>130250</c:v>
                </c:pt>
                <c:pt idx="2">
                  <c:v>173384</c:v>
                </c:pt>
                <c:pt idx="3">
                  <c:v>222488</c:v>
                </c:pt>
              </c:numCache>
            </c:numRef>
          </c:val>
        </c:ser>
        <c:dLbls>
          <c:showLegendKey val="0"/>
          <c:showVal val="0"/>
          <c:showCatName val="0"/>
          <c:showSerName val="0"/>
          <c:showPercent val="0"/>
          <c:showBubbleSize val="0"/>
        </c:dLbls>
        <c:gapWidth val="150"/>
        <c:axId val="130402176"/>
        <c:axId val="130403712"/>
      </c:barChart>
      <c:catAx>
        <c:axId val="130402176"/>
        <c:scaling>
          <c:orientation val="minMax"/>
        </c:scaling>
        <c:delete val="0"/>
        <c:axPos val="b"/>
        <c:numFmt formatCode="General" sourceLinked="1"/>
        <c:majorTickMark val="out"/>
        <c:minorTickMark val="none"/>
        <c:tickLblPos val="nextTo"/>
        <c:txPr>
          <a:bodyPr/>
          <a:lstStyle/>
          <a:p>
            <a:pPr>
              <a:defRPr sz="1000" b="0" baseline="0">
                <a:latin typeface="Lucida Bright" pitchFamily="18" charset="0"/>
              </a:defRPr>
            </a:pPr>
            <a:endParaRPr lang="pt-BR"/>
          </a:p>
        </c:txPr>
        <c:crossAx val="130403712"/>
        <c:crosses val="autoZero"/>
        <c:auto val="1"/>
        <c:lblAlgn val="ctr"/>
        <c:lblOffset val="100"/>
        <c:noMultiLvlLbl val="0"/>
      </c:catAx>
      <c:valAx>
        <c:axId val="130403712"/>
        <c:scaling>
          <c:orientation val="minMax"/>
        </c:scaling>
        <c:delete val="1"/>
        <c:axPos val="l"/>
        <c:majorGridlines/>
        <c:numFmt formatCode="#,##0" sourceLinked="0"/>
        <c:majorTickMark val="out"/>
        <c:minorTickMark val="none"/>
        <c:tickLblPos val="nextTo"/>
        <c:crossAx val="130402176"/>
        <c:crosses val="autoZero"/>
        <c:crossBetween val="between"/>
      </c:valAx>
    </c:plotArea>
    <c:legend>
      <c:legendPos val="r"/>
      <c:layout>
        <c:manualLayout>
          <c:xMode val="edge"/>
          <c:yMode val="edge"/>
          <c:x val="0.18302760266780393"/>
          <c:y val="0.91801070089004311"/>
          <c:w val="0.51354135681459523"/>
          <c:h val="6.7382117690859639E-2"/>
        </c:manualLayout>
      </c:layout>
      <c:overlay val="0"/>
      <c:txPr>
        <a:bodyPr/>
        <a:lstStyle/>
        <a:p>
          <a:pPr>
            <a:defRPr sz="1000" baseline="0">
              <a:latin typeface="Lucida Bright" pitchFamily="18" charset="0"/>
            </a:defRPr>
          </a:pPr>
          <a:endParaRPr lang="pt-BR"/>
        </a:p>
      </c:txPr>
    </c:legend>
    <c:plotVisOnly val="1"/>
    <c:dispBlanksAs val="gap"/>
    <c:showDLblsOverMax val="0"/>
  </c:chart>
  <c:txPr>
    <a:bodyPr/>
    <a:lstStyle/>
    <a:p>
      <a:pPr>
        <a:defRPr sz="1400" baseline="0">
          <a:solidFill>
            <a:srgbClr val="002060"/>
          </a:solidFill>
          <a:latin typeface="Vijaya" pitchFamily="34" charset="0"/>
        </a:defRPr>
      </a:pPr>
      <a:endParaRPr lang="pt-BR"/>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0.22581</cdr:x>
      <cdr:y>0.49692</cdr:y>
    </cdr:from>
    <cdr:to>
      <cdr:x>0.32258</cdr:x>
      <cdr:y>0.57807</cdr:y>
    </cdr:to>
    <cdr:sp macro="" textlink="">
      <cdr:nvSpPr>
        <cdr:cNvPr id="3" name="TextBox 2"/>
        <cdr:cNvSpPr txBox="1"/>
      </cdr:nvSpPr>
      <cdr:spPr>
        <a:xfrm xmlns:a="http://schemas.openxmlformats.org/drawingml/2006/main">
          <a:off x="1512168" y="2204953"/>
          <a:ext cx="648072" cy="36004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pt-BR" sz="900" b="1" dirty="0" smtClean="0">
              <a:solidFill>
                <a:srgbClr val="002060"/>
              </a:solidFill>
              <a:latin typeface="Lucida Bright" pitchFamily="18" charset="0"/>
              <a:cs typeface="Vijaya" pitchFamily="34" charset="0"/>
            </a:rPr>
            <a:t>38,06%</a:t>
          </a:r>
          <a:endParaRPr lang="pt-BR" sz="900" b="1" dirty="0">
            <a:solidFill>
              <a:srgbClr val="002060"/>
            </a:solidFill>
            <a:latin typeface="Lucida Bright" pitchFamily="18" charset="0"/>
            <a:cs typeface="Vijaya" pitchFamily="34" charset="0"/>
          </a:endParaRPr>
        </a:p>
      </cdr:txBody>
    </cdr:sp>
  </cdr:relSizeAnchor>
  <cdr:relSizeAnchor xmlns:cdr="http://schemas.openxmlformats.org/drawingml/2006/chartDrawing">
    <cdr:from>
      <cdr:x>0.44086</cdr:x>
      <cdr:y>0.49692</cdr:y>
    </cdr:from>
    <cdr:to>
      <cdr:x>0.53763</cdr:x>
      <cdr:y>0.57807</cdr:y>
    </cdr:to>
    <cdr:sp macro="" textlink="">
      <cdr:nvSpPr>
        <cdr:cNvPr id="4" name="TextBox 1"/>
        <cdr:cNvSpPr txBox="1"/>
      </cdr:nvSpPr>
      <cdr:spPr>
        <a:xfrm xmlns:a="http://schemas.openxmlformats.org/drawingml/2006/main">
          <a:off x="2952328" y="2204953"/>
          <a:ext cx="648072" cy="36004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pt-BR" sz="900" b="1" dirty="0" smtClean="0">
              <a:solidFill>
                <a:srgbClr val="002060"/>
              </a:solidFill>
              <a:latin typeface="Lucida Bright" pitchFamily="18" charset="0"/>
              <a:cs typeface="Vijaya" pitchFamily="34" charset="0"/>
            </a:rPr>
            <a:t>38,05%</a:t>
          </a:r>
          <a:endParaRPr lang="pt-BR" sz="900" b="1" dirty="0">
            <a:solidFill>
              <a:srgbClr val="002060"/>
            </a:solidFill>
            <a:latin typeface="Lucida Bright" pitchFamily="18" charset="0"/>
            <a:cs typeface="Vijaya" pitchFamily="34" charset="0"/>
          </a:endParaRPr>
        </a:p>
      </cdr:txBody>
    </cdr:sp>
  </cdr:relSizeAnchor>
  <cdr:relSizeAnchor xmlns:cdr="http://schemas.openxmlformats.org/drawingml/2006/chartDrawing">
    <cdr:from>
      <cdr:x>0.65591</cdr:x>
      <cdr:y>0.41578</cdr:y>
    </cdr:from>
    <cdr:to>
      <cdr:x>0.75269</cdr:x>
      <cdr:y>0.49692</cdr:y>
    </cdr:to>
    <cdr:sp macro="" textlink="">
      <cdr:nvSpPr>
        <cdr:cNvPr id="5" name="TextBox 1"/>
        <cdr:cNvSpPr txBox="1"/>
      </cdr:nvSpPr>
      <cdr:spPr>
        <a:xfrm xmlns:a="http://schemas.openxmlformats.org/drawingml/2006/main">
          <a:off x="4392461" y="1844899"/>
          <a:ext cx="648111" cy="360035"/>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pt-BR" sz="900" b="1" dirty="0" smtClean="0">
              <a:solidFill>
                <a:srgbClr val="002060"/>
              </a:solidFill>
              <a:latin typeface="Lucida Bright" pitchFamily="18" charset="0"/>
              <a:cs typeface="Vijaya" pitchFamily="34" charset="0"/>
            </a:rPr>
            <a:t>48,67%</a:t>
          </a:r>
          <a:endParaRPr lang="pt-BR" sz="900" b="1" dirty="0">
            <a:solidFill>
              <a:srgbClr val="002060"/>
            </a:solidFill>
            <a:latin typeface="Lucida Bright" pitchFamily="18" charset="0"/>
            <a:cs typeface="Vijaya"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endParaRPr lang="pt-BR"/>
          </a:p>
        </p:txBody>
      </p:sp>
      <p:sp>
        <p:nvSpPr>
          <p:cNvPr id="3" name="Date Placeholder 2"/>
          <p:cNvSpPr>
            <a:spLocks noGrp="1"/>
          </p:cNvSpPr>
          <p:nvPr>
            <p:ph type="dt" sz="quarter" idx="1"/>
          </p:nvPr>
        </p:nvSpPr>
        <p:spPr>
          <a:xfrm>
            <a:off x="3884613" y="0"/>
            <a:ext cx="2971800" cy="496888"/>
          </a:xfrm>
          <a:prstGeom prst="rect">
            <a:avLst/>
          </a:prstGeom>
        </p:spPr>
        <p:txBody>
          <a:bodyPr vert="horz" lIns="91440" tIns="45720" rIns="91440" bIns="45720" rtlCol="0"/>
          <a:lstStyle>
            <a:lvl1pPr algn="r">
              <a:defRPr sz="1200"/>
            </a:lvl1pPr>
          </a:lstStyle>
          <a:p>
            <a:fld id="{2B3290DA-77B2-4A4B-B29C-0E636A8FFBA6}" type="datetimeFigureOut">
              <a:rPr lang="pt-BR" smtClean="0"/>
              <a:t>15/05/2018</a:t>
            </a:fld>
            <a:endParaRPr lang="pt-BR"/>
          </a:p>
        </p:txBody>
      </p:sp>
      <p:sp>
        <p:nvSpPr>
          <p:cNvPr id="4" name="Footer Placeholder 3"/>
          <p:cNvSpPr>
            <a:spLocks noGrp="1"/>
          </p:cNvSpPr>
          <p:nvPr>
            <p:ph type="ftr" sz="quarter" idx="2"/>
          </p:nvPr>
        </p:nvSpPr>
        <p:spPr>
          <a:xfrm>
            <a:off x="0" y="9428163"/>
            <a:ext cx="2971800" cy="496887"/>
          </a:xfrm>
          <a:prstGeom prst="rect">
            <a:avLst/>
          </a:prstGeom>
        </p:spPr>
        <p:txBody>
          <a:bodyPr vert="horz" lIns="91440" tIns="45720" rIns="91440" bIns="45720" rtlCol="0" anchor="b"/>
          <a:lstStyle>
            <a:lvl1pPr algn="l">
              <a:defRPr sz="1200"/>
            </a:lvl1pPr>
          </a:lstStyle>
          <a:p>
            <a:endParaRPr lang="pt-BR"/>
          </a:p>
        </p:txBody>
      </p:sp>
      <p:sp>
        <p:nvSpPr>
          <p:cNvPr id="5" name="Slide Number Placeholder 4"/>
          <p:cNvSpPr>
            <a:spLocks noGrp="1"/>
          </p:cNvSpPr>
          <p:nvPr>
            <p:ph type="sldNum" sz="quarter" idx="3"/>
          </p:nvPr>
        </p:nvSpPr>
        <p:spPr>
          <a:xfrm>
            <a:off x="3884613" y="9428163"/>
            <a:ext cx="2971800" cy="496887"/>
          </a:xfrm>
          <a:prstGeom prst="rect">
            <a:avLst/>
          </a:prstGeom>
        </p:spPr>
        <p:txBody>
          <a:bodyPr vert="horz" lIns="91440" tIns="45720" rIns="91440" bIns="45720" rtlCol="0" anchor="b"/>
          <a:lstStyle>
            <a:lvl1pPr algn="r">
              <a:defRPr sz="1200"/>
            </a:lvl1pPr>
          </a:lstStyle>
          <a:p>
            <a:fld id="{65A0C425-673B-4CD6-A847-2CA190C69E64}" type="slidenum">
              <a:rPr lang="pt-BR" smtClean="0"/>
              <a:t>‹#›</a:t>
            </a:fld>
            <a:endParaRPr lang="pt-BR"/>
          </a:p>
        </p:txBody>
      </p:sp>
    </p:spTree>
    <p:extLst>
      <p:ext uri="{BB962C8B-B14F-4D97-AF65-F5344CB8AC3E}">
        <p14:creationId xmlns:p14="http://schemas.microsoft.com/office/powerpoint/2010/main" val="293716658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8"/>
            <a:ext cx="8420100" cy="1470025"/>
          </a:xfrm>
        </p:spPr>
        <p:txBody>
          <a:bodyPr/>
          <a:lstStyle/>
          <a:p>
            <a:r>
              <a:rPr lang="en-US" smtClean="0"/>
              <a:t>Click to edit Master title style</a:t>
            </a:r>
            <a:endParaRPr lang="pt-B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pt-BR"/>
          </a:p>
        </p:txBody>
      </p:sp>
      <p:sp>
        <p:nvSpPr>
          <p:cNvPr id="4" name="Date Placeholder 3"/>
          <p:cNvSpPr>
            <a:spLocks noGrp="1"/>
          </p:cNvSpPr>
          <p:nvPr>
            <p:ph type="dt" sz="half" idx="10"/>
          </p:nvPr>
        </p:nvSpPr>
        <p:spPr/>
        <p:txBody>
          <a:bodyPr/>
          <a:lstStyle/>
          <a:p>
            <a:fld id="{D6C68DE5-4105-48FF-A7C6-F98F84255AFB}" type="datetimeFigureOut">
              <a:rPr lang="pt-BR" smtClean="0"/>
              <a:t>15/05/2018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D8B1E7D9-4209-4665-9C70-9E4E179C6C0A}" type="slidenum">
              <a:rPr lang="pt-BR" smtClean="0"/>
              <a:t>‹#›</a:t>
            </a:fld>
            <a:endParaRPr lang="pt-BR"/>
          </a:p>
        </p:txBody>
      </p:sp>
    </p:spTree>
    <p:extLst>
      <p:ext uri="{BB962C8B-B14F-4D97-AF65-F5344CB8AC3E}">
        <p14:creationId xmlns:p14="http://schemas.microsoft.com/office/powerpoint/2010/main" val="829921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B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Date Placeholder 3"/>
          <p:cNvSpPr>
            <a:spLocks noGrp="1"/>
          </p:cNvSpPr>
          <p:nvPr>
            <p:ph type="dt" sz="half" idx="10"/>
          </p:nvPr>
        </p:nvSpPr>
        <p:spPr/>
        <p:txBody>
          <a:bodyPr/>
          <a:lstStyle/>
          <a:p>
            <a:fld id="{D6C68DE5-4105-48FF-A7C6-F98F84255AFB}" type="datetimeFigureOut">
              <a:rPr lang="pt-BR" smtClean="0"/>
              <a:t>15/05/2018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D8B1E7D9-4209-4665-9C70-9E4E179C6C0A}" type="slidenum">
              <a:rPr lang="pt-BR" smtClean="0"/>
              <a:t>‹#›</a:t>
            </a:fld>
            <a:endParaRPr lang="pt-BR"/>
          </a:p>
        </p:txBody>
      </p:sp>
    </p:spTree>
    <p:extLst>
      <p:ext uri="{BB962C8B-B14F-4D97-AF65-F5344CB8AC3E}">
        <p14:creationId xmlns:p14="http://schemas.microsoft.com/office/powerpoint/2010/main" val="7171586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0337" y="274639"/>
            <a:ext cx="2414588" cy="5851525"/>
          </a:xfrm>
        </p:spPr>
        <p:txBody>
          <a:bodyPr vert="eaVert"/>
          <a:lstStyle/>
          <a:p>
            <a:r>
              <a:rPr lang="en-US" smtClean="0"/>
              <a:t>Click to edit Master title style</a:t>
            </a:r>
            <a:endParaRPr lang="pt-BR"/>
          </a:p>
        </p:txBody>
      </p:sp>
      <p:sp>
        <p:nvSpPr>
          <p:cNvPr id="3" name="Vertical Text Placeholder 2"/>
          <p:cNvSpPr>
            <a:spLocks noGrp="1"/>
          </p:cNvSpPr>
          <p:nvPr>
            <p:ph type="body" orient="vert" idx="1"/>
          </p:nvPr>
        </p:nvSpPr>
        <p:spPr>
          <a:xfrm>
            <a:off x="536576" y="274639"/>
            <a:ext cx="707866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Date Placeholder 3"/>
          <p:cNvSpPr>
            <a:spLocks noGrp="1"/>
          </p:cNvSpPr>
          <p:nvPr>
            <p:ph type="dt" sz="half" idx="10"/>
          </p:nvPr>
        </p:nvSpPr>
        <p:spPr/>
        <p:txBody>
          <a:bodyPr/>
          <a:lstStyle/>
          <a:p>
            <a:fld id="{D6C68DE5-4105-48FF-A7C6-F98F84255AFB}" type="datetimeFigureOut">
              <a:rPr lang="pt-BR" smtClean="0"/>
              <a:t>15/05/2018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D8B1E7D9-4209-4665-9C70-9E4E179C6C0A}" type="slidenum">
              <a:rPr lang="pt-BR" smtClean="0"/>
              <a:t>‹#›</a:t>
            </a:fld>
            <a:endParaRPr lang="pt-BR"/>
          </a:p>
        </p:txBody>
      </p:sp>
    </p:spTree>
    <p:extLst>
      <p:ext uri="{BB962C8B-B14F-4D97-AF65-F5344CB8AC3E}">
        <p14:creationId xmlns:p14="http://schemas.microsoft.com/office/powerpoint/2010/main" val="13206963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B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Date Placeholder 3"/>
          <p:cNvSpPr>
            <a:spLocks noGrp="1"/>
          </p:cNvSpPr>
          <p:nvPr>
            <p:ph type="dt" sz="half" idx="10"/>
          </p:nvPr>
        </p:nvSpPr>
        <p:spPr/>
        <p:txBody>
          <a:bodyPr/>
          <a:lstStyle/>
          <a:p>
            <a:fld id="{D6C68DE5-4105-48FF-A7C6-F98F84255AFB}" type="datetimeFigureOut">
              <a:rPr lang="pt-BR" smtClean="0"/>
              <a:t>15/05/2018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D8B1E7D9-4209-4665-9C70-9E4E179C6C0A}" type="slidenum">
              <a:rPr lang="pt-BR" smtClean="0"/>
              <a:t>‹#›</a:t>
            </a:fld>
            <a:endParaRPr lang="pt-BR"/>
          </a:p>
        </p:txBody>
      </p:sp>
    </p:spTree>
    <p:extLst>
      <p:ext uri="{BB962C8B-B14F-4D97-AF65-F5344CB8AC3E}">
        <p14:creationId xmlns:p14="http://schemas.microsoft.com/office/powerpoint/2010/main" val="103532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506" y="4406903"/>
            <a:ext cx="8420100" cy="1362075"/>
          </a:xfrm>
        </p:spPr>
        <p:txBody>
          <a:bodyPr anchor="t"/>
          <a:lstStyle>
            <a:lvl1pPr algn="l">
              <a:defRPr sz="4000" b="1" cap="all"/>
            </a:lvl1pPr>
          </a:lstStyle>
          <a:p>
            <a:r>
              <a:rPr lang="en-US" smtClean="0"/>
              <a:t>Click to edit Master title style</a:t>
            </a:r>
            <a:endParaRPr lang="pt-B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C68DE5-4105-48FF-A7C6-F98F84255AFB}" type="datetimeFigureOut">
              <a:rPr lang="pt-BR" smtClean="0"/>
              <a:t>15/05/2018</a:t>
            </a:fld>
            <a:endParaRPr lang="pt-BR"/>
          </a:p>
        </p:txBody>
      </p:sp>
      <p:sp>
        <p:nvSpPr>
          <p:cNvPr id="5" name="Footer Placeholder 4"/>
          <p:cNvSpPr>
            <a:spLocks noGrp="1"/>
          </p:cNvSpPr>
          <p:nvPr>
            <p:ph type="ftr" sz="quarter" idx="11"/>
          </p:nvPr>
        </p:nvSpPr>
        <p:spPr/>
        <p:txBody>
          <a:bodyPr/>
          <a:lstStyle/>
          <a:p>
            <a:endParaRPr lang="pt-BR"/>
          </a:p>
        </p:txBody>
      </p:sp>
      <p:sp>
        <p:nvSpPr>
          <p:cNvPr id="6" name="Slide Number Placeholder 5"/>
          <p:cNvSpPr>
            <a:spLocks noGrp="1"/>
          </p:cNvSpPr>
          <p:nvPr>
            <p:ph type="sldNum" sz="quarter" idx="12"/>
          </p:nvPr>
        </p:nvSpPr>
        <p:spPr/>
        <p:txBody>
          <a:bodyPr/>
          <a:lstStyle/>
          <a:p>
            <a:fld id="{D8B1E7D9-4209-4665-9C70-9E4E179C6C0A}" type="slidenum">
              <a:rPr lang="pt-BR" smtClean="0"/>
              <a:t>‹#›</a:t>
            </a:fld>
            <a:endParaRPr lang="pt-BR"/>
          </a:p>
        </p:txBody>
      </p:sp>
    </p:spTree>
    <p:extLst>
      <p:ext uri="{BB962C8B-B14F-4D97-AF65-F5344CB8AC3E}">
        <p14:creationId xmlns:p14="http://schemas.microsoft.com/office/powerpoint/2010/main" val="3242185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BR"/>
          </a:p>
        </p:txBody>
      </p:sp>
      <p:sp>
        <p:nvSpPr>
          <p:cNvPr id="3" name="Content Placeholder 2"/>
          <p:cNvSpPr>
            <a:spLocks noGrp="1"/>
          </p:cNvSpPr>
          <p:nvPr>
            <p:ph sz="half" idx="1"/>
          </p:nvPr>
        </p:nvSpPr>
        <p:spPr>
          <a:xfrm>
            <a:off x="536575" y="1600203"/>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Content Placeholder 3"/>
          <p:cNvSpPr>
            <a:spLocks noGrp="1"/>
          </p:cNvSpPr>
          <p:nvPr>
            <p:ph sz="half" idx="2"/>
          </p:nvPr>
        </p:nvSpPr>
        <p:spPr>
          <a:xfrm>
            <a:off x="5448300" y="1600203"/>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5" name="Date Placeholder 4"/>
          <p:cNvSpPr>
            <a:spLocks noGrp="1"/>
          </p:cNvSpPr>
          <p:nvPr>
            <p:ph type="dt" sz="half" idx="10"/>
          </p:nvPr>
        </p:nvSpPr>
        <p:spPr/>
        <p:txBody>
          <a:bodyPr/>
          <a:lstStyle/>
          <a:p>
            <a:fld id="{D6C68DE5-4105-48FF-A7C6-F98F84255AFB}" type="datetimeFigureOut">
              <a:rPr lang="pt-BR" smtClean="0"/>
              <a:t>15/05/2018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D8B1E7D9-4209-4665-9C70-9E4E179C6C0A}" type="slidenum">
              <a:rPr lang="pt-BR" smtClean="0"/>
              <a:t>‹#›</a:t>
            </a:fld>
            <a:endParaRPr lang="pt-BR"/>
          </a:p>
        </p:txBody>
      </p:sp>
    </p:spTree>
    <p:extLst>
      <p:ext uri="{BB962C8B-B14F-4D97-AF65-F5344CB8AC3E}">
        <p14:creationId xmlns:p14="http://schemas.microsoft.com/office/powerpoint/2010/main" val="85942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pt-B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5" name="Text Placeholder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7" name="Date Placeholder 6"/>
          <p:cNvSpPr>
            <a:spLocks noGrp="1"/>
          </p:cNvSpPr>
          <p:nvPr>
            <p:ph type="dt" sz="half" idx="10"/>
          </p:nvPr>
        </p:nvSpPr>
        <p:spPr/>
        <p:txBody>
          <a:bodyPr/>
          <a:lstStyle/>
          <a:p>
            <a:fld id="{D6C68DE5-4105-48FF-A7C6-F98F84255AFB}" type="datetimeFigureOut">
              <a:rPr lang="pt-BR" smtClean="0"/>
              <a:t>15/05/2018</a:t>
            </a:fld>
            <a:endParaRPr lang="pt-BR"/>
          </a:p>
        </p:txBody>
      </p:sp>
      <p:sp>
        <p:nvSpPr>
          <p:cNvPr id="8" name="Footer Placeholder 7"/>
          <p:cNvSpPr>
            <a:spLocks noGrp="1"/>
          </p:cNvSpPr>
          <p:nvPr>
            <p:ph type="ftr" sz="quarter" idx="11"/>
          </p:nvPr>
        </p:nvSpPr>
        <p:spPr/>
        <p:txBody>
          <a:bodyPr/>
          <a:lstStyle/>
          <a:p>
            <a:endParaRPr lang="pt-BR"/>
          </a:p>
        </p:txBody>
      </p:sp>
      <p:sp>
        <p:nvSpPr>
          <p:cNvPr id="9" name="Slide Number Placeholder 8"/>
          <p:cNvSpPr>
            <a:spLocks noGrp="1"/>
          </p:cNvSpPr>
          <p:nvPr>
            <p:ph type="sldNum" sz="quarter" idx="12"/>
          </p:nvPr>
        </p:nvSpPr>
        <p:spPr/>
        <p:txBody>
          <a:bodyPr/>
          <a:lstStyle/>
          <a:p>
            <a:fld id="{D8B1E7D9-4209-4665-9C70-9E4E179C6C0A}" type="slidenum">
              <a:rPr lang="pt-BR" smtClean="0"/>
              <a:t>‹#›</a:t>
            </a:fld>
            <a:endParaRPr lang="pt-BR"/>
          </a:p>
        </p:txBody>
      </p:sp>
    </p:spTree>
    <p:extLst>
      <p:ext uri="{BB962C8B-B14F-4D97-AF65-F5344CB8AC3E}">
        <p14:creationId xmlns:p14="http://schemas.microsoft.com/office/powerpoint/2010/main" val="29330542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pt-BR"/>
          </a:p>
        </p:txBody>
      </p:sp>
      <p:sp>
        <p:nvSpPr>
          <p:cNvPr id="3" name="Date Placeholder 2"/>
          <p:cNvSpPr>
            <a:spLocks noGrp="1"/>
          </p:cNvSpPr>
          <p:nvPr>
            <p:ph type="dt" sz="half" idx="10"/>
          </p:nvPr>
        </p:nvSpPr>
        <p:spPr/>
        <p:txBody>
          <a:bodyPr/>
          <a:lstStyle/>
          <a:p>
            <a:fld id="{D6C68DE5-4105-48FF-A7C6-F98F84255AFB}" type="datetimeFigureOut">
              <a:rPr lang="pt-BR" smtClean="0"/>
              <a:t>15/05/2018</a:t>
            </a:fld>
            <a:endParaRPr lang="pt-BR"/>
          </a:p>
        </p:txBody>
      </p:sp>
      <p:sp>
        <p:nvSpPr>
          <p:cNvPr id="4" name="Footer Placeholder 3"/>
          <p:cNvSpPr>
            <a:spLocks noGrp="1"/>
          </p:cNvSpPr>
          <p:nvPr>
            <p:ph type="ftr" sz="quarter" idx="11"/>
          </p:nvPr>
        </p:nvSpPr>
        <p:spPr/>
        <p:txBody>
          <a:bodyPr/>
          <a:lstStyle/>
          <a:p>
            <a:endParaRPr lang="pt-BR"/>
          </a:p>
        </p:txBody>
      </p:sp>
      <p:sp>
        <p:nvSpPr>
          <p:cNvPr id="5" name="Slide Number Placeholder 4"/>
          <p:cNvSpPr>
            <a:spLocks noGrp="1"/>
          </p:cNvSpPr>
          <p:nvPr>
            <p:ph type="sldNum" sz="quarter" idx="12"/>
          </p:nvPr>
        </p:nvSpPr>
        <p:spPr/>
        <p:txBody>
          <a:bodyPr/>
          <a:lstStyle/>
          <a:p>
            <a:fld id="{D8B1E7D9-4209-4665-9C70-9E4E179C6C0A}" type="slidenum">
              <a:rPr lang="pt-BR" smtClean="0"/>
              <a:t>‹#›</a:t>
            </a:fld>
            <a:endParaRPr lang="pt-BR"/>
          </a:p>
        </p:txBody>
      </p:sp>
    </p:spTree>
    <p:extLst>
      <p:ext uri="{BB962C8B-B14F-4D97-AF65-F5344CB8AC3E}">
        <p14:creationId xmlns:p14="http://schemas.microsoft.com/office/powerpoint/2010/main" val="38790014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C68DE5-4105-48FF-A7C6-F98F84255AFB}" type="datetimeFigureOut">
              <a:rPr lang="pt-BR" smtClean="0"/>
              <a:t>15/05/2018</a:t>
            </a:fld>
            <a:endParaRPr lang="pt-BR"/>
          </a:p>
        </p:txBody>
      </p:sp>
      <p:sp>
        <p:nvSpPr>
          <p:cNvPr id="3" name="Footer Placeholder 2"/>
          <p:cNvSpPr>
            <a:spLocks noGrp="1"/>
          </p:cNvSpPr>
          <p:nvPr>
            <p:ph type="ftr" sz="quarter" idx="11"/>
          </p:nvPr>
        </p:nvSpPr>
        <p:spPr/>
        <p:txBody>
          <a:bodyPr/>
          <a:lstStyle/>
          <a:p>
            <a:endParaRPr lang="pt-BR"/>
          </a:p>
        </p:txBody>
      </p:sp>
      <p:sp>
        <p:nvSpPr>
          <p:cNvPr id="4" name="Slide Number Placeholder 3"/>
          <p:cNvSpPr>
            <a:spLocks noGrp="1"/>
          </p:cNvSpPr>
          <p:nvPr>
            <p:ph type="sldNum" sz="quarter" idx="12"/>
          </p:nvPr>
        </p:nvSpPr>
        <p:spPr/>
        <p:txBody>
          <a:bodyPr/>
          <a:lstStyle/>
          <a:p>
            <a:fld id="{D8B1E7D9-4209-4665-9C70-9E4E179C6C0A}" type="slidenum">
              <a:rPr lang="pt-BR" smtClean="0"/>
              <a:t>‹#›</a:t>
            </a:fld>
            <a:endParaRPr lang="pt-BR"/>
          </a:p>
        </p:txBody>
      </p:sp>
    </p:spTree>
    <p:extLst>
      <p:ext uri="{BB962C8B-B14F-4D97-AF65-F5344CB8AC3E}">
        <p14:creationId xmlns:p14="http://schemas.microsoft.com/office/powerpoint/2010/main" val="31017412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smtClean="0"/>
              <a:t>Click to edit Master title style</a:t>
            </a:r>
            <a:endParaRPr lang="pt-BR"/>
          </a:p>
        </p:txBody>
      </p:sp>
      <p:sp>
        <p:nvSpPr>
          <p:cNvPr id="3" name="Content Placeholder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Text Placeholder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C68DE5-4105-48FF-A7C6-F98F84255AFB}" type="datetimeFigureOut">
              <a:rPr lang="pt-BR" smtClean="0"/>
              <a:t>15/05/2018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D8B1E7D9-4209-4665-9C70-9E4E179C6C0A}" type="slidenum">
              <a:rPr lang="pt-BR" smtClean="0"/>
              <a:t>‹#›</a:t>
            </a:fld>
            <a:endParaRPr lang="pt-BR"/>
          </a:p>
        </p:txBody>
      </p:sp>
    </p:spTree>
    <p:extLst>
      <p:ext uri="{BB962C8B-B14F-4D97-AF65-F5344CB8AC3E}">
        <p14:creationId xmlns:p14="http://schemas.microsoft.com/office/powerpoint/2010/main" val="2710948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smtClean="0"/>
              <a:t>Click to edit Master title style</a:t>
            </a:r>
            <a:endParaRPr lang="pt-BR"/>
          </a:p>
        </p:txBody>
      </p:sp>
      <p:sp>
        <p:nvSpPr>
          <p:cNvPr id="3" name="Picture Placeholder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C68DE5-4105-48FF-A7C6-F98F84255AFB}" type="datetimeFigureOut">
              <a:rPr lang="pt-BR" smtClean="0"/>
              <a:t>15/05/2018</a:t>
            </a:fld>
            <a:endParaRPr lang="pt-BR"/>
          </a:p>
        </p:txBody>
      </p:sp>
      <p:sp>
        <p:nvSpPr>
          <p:cNvPr id="6" name="Footer Placeholder 5"/>
          <p:cNvSpPr>
            <a:spLocks noGrp="1"/>
          </p:cNvSpPr>
          <p:nvPr>
            <p:ph type="ftr" sz="quarter" idx="11"/>
          </p:nvPr>
        </p:nvSpPr>
        <p:spPr/>
        <p:txBody>
          <a:bodyPr/>
          <a:lstStyle/>
          <a:p>
            <a:endParaRPr lang="pt-BR"/>
          </a:p>
        </p:txBody>
      </p:sp>
      <p:sp>
        <p:nvSpPr>
          <p:cNvPr id="7" name="Slide Number Placeholder 6"/>
          <p:cNvSpPr>
            <a:spLocks noGrp="1"/>
          </p:cNvSpPr>
          <p:nvPr>
            <p:ph type="sldNum" sz="quarter" idx="12"/>
          </p:nvPr>
        </p:nvSpPr>
        <p:spPr/>
        <p:txBody>
          <a:bodyPr/>
          <a:lstStyle/>
          <a:p>
            <a:fld id="{D8B1E7D9-4209-4665-9C70-9E4E179C6C0A}" type="slidenum">
              <a:rPr lang="pt-BR" smtClean="0"/>
              <a:t>‹#›</a:t>
            </a:fld>
            <a:endParaRPr lang="pt-BR"/>
          </a:p>
        </p:txBody>
      </p:sp>
    </p:spTree>
    <p:extLst>
      <p:ext uri="{BB962C8B-B14F-4D97-AF65-F5344CB8AC3E}">
        <p14:creationId xmlns:p14="http://schemas.microsoft.com/office/powerpoint/2010/main" val="2943654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smtClean="0"/>
              <a:t>Click to edit Master title style</a:t>
            </a:r>
            <a:endParaRPr lang="pt-BR"/>
          </a:p>
        </p:txBody>
      </p:sp>
      <p:sp>
        <p:nvSpPr>
          <p:cNvPr id="3" name="Text Placeholder 2"/>
          <p:cNvSpPr>
            <a:spLocks noGrp="1"/>
          </p:cNvSpPr>
          <p:nvPr>
            <p:ph type="body" idx="1"/>
          </p:nvPr>
        </p:nvSpPr>
        <p:spPr>
          <a:xfrm>
            <a:off x="495300" y="1600203"/>
            <a:ext cx="89154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Date Placeholder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C68DE5-4105-48FF-A7C6-F98F84255AFB}" type="datetimeFigureOut">
              <a:rPr lang="pt-BR" smtClean="0"/>
              <a:t>15/05/2018</a:t>
            </a:fld>
            <a:endParaRPr lang="pt-BR"/>
          </a:p>
        </p:txBody>
      </p:sp>
      <p:sp>
        <p:nvSpPr>
          <p:cNvPr id="5" name="Footer Placeholder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Slide Number Placeholder 5"/>
          <p:cNvSpPr>
            <a:spLocks noGrp="1"/>
          </p:cNvSpPr>
          <p:nvPr>
            <p:ph type="sldNum" sz="quarter" idx="4"/>
          </p:nvPr>
        </p:nvSpPr>
        <p:spPr>
          <a:xfrm>
            <a:off x="7099300" y="6356353"/>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B1E7D9-4209-4665-9C70-9E4E179C6C0A}" type="slidenum">
              <a:rPr lang="pt-BR" smtClean="0"/>
              <a:t>‹#›</a:t>
            </a:fld>
            <a:endParaRPr lang="pt-BR"/>
          </a:p>
        </p:txBody>
      </p:sp>
    </p:spTree>
    <p:extLst>
      <p:ext uri="{BB962C8B-B14F-4D97-AF65-F5344CB8AC3E}">
        <p14:creationId xmlns:p14="http://schemas.microsoft.com/office/powerpoint/2010/main" val="3699828308"/>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dgp.proad.ufsc.br/"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19.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 Target="slide5.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daf.unb.br/images/DGM/inst_norma_205_88.pdf" TargetMode="Externa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dgp.proad.ufsc.br/files/2017/05/Portaria-Normativa-n%C2%BA.-007-GR-2007-cont%C3%A9m-altera%C3%A7%C3%B5es.pdf" TargetMode="Externa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Admin\Desktop\nice-background-with-blue-waves_1017-407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79"/>
            <a:ext cx="9906000" cy="6871342"/>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3"/>
          <p:cNvSpPr txBox="1">
            <a:spLocks noChangeArrowheads="1"/>
          </p:cNvSpPr>
          <p:nvPr/>
        </p:nvSpPr>
        <p:spPr bwMode="auto">
          <a:xfrm>
            <a:off x="301412" y="548680"/>
            <a:ext cx="7963956"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base" latinLnBrk="0" hangingPunct="1">
              <a:lnSpc>
                <a:spcPct val="100000"/>
              </a:lnSpc>
              <a:spcBef>
                <a:spcPts val="1200"/>
              </a:spcBef>
              <a:spcAft>
                <a:spcPts val="600"/>
              </a:spcAft>
              <a:buClrTx/>
              <a:buSzTx/>
              <a:buFontTx/>
              <a:buNone/>
              <a:tabLst/>
            </a:pPr>
            <a:r>
              <a:rPr kumimoji="0" lang="pt-BR" sz="48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Lucida Bright" pitchFamily="18" charset="0"/>
                <a:cs typeface="Vijaya" pitchFamily="34" charset="0"/>
              </a:rPr>
              <a:t>Inventário UFSC 2018</a:t>
            </a:r>
            <a:endParaRPr kumimoji="0" lang="pt-BR" sz="18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Lucida Bright" pitchFamily="18" charset="0"/>
              <a:cs typeface="Vijaya" pitchFamily="34" charset="0"/>
            </a:endParaRPr>
          </a:p>
        </p:txBody>
      </p:sp>
      <p:sp>
        <p:nvSpPr>
          <p:cNvPr id="5" name="Text Box 4"/>
          <p:cNvSpPr txBox="1">
            <a:spLocks noChangeArrowheads="1"/>
          </p:cNvSpPr>
          <p:nvPr/>
        </p:nvSpPr>
        <p:spPr bwMode="auto">
          <a:xfrm>
            <a:off x="2254653" y="1916832"/>
            <a:ext cx="673079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base" latinLnBrk="0" hangingPunct="1">
              <a:lnSpc>
                <a:spcPct val="100000"/>
              </a:lnSpc>
              <a:spcBef>
                <a:spcPts val="1200"/>
              </a:spcBef>
              <a:spcAft>
                <a:spcPts val="600"/>
              </a:spcAft>
              <a:buClrTx/>
              <a:buSzTx/>
              <a:buFontTx/>
              <a:buNone/>
              <a:tabLst/>
            </a:pPr>
            <a:r>
              <a:rPr kumimoji="0" lang="pt-BR" sz="3200" b="1" i="0"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Lucida Bright" pitchFamily="18" charset="0"/>
                <a:cs typeface="Vijaya" pitchFamily="34" charset="0"/>
              </a:rPr>
              <a:t>MANUAIS DE APOIO</a:t>
            </a:r>
            <a:endParaRPr kumimoji="0" lang="pt-BR" sz="1800" b="1" i="0"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Lucida Bright" pitchFamily="18" charset="0"/>
              <a:cs typeface="Vijaya" pitchFamily="34" charset="0"/>
            </a:endParaRPr>
          </a:p>
        </p:txBody>
      </p:sp>
      <p:sp>
        <p:nvSpPr>
          <p:cNvPr id="6" name="Text Box 5"/>
          <p:cNvSpPr txBox="1">
            <a:spLocks noChangeArrowheads="1"/>
          </p:cNvSpPr>
          <p:nvPr/>
        </p:nvSpPr>
        <p:spPr bwMode="auto">
          <a:xfrm>
            <a:off x="6933220" y="6147881"/>
            <a:ext cx="2664296" cy="506115"/>
          </a:xfrm>
          <a:prstGeom prst="rect">
            <a:avLst/>
          </a:prstGeom>
          <a:ln>
            <a:solidFill>
              <a:schemeClr val="accent5">
                <a:lumMod val="20000"/>
                <a:lumOff val="80000"/>
              </a:schemeClr>
            </a:solidFill>
          </a:ln>
          <a:effectLst>
            <a:outerShdw blurRad="76200" dist="12700" dir="2700000" sy="-23000" kx="-800400" algn="bl" rotWithShape="0">
              <a:prstClr val="black">
                <a:alpha val="20000"/>
              </a:prstClr>
            </a:outerShdw>
            <a:softEdge rad="63500"/>
          </a:effectLst>
          <a:extLst/>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scene3d>
              <a:camera prst="orthographicFront">
                <a:rot lat="0" lon="0" rev="0"/>
              </a:camera>
              <a:lightRig rig="contrasting" dir="t">
                <a:rot lat="0" lon="0" rev="4500000"/>
              </a:lightRig>
            </a:scene3d>
            <a:sp3d contourW="6350" prstMaterial="metal">
              <a:contourClr>
                <a:schemeClr val="accent1">
                  <a:shade val="75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sz="800" i="0" u="none" strike="noStrike" cap="all" normalizeH="0" baseline="0" dirty="0" smtClean="0">
                <a:ln w="0">
                  <a:solidFill>
                    <a:srgbClr val="002060"/>
                  </a:solidFill>
                </a:ln>
                <a:solidFill>
                  <a:srgbClr val="002060"/>
                </a:solidFill>
                <a:effectLst/>
                <a:latin typeface="Times New Roman" pitchFamily="18" charset="0"/>
                <a:cs typeface="Arial" pitchFamily="34" charset="0"/>
              </a:rPr>
              <a:t>UNIVERSIDADE FEDERAL DE SANTA CATARINA</a:t>
            </a:r>
          </a:p>
          <a:p>
            <a:pPr marL="0" marR="0" lvl="0" indent="0" algn="l" defTabSz="914400" rtl="0" eaLnBrk="1" fontAlgn="base" latinLnBrk="0" hangingPunct="1">
              <a:lnSpc>
                <a:spcPct val="100000"/>
              </a:lnSpc>
              <a:spcBef>
                <a:spcPct val="0"/>
              </a:spcBef>
              <a:spcAft>
                <a:spcPct val="0"/>
              </a:spcAft>
              <a:buClrTx/>
              <a:buSzTx/>
              <a:buFontTx/>
              <a:buNone/>
              <a:tabLst/>
            </a:pPr>
            <a:r>
              <a:rPr kumimoji="0" lang="pt-BR" sz="800" i="0" u="none" strike="noStrike" cap="all" normalizeH="0" baseline="0" dirty="0" smtClean="0">
                <a:ln w="0">
                  <a:solidFill>
                    <a:srgbClr val="002060"/>
                  </a:solidFill>
                </a:ln>
                <a:solidFill>
                  <a:srgbClr val="002060"/>
                </a:solidFill>
                <a:effectLst/>
                <a:latin typeface="Times New Roman" pitchFamily="18" charset="0"/>
                <a:cs typeface="Arial" pitchFamily="34" charset="0"/>
              </a:rPr>
              <a:t>PRÓ-REITORIA DE ADMINISTRAÇÃO</a:t>
            </a:r>
          </a:p>
          <a:p>
            <a:pPr marL="0" marR="0" lvl="0" indent="0" algn="l" defTabSz="914400" rtl="0" eaLnBrk="1" fontAlgn="base" latinLnBrk="0" hangingPunct="1">
              <a:lnSpc>
                <a:spcPct val="100000"/>
              </a:lnSpc>
              <a:spcBef>
                <a:spcPct val="0"/>
              </a:spcBef>
              <a:spcAft>
                <a:spcPct val="0"/>
              </a:spcAft>
              <a:buClrTx/>
              <a:buSzTx/>
              <a:buFontTx/>
              <a:buNone/>
              <a:tabLst/>
            </a:pPr>
            <a:r>
              <a:rPr kumimoji="0" lang="pt-BR" sz="800" i="0" u="none" strike="noStrike" cap="all" normalizeH="0" baseline="0" dirty="0" smtClean="0">
                <a:ln w="0">
                  <a:solidFill>
                    <a:srgbClr val="002060"/>
                  </a:solidFill>
                </a:ln>
                <a:solidFill>
                  <a:srgbClr val="002060"/>
                </a:solidFill>
                <a:effectLst/>
                <a:latin typeface="Times New Roman" pitchFamily="18" charset="0"/>
                <a:cs typeface="Arial" pitchFamily="34" charset="0"/>
              </a:rPr>
              <a:t>DEPARTAMENTO DE GESTÃO PATRIMONIAL</a:t>
            </a:r>
            <a:endParaRPr kumimoji="0" lang="pt-BR" sz="1100" i="0" u="none" strike="noStrike" cap="all" normalizeH="0" baseline="0" dirty="0" smtClean="0">
              <a:ln w="0">
                <a:solidFill>
                  <a:srgbClr val="002060"/>
                </a:solidFill>
              </a:ln>
              <a:solidFill>
                <a:srgbClr val="002060"/>
              </a:solidFill>
              <a:effectLst/>
              <a:latin typeface="Arial" pitchFamily="34" charset="0"/>
              <a:cs typeface="Arial" pitchFamily="34" charset="0"/>
            </a:endParaRPr>
          </a:p>
        </p:txBody>
      </p:sp>
      <p:pic>
        <p:nvPicPr>
          <p:cNvPr id="1031" name="Picture 7" descr="imagem28172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85854" y="6093296"/>
            <a:ext cx="483370" cy="531071"/>
          </a:xfrm>
          <a:prstGeom prst="rect">
            <a:avLst/>
          </a:prstGeom>
          <a:noFill/>
          <a:ln>
            <a:noFill/>
          </a:ln>
        </p:spPr>
      </p:pic>
    </p:spTree>
    <p:extLst>
      <p:ext uri="{BB962C8B-B14F-4D97-AF65-F5344CB8AC3E}">
        <p14:creationId xmlns:p14="http://schemas.microsoft.com/office/powerpoint/2010/main" val="1366579071"/>
      </p:ext>
    </p:extLst>
  </p:cSld>
  <p:clrMapOvr>
    <a:masterClrMapping/>
  </p:clrMapOvr>
  <mc:AlternateContent xmlns:mc="http://schemas.openxmlformats.org/markup-compatibility/2006" xmlns:p14="http://schemas.microsoft.com/office/powerpoint/2010/main">
    <mc:Choice Requires="p14">
      <p:transition spd="slow" p14:dur="4000">
        <p:dissolve/>
      </p:transition>
    </mc:Choice>
    <mc:Fallback xmlns="">
      <p:transition spd="slow">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72138" y="1070551"/>
            <a:ext cx="6048672" cy="4524315"/>
          </a:xfrm>
          <a:prstGeom prst="rect">
            <a:avLst/>
          </a:prstGeom>
          <a:noFill/>
        </p:spPr>
        <p:txBody>
          <a:bodyPr wrap="square" rtlCol="0">
            <a:spAutoFit/>
          </a:bodyPr>
          <a:lstStyle/>
          <a:p>
            <a:pPr algn="just"/>
            <a:r>
              <a:rPr lang="pt-BR" b="1" dirty="0">
                <a:solidFill>
                  <a:srgbClr val="002060"/>
                </a:solidFill>
                <a:latin typeface="Vijaya" pitchFamily="34" charset="0"/>
                <a:cs typeface="Vijaya" pitchFamily="34" charset="0"/>
              </a:rPr>
              <a:t>PROCESSOS ADMINISTRATIVOS DO INVENTÁRIO</a:t>
            </a:r>
          </a:p>
          <a:p>
            <a:pPr algn="just"/>
            <a:endParaRPr lang="pt-BR" dirty="0" smtClean="0">
              <a:solidFill>
                <a:schemeClr val="bg1"/>
              </a:solidFill>
              <a:latin typeface="Vijaya" pitchFamily="34" charset="0"/>
              <a:cs typeface="Vijaya" pitchFamily="34" charset="0"/>
            </a:endParaRP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A </a:t>
            </a:r>
            <a:r>
              <a:rPr lang="pt-BR" dirty="0">
                <a:solidFill>
                  <a:schemeClr val="bg1"/>
                </a:solidFill>
                <a:latin typeface="Vijaya" pitchFamily="34" charset="0"/>
                <a:cs typeface="Vijaya" pitchFamily="34" charset="0"/>
              </a:rPr>
              <a:t>formalização dos trabalhos realizados durante o Inventário UFSC </a:t>
            </a:r>
            <a:r>
              <a:rPr lang="pt-BR" dirty="0" smtClean="0">
                <a:solidFill>
                  <a:schemeClr val="bg1"/>
                </a:solidFill>
                <a:latin typeface="Vijaya" pitchFamily="34" charset="0"/>
                <a:cs typeface="Vijaya" pitchFamily="34" charset="0"/>
              </a:rPr>
              <a:t>2018 </a:t>
            </a:r>
            <a:r>
              <a:rPr lang="pt-BR" dirty="0">
                <a:solidFill>
                  <a:schemeClr val="bg1"/>
                </a:solidFill>
                <a:latin typeface="Vijaya" pitchFamily="34" charset="0"/>
                <a:cs typeface="Vijaya" pitchFamily="34" charset="0"/>
              </a:rPr>
              <a:t>será feita por processo digital, que será </a:t>
            </a:r>
            <a:r>
              <a:rPr lang="pt-BR" b="1" dirty="0">
                <a:solidFill>
                  <a:srgbClr val="002060"/>
                </a:solidFill>
                <a:latin typeface="Vijaya" pitchFamily="34" charset="0"/>
                <a:cs typeface="Vijaya" pitchFamily="34" charset="0"/>
              </a:rPr>
              <a:t>aberto pelo DGP </a:t>
            </a:r>
            <a:r>
              <a:rPr lang="pt-BR" dirty="0">
                <a:solidFill>
                  <a:schemeClr val="bg1"/>
                </a:solidFill>
                <a:latin typeface="Vijaya" pitchFamily="34" charset="0"/>
                <a:cs typeface="Vijaya" pitchFamily="34" charset="0"/>
              </a:rPr>
              <a:t>e encaminhado aos responsáveis pelos centros de ensino/campi, pró-reitorias e </a:t>
            </a:r>
            <a:r>
              <a:rPr lang="pt-BR" dirty="0" smtClean="0">
                <a:solidFill>
                  <a:schemeClr val="bg1"/>
                </a:solidFill>
                <a:latin typeface="Vijaya" pitchFamily="34" charset="0"/>
                <a:cs typeface="Vijaya" pitchFamily="34" charset="0"/>
              </a:rPr>
              <a:t>secretarias.</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Não </a:t>
            </a:r>
            <a:r>
              <a:rPr lang="pt-BR" dirty="0">
                <a:solidFill>
                  <a:schemeClr val="bg1"/>
                </a:solidFill>
                <a:latin typeface="Vijaya" pitchFamily="34" charset="0"/>
                <a:cs typeface="Vijaya" pitchFamily="34" charset="0"/>
              </a:rPr>
              <a:t>será aceita outra forma de encaminhamento dos documentos de trabalho do </a:t>
            </a:r>
            <a:r>
              <a:rPr lang="pt-BR" dirty="0" smtClean="0">
                <a:solidFill>
                  <a:schemeClr val="bg1"/>
                </a:solidFill>
                <a:latin typeface="Vijaya" pitchFamily="34" charset="0"/>
                <a:cs typeface="Vijaya" pitchFamily="34" charset="0"/>
              </a:rPr>
              <a:t>inventário, em virtude da necessidade de padronizar a documentação.</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Esses </a:t>
            </a:r>
            <a:r>
              <a:rPr lang="pt-BR" dirty="0">
                <a:solidFill>
                  <a:schemeClr val="bg1"/>
                </a:solidFill>
                <a:latin typeface="Vijaya" pitchFamily="34" charset="0"/>
                <a:cs typeface="Vijaya" pitchFamily="34" charset="0"/>
              </a:rPr>
              <a:t>processos serão encaminhados pelo </a:t>
            </a:r>
            <a:r>
              <a:rPr lang="pt-BR" dirty="0" smtClean="0">
                <a:solidFill>
                  <a:schemeClr val="bg1"/>
                </a:solidFill>
                <a:latin typeface="Vijaya" pitchFamily="34" charset="0"/>
                <a:cs typeface="Vijaya" pitchFamily="34" charset="0"/>
              </a:rPr>
              <a:t>DGP no início do mês de </a:t>
            </a:r>
            <a:r>
              <a:rPr lang="pt-BR" dirty="0" smtClean="0">
                <a:solidFill>
                  <a:schemeClr val="bg1"/>
                </a:solidFill>
                <a:latin typeface="Vijaya" pitchFamily="34" charset="0"/>
                <a:cs typeface="Vijaya" pitchFamily="34" charset="0"/>
              </a:rPr>
              <a:t>novembro de </a:t>
            </a:r>
            <a:r>
              <a:rPr lang="pt-BR" dirty="0" smtClean="0">
                <a:solidFill>
                  <a:schemeClr val="bg1"/>
                </a:solidFill>
                <a:latin typeface="Vijaya" pitchFamily="34" charset="0"/>
                <a:cs typeface="Vijaya" pitchFamily="34" charset="0"/>
              </a:rPr>
              <a:t>2018, e </a:t>
            </a:r>
            <a:r>
              <a:rPr lang="pt-BR" dirty="0">
                <a:solidFill>
                  <a:schemeClr val="bg1"/>
                </a:solidFill>
                <a:latin typeface="Vijaya" pitchFamily="34" charset="0"/>
                <a:cs typeface="Vijaya" pitchFamily="34" charset="0"/>
              </a:rPr>
              <a:t>deverão ser </a:t>
            </a:r>
            <a:r>
              <a:rPr lang="pt-BR" dirty="0" smtClean="0">
                <a:solidFill>
                  <a:schemeClr val="bg1"/>
                </a:solidFill>
                <a:latin typeface="Vijaya" pitchFamily="34" charset="0"/>
                <a:cs typeface="Vijaya" pitchFamily="34" charset="0"/>
              </a:rPr>
              <a:t>retornados </a:t>
            </a:r>
            <a:r>
              <a:rPr lang="pt-BR" dirty="0">
                <a:solidFill>
                  <a:schemeClr val="bg1"/>
                </a:solidFill>
                <a:latin typeface="Vijaya" pitchFamily="34" charset="0"/>
                <a:cs typeface="Vijaya" pitchFamily="34" charset="0"/>
              </a:rPr>
              <a:t>com a documentação </a:t>
            </a:r>
            <a:r>
              <a:rPr lang="pt-BR" dirty="0" smtClean="0">
                <a:solidFill>
                  <a:schemeClr val="bg1"/>
                </a:solidFill>
                <a:latin typeface="Vijaya" pitchFamily="34" charset="0"/>
                <a:cs typeface="Vijaya" pitchFamily="34" charset="0"/>
              </a:rPr>
              <a:t>requerida </a:t>
            </a:r>
            <a:r>
              <a:rPr lang="pt-BR" dirty="0">
                <a:solidFill>
                  <a:schemeClr val="bg1"/>
                </a:solidFill>
                <a:latin typeface="Vijaya" pitchFamily="34" charset="0"/>
                <a:cs typeface="Vijaya" pitchFamily="34" charset="0"/>
              </a:rPr>
              <a:t>no período </a:t>
            </a:r>
            <a:r>
              <a:rPr lang="pt-BR" b="1" dirty="0">
                <a:solidFill>
                  <a:srgbClr val="FF0000"/>
                </a:solidFill>
                <a:latin typeface="Vijaya" pitchFamily="34" charset="0"/>
                <a:cs typeface="Vijaya" pitchFamily="34" charset="0"/>
              </a:rPr>
              <a:t>de </a:t>
            </a:r>
            <a:r>
              <a:rPr lang="pt-BR" b="1" dirty="0" smtClean="0">
                <a:solidFill>
                  <a:srgbClr val="FF0000"/>
                </a:solidFill>
                <a:latin typeface="Vijaya" pitchFamily="34" charset="0"/>
                <a:cs typeface="Vijaya" pitchFamily="34" charset="0"/>
              </a:rPr>
              <a:t>12/11/2018 </a:t>
            </a:r>
            <a:r>
              <a:rPr lang="pt-BR" b="1" dirty="0">
                <a:solidFill>
                  <a:srgbClr val="FF0000"/>
                </a:solidFill>
                <a:latin typeface="Vijaya" pitchFamily="34" charset="0"/>
                <a:cs typeface="Vijaya" pitchFamily="34" charset="0"/>
              </a:rPr>
              <a:t>a </a:t>
            </a:r>
            <a:r>
              <a:rPr lang="pt-BR" b="1" dirty="0" smtClean="0">
                <a:solidFill>
                  <a:srgbClr val="FF0000"/>
                </a:solidFill>
                <a:latin typeface="Vijaya" pitchFamily="34" charset="0"/>
                <a:cs typeface="Vijaya" pitchFamily="34" charset="0"/>
              </a:rPr>
              <a:t>10/12/2018</a:t>
            </a:r>
            <a:r>
              <a:rPr lang="pt-BR" dirty="0" smtClean="0">
                <a:solidFill>
                  <a:schemeClr val="bg1"/>
                </a:solidFill>
                <a:latin typeface="Vijaya" pitchFamily="34" charset="0"/>
                <a:cs typeface="Vijaya" pitchFamily="34" charset="0"/>
              </a:rPr>
              <a:t>. </a:t>
            </a:r>
            <a:r>
              <a:rPr lang="pt-BR" dirty="0">
                <a:solidFill>
                  <a:schemeClr val="bg1"/>
                </a:solidFill>
                <a:latin typeface="Vijaya" pitchFamily="34" charset="0"/>
                <a:cs typeface="Vijaya" pitchFamily="34" charset="0"/>
              </a:rPr>
              <a:t>Os documentos necessários constarão em uma lista nos </a:t>
            </a:r>
            <a:r>
              <a:rPr lang="pt-BR" dirty="0" smtClean="0">
                <a:solidFill>
                  <a:schemeClr val="bg1"/>
                </a:solidFill>
                <a:latin typeface="Vijaya" pitchFamily="34" charset="0"/>
                <a:cs typeface="Vijaya" pitchFamily="34" charset="0"/>
              </a:rPr>
              <a:t>processos, bem como estão mencionados nesse manual.</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A lista de unidades inventariantes será publicada na página do inventário na internet (</a:t>
            </a:r>
            <a:r>
              <a:rPr lang="pt-BR" b="1" dirty="0" smtClean="0">
                <a:solidFill>
                  <a:srgbClr val="002060"/>
                </a:solidFill>
                <a:latin typeface="Vijaya" pitchFamily="34" charset="0"/>
                <a:cs typeface="Vijaya" pitchFamily="34" charset="0"/>
              </a:rPr>
              <a:t>dgp.proad.ufsc.br</a:t>
            </a:r>
            <a:r>
              <a:rPr lang="pt-BR" dirty="0" smtClean="0">
                <a:solidFill>
                  <a:schemeClr val="bg1"/>
                </a:solidFill>
                <a:latin typeface="Vijaya" pitchFamily="34" charset="0"/>
                <a:cs typeface="Vijaya" pitchFamily="34" charset="0"/>
              </a:rPr>
              <a:t>), bem como consta nesse manual.</a:t>
            </a:r>
            <a:endParaRPr lang="pt-BR" dirty="0">
              <a:solidFill>
                <a:schemeClr val="bg1"/>
              </a:solidFill>
              <a:latin typeface="Vijaya" pitchFamily="34" charset="0"/>
              <a:cs typeface="Vijaya" pitchFamily="34" charset="0"/>
            </a:endParaRPr>
          </a:p>
        </p:txBody>
      </p:sp>
      <p:pic>
        <p:nvPicPr>
          <p:cNvPr id="17" name="Picture 16">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7942" y="2132856"/>
            <a:ext cx="1434018" cy="1448502"/>
          </a:xfrm>
          <a:prstGeom prst="rect">
            <a:avLst/>
          </a:prstGeom>
        </p:spPr>
      </p:pic>
      <p:sp>
        <p:nvSpPr>
          <p:cNvPr id="18" name="TextBox 17"/>
          <p:cNvSpPr txBox="1"/>
          <p:nvPr/>
        </p:nvSpPr>
        <p:spPr>
          <a:xfrm>
            <a:off x="7294760" y="3581358"/>
            <a:ext cx="2232248" cy="800219"/>
          </a:xfrm>
          <a:prstGeom prst="rect">
            <a:avLst/>
          </a:prstGeom>
          <a:solidFill>
            <a:schemeClr val="accent6">
              <a:lumMod val="60000"/>
              <a:lumOff val="40000"/>
            </a:schemeClr>
          </a:solidFill>
        </p:spPr>
        <p:txBody>
          <a:bodyPr wrap="square" rtlCol="0">
            <a:spAutoFit/>
          </a:bodyPr>
          <a:lstStyle/>
          <a:p>
            <a:pPr algn="ctr"/>
            <a:r>
              <a:rPr lang="pt-BR" sz="1400" b="1" kern="50" dirty="0" smtClean="0">
                <a:solidFill>
                  <a:srgbClr val="002060"/>
                </a:solidFill>
                <a:latin typeface="Vijaya" pitchFamily="34" charset="0"/>
                <a:cs typeface="Vijaya" pitchFamily="34" charset="0"/>
              </a:rPr>
              <a:t>Acesse:</a:t>
            </a:r>
          </a:p>
          <a:p>
            <a:pPr algn="ctr"/>
            <a:r>
              <a:rPr lang="pt-BR" b="1" kern="50" dirty="0" smtClean="0">
                <a:solidFill>
                  <a:srgbClr val="002060"/>
                </a:solidFill>
                <a:latin typeface="Vijaya" pitchFamily="34" charset="0"/>
                <a:ea typeface="SimSun"/>
                <a:cs typeface="Vijaya" pitchFamily="34" charset="0"/>
              </a:rPr>
              <a:t>dgp.proad.ufsc.br</a:t>
            </a:r>
          </a:p>
          <a:p>
            <a:pPr algn="ctr"/>
            <a:r>
              <a:rPr lang="pt-BR" sz="1400" b="1" kern="50" dirty="0" smtClean="0">
                <a:solidFill>
                  <a:srgbClr val="002060"/>
                </a:solidFill>
                <a:latin typeface="Vijaya" pitchFamily="34" charset="0"/>
                <a:ea typeface="SimSun"/>
                <a:cs typeface="Vijaya" pitchFamily="34" charset="0"/>
              </a:rPr>
              <a:t>clicando na figura</a:t>
            </a:r>
            <a:endParaRPr lang="pt-BR" sz="1400" b="1" kern="50" dirty="0">
              <a:solidFill>
                <a:srgbClr val="002060"/>
              </a:solidFill>
              <a:latin typeface="Vijaya" pitchFamily="34" charset="0"/>
              <a:ea typeface="SimSun"/>
              <a:cs typeface="Vijaya" pitchFamily="34" charset="0"/>
            </a:endParaRPr>
          </a:p>
        </p:txBody>
      </p:sp>
      <p:sp>
        <p:nvSpPr>
          <p:cNvPr id="19" name="TextBox 18"/>
          <p:cNvSpPr txBox="1"/>
          <p:nvPr/>
        </p:nvSpPr>
        <p:spPr>
          <a:xfrm>
            <a:off x="2000672" y="6436084"/>
            <a:ext cx="7494458" cy="246221"/>
          </a:xfrm>
          <a:prstGeom prst="rect">
            <a:avLst/>
          </a:prstGeom>
          <a:noFill/>
        </p:spPr>
        <p:txBody>
          <a:bodyPr wrap="square" rtlCol="0">
            <a:spAutoFit/>
          </a:bodyPr>
          <a:lstStyle/>
          <a:p>
            <a:r>
              <a:rPr lang="pt-BR" sz="1000" b="1" dirty="0" smtClean="0">
                <a:latin typeface="Vijaya" pitchFamily="34" charset="0"/>
                <a:cs typeface="Vijaya" pitchFamily="34" charset="0"/>
              </a:rPr>
              <a:t>UFSC </a:t>
            </a:r>
            <a:r>
              <a:rPr lang="pt-BR" sz="1000" dirty="0" smtClean="0">
                <a:latin typeface="Vijaya" pitchFamily="34" charset="0"/>
                <a:cs typeface="Vijaya" pitchFamily="34" charset="0"/>
              </a:rPr>
              <a:t> - Universidade Federal de Santa Catarina.	</a:t>
            </a:r>
            <a:r>
              <a:rPr lang="pt-BR" sz="1000" b="1" dirty="0" smtClean="0">
                <a:latin typeface="Vijaya" pitchFamily="34" charset="0"/>
                <a:cs typeface="Vijaya" pitchFamily="34" charset="0"/>
              </a:rPr>
              <a:t>DGP</a:t>
            </a:r>
            <a:r>
              <a:rPr lang="pt-BR" sz="1000" dirty="0" smtClean="0">
                <a:latin typeface="Vijaya" pitchFamily="34" charset="0"/>
                <a:cs typeface="Vijaya" pitchFamily="34" charset="0"/>
              </a:rPr>
              <a:t> – Departamento de Gestão Patrimonial.</a:t>
            </a:r>
          </a:p>
        </p:txBody>
      </p:sp>
    </p:spTree>
    <p:extLst>
      <p:ext uri="{BB962C8B-B14F-4D97-AF65-F5344CB8AC3E}">
        <p14:creationId xmlns:p14="http://schemas.microsoft.com/office/powerpoint/2010/main" val="25788981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1000" fill="hold"/>
                                        <p:tgtEl>
                                          <p:spTgt spid="18"/>
                                        </p:tgtEl>
                                        <p:attrNameLst>
                                          <p:attrName>ppt_w</p:attrName>
                                        </p:attrNameLst>
                                      </p:cBhvr>
                                      <p:tavLst>
                                        <p:tav tm="0">
                                          <p:val>
                                            <p:fltVal val="0"/>
                                          </p:val>
                                        </p:tav>
                                        <p:tav tm="100000">
                                          <p:val>
                                            <p:strVal val="#ppt_w"/>
                                          </p:val>
                                        </p:tav>
                                      </p:tavLst>
                                    </p:anim>
                                    <p:anim calcmode="lin" valueType="num">
                                      <p:cBhvr>
                                        <p:cTn id="15" dur="1000" fill="hold"/>
                                        <p:tgtEl>
                                          <p:spTgt spid="18"/>
                                        </p:tgtEl>
                                        <p:attrNameLst>
                                          <p:attrName>ppt_h</p:attrName>
                                        </p:attrNameLst>
                                      </p:cBhvr>
                                      <p:tavLst>
                                        <p:tav tm="0">
                                          <p:val>
                                            <p:fltVal val="0"/>
                                          </p:val>
                                        </p:tav>
                                        <p:tav tm="100000">
                                          <p:val>
                                            <p:strVal val="#ppt_h"/>
                                          </p:val>
                                        </p:tav>
                                      </p:tavLst>
                                    </p:anim>
                                    <p:anim calcmode="lin" valueType="num">
                                      <p:cBhvr>
                                        <p:cTn id="16" dur="1000" fill="hold"/>
                                        <p:tgtEl>
                                          <p:spTgt spid="18"/>
                                        </p:tgtEl>
                                        <p:attrNameLst>
                                          <p:attrName>style.rotation</p:attrName>
                                        </p:attrNameLst>
                                      </p:cBhvr>
                                      <p:tavLst>
                                        <p:tav tm="0">
                                          <p:val>
                                            <p:fltVal val="90"/>
                                          </p:val>
                                        </p:tav>
                                        <p:tav tm="100000">
                                          <p:val>
                                            <p:fltVal val="0"/>
                                          </p:val>
                                        </p:tav>
                                      </p:tavLst>
                                    </p:anim>
                                    <p:animEffect transition="in" filter="fade">
                                      <p:cBhvr>
                                        <p:cTn id="17"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graphicFrame>
        <p:nvGraphicFramePr>
          <p:cNvPr id="14" name="Table 13"/>
          <p:cNvGraphicFramePr>
            <a:graphicFrameLocks noGrp="1"/>
          </p:cNvGraphicFramePr>
          <p:nvPr>
            <p:extLst>
              <p:ext uri="{D42A27DB-BD31-4B8C-83A1-F6EECF244321}">
                <p14:modId xmlns:p14="http://schemas.microsoft.com/office/powerpoint/2010/main" val="316337585"/>
              </p:ext>
            </p:extLst>
          </p:nvPr>
        </p:nvGraphicFramePr>
        <p:xfrm>
          <a:off x="799414" y="1704930"/>
          <a:ext cx="3816424" cy="3614274"/>
        </p:xfrm>
        <a:graphic>
          <a:graphicData uri="http://schemas.openxmlformats.org/drawingml/2006/table">
            <a:tbl>
              <a:tblPr bandRow="1">
                <a:tableStyleId>{6E25E649-3F16-4E02-A733-19D2CDBF48F0}</a:tableStyleId>
              </a:tblPr>
              <a:tblGrid>
                <a:gridCol w="3816424"/>
              </a:tblGrid>
              <a:tr h="200793">
                <a:tc>
                  <a:txBody>
                    <a:bodyPr/>
                    <a:lstStyle/>
                    <a:p>
                      <a:pPr>
                        <a:spcBef>
                          <a:spcPts val="600"/>
                        </a:spcBef>
                        <a:spcAft>
                          <a:spcPts val="600"/>
                        </a:spcAft>
                      </a:pPr>
                      <a:r>
                        <a:rPr lang="pt-BR" sz="1000" kern="50" dirty="0" smtClean="0">
                          <a:solidFill>
                            <a:srgbClr val="002060"/>
                          </a:solidFill>
                          <a:effectLst/>
                          <a:latin typeface="Lucida Bright" pitchFamily="18" charset="0"/>
                        </a:rPr>
                        <a:t>Centro Araranguá</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smtClean="0">
                          <a:solidFill>
                            <a:srgbClr val="002060"/>
                          </a:solidFill>
                          <a:effectLst/>
                          <a:latin typeface="Lucida Bright" pitchFamily="18" charset="0"/>
                        </a:rPr>
                        <a:t>Centro Blumenau</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smtClean="0">
                          <a:solidFill>
                            <a:srgbClr val="002060"/>
                          </a:solidFill>
                          <a:effectLst/>
                          <a:latin typeface="Lucida Bright" pitchFamily="18" charset="0"/>
                        </a:rPr>
                        <a:t>Centro Curitibanos</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smtClean="0">
                          <a:solidFill>
                            <a:srgbClr val="002060"/>
                          </a:solidFill>
                          <a:effectLst/>
                          <a:latin typeface="Lucida Bright" pitchFamily="18" charset="0"/>
                        </a:rPr>
                        <a:t>Centro Joinville</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Centro de Ciências Agrárias</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Centro de Ciências Biológicas</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Centro de Ciências da Educação</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Centro de Ciências Físicas e Matemáticas</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Centro de Ciências Jurídicas</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Centro de Ciências da Saúde</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Centro de Comunicação e Expressão</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Centro de Desportos</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Centro de Filosofia e Ciências Humanas</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Centro Socioeconômico</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Centro Tecnológico</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Hospital Universitário</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Procuradoria Federal/UFSC</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Pró-Reitoria de Administração</a:t>
                      </a:r>
                      <a:endParaRPr lang="pt-BR" sz="1000" kern="50" dirty="0">
                        <a:solidFill>
                          <a:srgbClr val="002060"/>
                        </a:solidFill>
                        <a:effectLst/>
                        <a:latin typeface="Lucida Bright" pitchFamily="18" charset="0"/>
                        <a:ea typeface="+mn-ea"/>
                        <a:cs typeface="+mn-cs"/>
                      </a:endParaRPr>
                    </a:p>
                  </a:txBody>
                  <a:tcPr marL="22418" marR="22418" marT="0" marB="0" anchor="ct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848826664"/>
              </p:ext>
            </p:extLst>
          </p:nvPr>
        </p:nvGraphicFramePr>
        <p:xfrm>
          <a:off x="5119894" y="1704937"/>
          <a:ext cx="3816424" cy="3614274"/>
        </p:xfrm>
        <a:graphic>
          <a:graphicData uri="http://schemas.openxmlformats.org/drawingml/2006/table">
            <a:tbl>
              <a:tblPr bandRow="1">
                <a:tableStyleId>{6E25E649-3F16-4E02-A733-19D2CDBF48F0}</a:tableStyleId>
              </a:tblPr>
              <a:tblGrid>
                <a:gridCol w="3816424"/>
              </a:tblGrid>
              <a:tr h="200793">
                <a:tc>
                  <a:txBody>
                    <a:bodyPr/>
                    <a:lstStyle/>
                    <a:p>
                      <a:pPr>
                        <a:spcBef>
                          <a:spcPts val="600"/>
                        </a:spcBef>
                        <a:spcAft>
                          <a:spcPts val="600"/>
                        </a:spcAft>
                      </a:pPr>
                      <a:r>
                        <a:rPr lang="pt-BR" sz="1000" kern="50" dirty="0">
                          <a:solidFill>
                            <a:srgbClr val="002060"/>
                          </a:solidFill>
                          <a:effectLst/>
                          <a:latin typeface="Lucida Bright" pitchFamily="18" charset="0"/>
                        </a:rPr>
                        <a:t>Pró-Reitoria de Assuntos Estudantis</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Pró-Reitoria de Desenvolvimento e Gestão de Pessoas</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Pró-Reitoria de Extensão</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Pró-Reitoria de Graduação</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Pró-Reitoria de Pesquisa</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Pró-Reitoria de Pós-Graduação</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Reitoria</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Secretaria de Ações Afirmativas e Diversidade</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Secretaria de Aperfeiçoamento Institucional</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Secretaria de Cultura e Arte</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Secretaria de Desportos</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Secretaria de Educação a Distância</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Secretaria de Inovação</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Secretaria de Obras, Manutenção e Meio Ambiente</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Secretaria de Planejamento e Orçamento</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Secretaria de Relações Internacionais</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r>
                        <a:rPr lang="pt-BR" sz="1000" kern="50" dirty="0">
                          <a:solidFill>
                            <a:srgbClr val="002060"/>
                          </a:solidFill>
                          <a:effectLst/>
                          <a:latin typeface="Lucida Bright" pitchFamily="18" charset="0"/>
                        </a:rPr>
                        <a:t>Secretaria de Segurança Física e Patrimonial</a:t>
                      </a:r>
                      <a:endParaRPr lang="pt-BR" sz="1000" kern="50" dirty="0">
                        <a:solidFill>
                          <a:srgbClr val="002060"/>
                        </a:solidFill>
                        <a:effectLst/>
                        <a:latin typeface="Lucida Bright" pitchFamily="18" charset="0"/>
                        <a:ea typeface="+mn-ea"/>
                        <a:cs typeface="+mn-cs"/>
                      </a:endParaRPr>
                    </a:p>
                  </a:txBody>
                  <a:tcPr marL="22418" marR="22418" marT="0" marB="0" anchor="ctr"/>
                </a:tc>
              </a:tr>
              <a:tr h="200793">
                <a:tc>
                  <a:txBody>
                    <a:bodyPr/>
                    <a:lstStyle/>
                    <a:p>
                      <a:pPr>
                        <a:spcBef>
                          <a:spcPts val="600"/>
                        </a:spcBef>
                        <a:spcAft>
                          <a:spcPts val="600"/>
                        </a:spcAft>
                      </a:pPr>
                      <a:endParaRPr lang="pt-BR" sz="1000" kern="50" dirty="0">
                        <a:solidFill>
                          <a:srgbClr val="002060"/>
                        </a:solidFill>
                        <a:effectLst/>
                        <a:latin typeface="Lucida Bright" pitchFamily="18" charset="0"/>
                        <a:ea typeface="+mn-ea"/>
                        <a:cs typeface="+mn-cs"/>
                      </a:endParaRPr>
                    </a:p>
                  </a:txBody>
                  <a:tcPr marL="22418" marR="22418" marT="0" marB="0" anchor="ctr"/>
                </a:tc>
              </a:tr>
            </a:tbl>
          </a:graphicData>
        </a:graphic>
      </p:graphicFrame>
      <p:sp>
        <p:nvSpPr>
          <p:cNvPr id="16" name="TextBox 15"/>
          <p:cNvSpPr txBox="1"/>
          <p:nvPr/>
        </p:nvSpPr>
        <p:spPr>
          <a:xfrm>
            <a:off x="721406" y="1052736"/>
            <a:ext cx="6192688" cy="369332"/>
          </a:xfrm>
          <a:prstGeom prst="rect">
            <a:avLst/>
          </a:prstGeom>
          <a:noFill/>
        </p:spPr>
        <p:txBody>
          <a:bodyPr wrap="square" rtlCol="0">
            <a:spAutoFit/>
          </a:bodyPr>
          <a:lstStyle/>
          <a:p>
            <a:pPr algn="just"/>
            <a:r>
              <a:rPr lang="pt-BR" b="1" dirty="0" smtClean="0">
                <a:solidFill>
                  <a:srgbClr val="002060"/>
                </a:solidFill>
                <a:latin typeface="Vijaya" pitchFamily="34" charset="0"/>
                <a:cs typeface="Vijaya" pitchFamily="34" charset="0"/>
              </a:rPr>
              <a:t>RELAÇÃO DE GRANDES SECCIONAIS</a:t>
            </a:r>
            <a:endParaRPr lang="pt-BR" b="1" dirty="0">
              <a:solidFill>
                <a:srgbClr val="002060"/>
              </a:solidFill>
              <a:latin typeface="Vijaya" pitchFamily="34" charset="0"/>
              <a:cs typeface="Vijaya" pitchFamily="34" charset="0"/>
            </a:endParaRPr>
          </a:p>
        </p:txBody>
      </p:sp>
    </p:spTree>
    <p:extLst>
      <p:ext uri="{BB962C8B-B14F-4D97-AF65-F5344CB8AC3E}">
        <p14:creationId xmlns:p14="http://schemas.microsoft.com/office/powerpoint/2010/main" val="25788981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37634" y="1288638"/>
            <a:ext cx="5639502" cy="4247317"/>
          </a:xfrm>
          <a:prstGeom prst="rect">
            <a:avLst/>
          </a:prstGeom>
          <a:noFill/>
        </p:spPr>
        <p:txBody>
          <a:bodyPr wrap="square" rtlCol="0">
            <a:spAutoFit/>
          </a:bodyPr>
          <a:lstStyle/>
          <a:p>
            <a:pPr algn="just"/>
            <a:r>
              <a:rPr lang="pt-BR" dirty="0" smtClean="0">
                <a:solidFill>
                  <a:schemeClr val="bg1"/>
                </a:solidFill>
                <a:latin typeface="Vijaya" pitchFamily="34" charset="0"/>
                <a:cs typeface="Vijaya" pitchFamily="34" charset="0"/>
              </a:rPr>
              <a:t>	Converse com o </a:t>
            </a:r>
            <a:r>
              <a:rPr lang="pt-BR" dirty="0">
                <a:solidFill>
                  <a:schemeClr val="bg1"/>
                </a:solidFill>
                <a:latin typeface="Vijaya" pitchFamily="34" charset="0"/>
                <a:cs typeface="Vijaya" pitchFamily="34" charset="0"/>
              </a:rPr>
              <a:t>destinatário do processo </a:t>
            </a:r>
            <a:r>
              <a:rPr lang="pt-BR" dirty="0" smtClean="0">
                <a:solidFill>
                  <a:schemeClr val="bg1"/>
                </a:solidFill>
                <a:latin typeface="Vijaya" pitchFamily="34" charset="0"/>
                <a:cs typeface="Vijaya" pitchFamily="34" charset="0"/>
              </a:rPr>
              <a:t>(agente patrimonial </a:t>
            </a:r>
            <a:r>
              <a:rPr lang="pt-BR" b="1" dirty="0" smtClean="0">
                <a:solidFill>
                  <a:srgbClr val="002060"/>
                </a:solidFill>
                <a:latin typeface="Vijaya" pitchFamily="34" charset="0"/>
                <a:cs typeface="Vijaya" pitchFamily="34" charset="0"/>
              </a:rPr>
              <a:t>nato</a:t>
            </a:r>
            <a:r>
              <a:rPr lang="pt-BR" dirty="0" smtClean="0">
                <a:solidFill>
                  <a:schemeClr val="bg1"/>
                </a:solidFill>
                <a:latin typeface="Vijaya" pitchFamily="34" charset="0"/>
                <a:cs typeface="Vijaya" pitchFamily="34" charset="0"/>
              </a:rPr>
              <a:t>) para </a:t>
            </a:r>
            <a:r>
              <a:rPr lang="pt-BR" dirty="0">
                <a:solidFill>
                  <a:schemeClr val="bg1"/>
                </a:solidFill>
                <a:latin typeface="Vijaya" pitchFamily="34" charset="0"/>
                <a:cs typeface="Vijaya" pitchFamily="34" charset="0"/>
              </a:rPr>
              <a:t>tratar do encaminhamento dos documentos produzidos no inventário de sua unidade, durante a etapa de geração </a:t>
            </a:r>
            <a:r>
              <a:rPr lang="pt-BR" dirty="0" smtClean="0">
                <a:solidFill>
                  <a:schemeClr val="bg1"/>
                </a:solidFill>
                <a:latin typeface="Vijaya" pitchFamily="34" charset="0"/>
                <a:cs typeface="Vijaya" pitchFamily="34" charset="0"/>
              </a:rPr>
              <a:t>e assinatura dos relatórios, de acordo com os prazos </a:t>
            </a:r>
            <a:r>
              <a:rPr lang="pt-BR" dirty="0">
                <a:solidFill>
                  <a:schemeClr val="bg1"/>
                </a:solidFill>
                <a:latin typeface="Vijaya" pitchFamily="34" charset="0"/>
                <a:cs typeface="Vijaya" pitchFamily="34" charset="0"/>
              </a:rPr>
              <a:t>do </a:t>
            </a:r>
            <a:r>
              <a:rPr lang="pt-BR" dirty="0" smtClean="0">
                <a:solidFill>
                  <a:schemeClr val="bg1"/>
                </a:solidFill>
                <a:latin typeface="Vijaya" pitchFamily="34" charset="0"/>
                <a:cs typeface="Vijaya" pitchFamily="34" charset="0"/>
              </a:rPr>
              <a:t>cronograma.</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O </a:t>
            </a:r>
            <a:r>
              <a:rPr lang="pt-BR" dirty="0">
                <a:solidFill>
                  <a:schemeClr val="bg1"/>
                </a:solidFill>
                <a:latin typeface="Vijaya" pitchFamily="34" charset="0"/>
                <a:cs typeface="Vijaya" pitchFamily="34" charset="0"/>
              </a:rPr>
              <a:t>processo conterá </a:t>
            </a:r>
            <a:r>
              <a:rPr lang="pt-BR" dirty="0" smtClean="0">
                <a:solidFill>
                  <a:schemeClr val="bg1"/>
                </a:solidFill>
                <a:latin typeface="Vijaya" pitchFamily="34" charset="0"/>
                <a:cs typeface="Vijaya" pitchFamily="34" charset="0"/>
              </a:rPr>
              <a:t>a relação de documentos obrigatórios. </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Não serão </a:t>
            </a:r>
            <a:r>
              <a:rPr lang="pt-BR" dirty="0">
                <a:solidFill>
                  <a:schemeClr val="bg1"/>
                </a:solidFill>
                <a:latin typeface="Vijaya" pitchFamily="34" charset="0"/>
                <a:cs typeface="Vijaya" pitchFamily="34" charset="0"/>
              </a:rPr>
              <a:t>abertos processos individualizados para os departamentos acadêmicos e administrativos. A documentação gerada por esses setores deverá ser inserida no processo </a:t>
            </a:r>
            <a:r>
              <a:rPr lang="pt-BR" dirty="0" smtClean="0">
                <a:solidFill>
                  <a:schemeClr val="bg1"/>
                </a:solidFill>
                <a:latin typeface="Vijaya" pitchFamily="34" charset="0"/>
                <a:cs typeface="Vijaya" pitchFamily="34" charset="0"/>
              </a:rPr>
              <a:t>geral de </a:t>
            </a:r>
            <a:r>
              <a:rPr lang="pt-BR" dirty="0">
                <a:solidFill>
                  <a:schemeClr val="bg1"/>
                </a:solidFill>
                <a:latin typeface="Vijaya" pitchFamily="34" charset="0"/>
                <a:cs typeface="Vijaya" pitchFamily="34" charset="0"/>
              </a:rPr>
              <a:t>sua unidade, devendo este ser encaminhado ao DGP no prazo previsto no cronograma, </a:t>
            </a:r>
            <a:r>
              <a:rPr lang="pt-BR" b="1" dirty="0">
                <a:solidFill>
                  <a:srgbClr val="002060"/>
                </a:solidFill>
                <a:latin typeface="Vijaya" pitchFamily="34" charset="0"/>
                <a:cs typeface="Vijaya" pitchFamily="34" charset="0"/>
              </a:rPr>
              <a:t>de forma </a:t>
            </a:r>
            <a:r>
              <a:rPr lang="pt-BR" b="1" dirty="0" smtClean="0">
                <a:solidFill>
                  <a:srgbClr val="002060"/>
                </a:solidFill>
                <a:latin typeface="Vijaya" pitchFamily="34" charset="0"/>
                <a:cs typeface="Vijaya" pitchFamily="34" charset="0"/>
              </a:rPr>
              <a:t>consolidada</a:t>
            </a:r>
            <a:r>
              <a:rPr lang="pt-BR" dirty="0" smtClean="0">
                <a:solidFill>
                  <a:schemeClr val="bg1"/>
                </a:solidFill>
                <a:latin typeface="Vijaya" pitchFamily="34" charset="0"/>
                <a:cs typeface="Vijaya" pitchFamily="34" charset="0"/>
              </a:rPr>
              <a:t>.</a:t>
            </a:r>
          </a:p>
          <a:p>
            <a:pPr algn="just"/>
            <a:r>
              <a:rPr lang="pt-BR" dirty="0" smtClean="0">
                <a:solidFill>
                  <a:schemeClr val="bg1"/>
                </a:solidFill>
                <a:latin typeface="Vijaya" pitchFamily="34" charset="0"/>
                <a:cs typeface="Vijaya" pitchFamily="34" charset="0"/>
              </a:rPr>
              <a:t>	Fique </a:t>
            </a:r>
            <a:r>
              <a:rPr lang="pt-BR" b="1" dirty="0" smtClean="0">
                <a:solidFill>
                  <a:srgbClr val="002060"/>
                </a:solidFill>
                <a:latin typeface="Vijaya" pitchFamily="34" charset="0"/>
                <a:cs typeface="Vijaya" pitchFamily="34" charset="0"/>
              </a:rPr>
              <a:t>atento às comunicações </a:t>
            </a:r>
            <a:r>
              <a:rPr lang="pt-BR" dirty="0" smtClean="0">
                <a:solidFill>
                  <a:schemeClr val="bg1"/>
                </a:solidFill>
                <a:latin typeface="Vijaya" pitchFamily="34" charset="0"/>
                <a:cs typeface="Vijaya" pitchFamily="34" charset="0"/>
              </a:rPr>
              <a:t>enviadas por e-mail e Memorando Circular (via SPA).</a:t>
            </a:r>
          </a:p>
          <a:p>
            <a:pPr algn="just"/>
            <a:r>
              <a:rPr lang="pt-BR" dirty="0" smtClean="0">
                <a:solidFill>
                  <a:schemeClr val="bg1"/>
                </a:solidFill>
                <a:latin typeface="Vijaya" pitchFamily="34" charset="0"/>
                <a:cs typeface="Vijaya" pitchFamily="34" charset="0"/>
              </a:rPr>
              <a:t>	Também acesse com frequência a página do inventário 2018 (</a:t>
            </a:r>
            <a:r>
              <a:rPr lang="pt-BR" b="1" dirty="0" smtClean="0">
                <a:solidFill>
                  <a:srgbClr val="002060"/>
                </a:solidFill>
                <a:latin typeface="Vijaya" pitchFamily="34" charset="0"/>
                <a:cs typeface="Vijaya" pitchFamily="34" charset="0"/>
              </a:rPr>
              <a:t>dgp.proad.ufsc.br</a:t>
            </a:r>
            <a:r>
              <a:rPr lang="pt-BR" dirty="0" smtClean="0">
                <a:solidFill>
                  <a:schemeClr val="bg1"/>
                </a:solidFill>
                <a:latin typeface="Vijaya" pitchFamily="34" charset="0"/>
                <a:cs typeface="Vijaya" pitchFamily="34" charset="0"/>
              </a:rPr>
              <a:t>), que conterá todas as informações atualizadas para o seu trabalho.</a:t>
            </a:r>
          </a:p>
        </p:txBody>
      </p:sp>
      <p:sp>
        <p:nvSpPr>
          <p:cNvPr id="15" name="TextBox 14"/>
          <p:cNvSpPr txBox="1"/>
          <p:nvPr/>
        </p:nvSpPr>
        <p:spPr>
          <a:xfrm>
            <a:off x="2058802" y="6436084"/>
            <a:ext cx="7494458" cy="246221"/>
          </a:xfrm>
          <a:prstGeom prst="rect">
            <a:avLst/>
          </a:prstGeom>
          <a:noFill/>
        </p:spPr>
        <p:txBody>
          <a:bodyPr wrap="square" rtlCol="0">
            <a:spAutoFit/>
          </a:bodyPr>
          <a:lstStyle/>
          <a:p>
            <a:r>
              <a:rPr lang="pt-BR" sz="1000" b="1" dirty="0" smtClean="0">
                <a:latin typeface="Vijaya" pitchFamily="34" charset="0"/>
                <a:cs typeface="Vijaya" pitchFamily="34" charset="0"/>
              </a:rPr>
              <a:t>DGP</a:t>
            </a:r>
            <a:r>
              <a:rPr lang="pt-BR" sz="1000" dirty="0" smtClean="0">
                <a:latin typeface="Vijaya" pitchFamily="34" charset="0"/>
                <a:cs typeface="Vijaya" pitchFamily="34" charset="0"/>
              </a:rPr>
              <a:t> – Departamento de Gestão Patrimonial.	</a:t>
            </a:r>
            <a:r>
              <a:rPr lang="pt-BR" sz="1000" b="1" dirty="0" smtClean="0">
                <a:latin typeface="Vijaya" pitchFamily="34" charset="0"/>
                <a:cs typeface="Vijaya" pitchFamily="34" charset="0"/>
              </a:rPr>
              <a:t>SPA</a:t>
            </a:r>
            <a:r>
              <a:rPr lang="pt-BR" sz="1000" dirty="0" smtClean="0">
                <a:latin typeface="Vijaya" pitchFamily="34" charset="0"/>
                <a:cs typeface="Vijaya" pitchFamily="34" charset="0"/>
              </a:rPr>
              <a:t> – Sistema de Processos Administrativos.</a:t>
            </a:r>
          </a:p>
        </p:txBody>
      </p:sp>
    </p:spTree>
    <p:extLst>
      <p:ext uri="{BB962C8B-B14F-4D97-AF65-F5344CB8AC3E}">
        <p14:creationId xmlns:p14="http://schemas.microsoft.com/office/powerpoint/2010/main" val="25788981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319516" y="1416193"/>
            <a:ext cx="5112568" cy="4708981"/>
          </a:xfrm>
          <a:prstGeom prst="rect">
            <a:avLst/>
          </a:prstGeom>
          <a:noFill/>
        </p:spPr>
        <p:txBody>
          <a:bodyPr wrap="square" rtlCol="0">
            <a:spAutoFit/>
          </a:bodyPr>
          <a:lstStyle/>
          <a:p>
            <a:pPr algn="just"/>
            <a:r>
              <a:rPr lang="pt-BR" sz="3000" b="1" dirty="0" smtClean="0">
                <a:solidFill>
                  <a:srgbClr val="C00000"/>
                </a:solidFill>
                <a:latin typeface="Vijaya" pitchFamily="34" charset="0"/>
                <a:cs typeface="Vijaya" pitchFamily="34" charset="0"/>
              </a:rPr>
              <a:t>	</a:t>
            </a:r>
            <a:r>
              <a:rPr lang="pt-BR" sz="3000" dirty="0" smtClean="0">
                <a:solidFill>
                  <a:srgbClr val="002060"/>
                </a:solidFill>
                <a:latin typeface="Vijaya" pitchFamily="34" charset="0"/>
                <a:cs typeface="Vijaya" pitchFamily="34" charset="0"/>
              </a:rPr>
              <a:t>A</a:t>
            </a:r>
            <a:r>
              <a:rPr lang="pt-BR" sz="3000" b="1" dirty="0" smtClean="0">
                <a:solidFill>
                  <a:srgbClr val="002060"/>
                </a:solidFill>
                <a:latin typeface="Vijaya" pitchFamily="34" charset="0"/>
                <a:cs typeface="Vijaya" pitchFamily="34" charset="0"/>
              </a:rPr>
              <a:t> </a:t>
            </a:r>
            <a:r>
              <a:rPr lang="pt-BR" sz="3000" dirty="0" smtClean="0">
                <a:solidFill>
                  <a:srgbClr val="002060"/>
                </a:solidFill>
                <a:latin typeface="Vijaya" pitchFamily="34" charset="0"/>
                <a:cs typeface="Vijaya" pitchFamily="34" charset="0"/>
              </a:rPr>
              <a:t>partir de 2017, </a:t>
            </a:r>
            <a:r>
              <a:rPr lang="pt-BR" sz="3000" dirty="0">
                <a:solidFill>
                  <a:srgbClr val="002060"/>
                </a:solidFill>
                <a:latin typeface="Vijaya" pitchFamily="34" charset="0"/>
                <a:cs typeface="Vijaya" pitchFamily="34" charset="0"/>
              </a:rPr>
              <a:t>os atendimentos sobre assuntos do inventário </a:t>
            </a:r>
            <a:r>
              <a:rPr lang="pt-BR" sz="3000" dirty="0" smtClean="0">
                <a:solidFill>
                  <a:srgbClr val="002060"/>
                </a:solidFill>
                <a:latin typeface="Vijaya" pitchFamily="34" charset="0"/>
                <a:cs typeface="Vijaya" pitchFamily="34" charset="0"/>
              </a:rPr>
              <a:t>são </a:t>
            </a:r>
            <a:r>
              <a:rPr lang="pt-BR" sz="3000" dirty="0">
                <a:solidFill>
                  <a:srgbClr val="002060"/>
                </a:solidFill>
                <a:latin typeface="Vijaya" pitchFamily="34" charset="0"/>
                <a:cs typeface="Vijaya" pitchFamily="34" charset="0"/>
              </a:rPr>
              <a:t>realizados via </a:t>
            </a:r>
            <a:r>
              <a:rPr lang="pt-BR" sz="3000" b="1" dirty="0">
                <a:solidFill>
                  <a:srgbClr val="002060"/>
                </a:solidFill>
                <a:latin typeface="Vijaya" pitchFamily="34" charset="0"/>
                <a:cs typeface="Vijaya" pitchFamily="34" charset="0"/>
              </a:rPr>
              <a:t>portal de </a:t>
            </a:r>
            <a:r>
              <a:rPr lang="pt-BR" sz="3000" b="1" dirty="0" smtClean="0">
                <a:solidFill>
                  <a:srgbClr val="002060"/>
                </a:solidFill>
                <a:latin typeface="Vijaya" pitchFamily="34" charset="0"/>
                <a:cs typeface="Vijaya" pitchFamily="34" charset="0"/>
              </a:rPr>
              <a:t>chamados</a:t>
            </a:r>
            <a:r>
              <a:rPr lang="pt-BR" sz="3000" dirty="0" smtClean="0">
                <a:solidFill>
                  <a:srgbClr val="002060"/>
                </a:solidFill>
                <a:latin typeface="Vijaya" pitchFamily="34" charset="0"/>
                <a:cs typeface="Vijaya" pitchFamily="34" charset="0"/>
              </a:rPr>
              <a:t>.</a:t>
            </a:r>
          </a:p>
          <a:p>
            <a:pPr algn="just"/>
            <a:r>
              <a:rPr lang="pt-BR" sz="3000" dirty="0">
                <a:solidFill>
                  <a:srgbClr val="002060"/>
                </a:solidFill>
                <a:latin typeface="Vijaya" pitchFamily="34" charset="0"/>
                <a:cs typeface="Vijaya" pitchFamily="34" charset="0"/>
              </a:rPr>
              <a:t>	</a:t>
            </a:r>
            <a:r>
              <a:rPr lang="pt-BR" sz="3000" dirty="0" smtClean="0">
                <a:solidFill>
                  <a:srgbClr val="002060"/>
                </a:solidFill>
                <a:latin typeface="Vijaya" pitchFamily="34" charset="0"/>
                <a:cs typeface="Vijaya" pitchFamily="34" charset="0"/>
              </a:rPr>
              <a:t>Com </a:t>
            </a:r>
            <a:r>
              <a:rPr lang="pt-BR" sz="3000" dirty="0">
                <a:solidFill>
                  <a:srgbClr val="002060"/>
                </a:solidFill>
                <a:latin typeface="Vijaya" pitchFamily="34" charset="0"/>
                <a:cs typeface="Vijaya" pitchFamily="34" charset="0"/>
              </a:rPr>
              <a:t>as demandas organizadas, será possível encaminhar as respostas e soluções em </a:t>
            </a:r>
            <a:r>
              <a:rPr lang="pt-BR" sz="3000" b="1" dirty="0">
                <a:solidFill>
                  <a:srgbClr val="002060"/>
                </a:solidFill>
                <a:latin typeface="Vijaya" pitchFamily="34" charset="0"/>
                <a:cs typeface="Vijaya" pitchFamily="34" charset="0"/>
              </a:rPr>
              <a:t>menor </a:t>
            </a:r>
            <a:r>
              <a:rPr lang="pt-BR" sz="3000" b="1" dirty="0" smtClean="0">
                <a:solidFill>
                  <a:srgbClr val="002060"/>
                </a:solidFill>
                <a:latin typeface="Vijaya" pitchFamily="34" charset="0"/>
                <a:cs typeface="Vijaya" pitchFamily="34" charset="0"/>
              </a:rPr>
              <a:t>tempo</a:t>
            </a:r>
            <a:r>
              <a:rPr lang="pt-BR" sz="3000" dirty="0" smtClean="0">
                <a:solidFill>
                  <a:srgbClr val="002060"/>
                </a:solidFill>
                <a:latin typeface="Vijaya" pitchFamily="34" charset="0"/>
                <a:cs typeface="Vijaya" pitchFamily="34" charset="0"/>
              </a:rPr>
              <a:t>!</a:t>
            </a:r>
            <a:endParaRPr lang="pt-BR" sz="3000" dirty="0">
              <a:solidFill>
                <a:srgbClr val="002060"/>
              </a:solidFill>
              <a:latin typeface="Vijaya" pitchFamily="34" charset="0"/>
              <a:cs typeface="Vijaya" pitchFamily="34" charset="0"/>
            </a:endParaRPr>
          </a:p>
          <a:p>
            <a:pPr algn="just"/>
            <a:r>
              <a:rPr lang="pt-BR" sz="3000" dirty="0" smtClean="0">
                <a:solidFill>
                  <a:srgbClr val="002060"/>
                </a:solidFill>
                <a:latin typeface="Vijaya" pitchFamily="34" charset="0"/>
                <a:cs typeface="Vijaya" pitchFamily="34" charset="0"/>
              </a:rPr>
              <a:t>	Acesse a página do inventário (</a:t>
            </a:r>
            <a:r>
              <a:rPr lang="pt-BR" sz="3000" b="1" dirty="0" smtClean="0">
                <a:solidFill>
                  <a:srgbClr val="002060"/>
                </a:solidFill>
                <a:latin typeface="Vijaya" pitchFamily="34" charset="0"/>
                <a:cs typeface="Vijaya" pitchFamily="34" charset="0"/>
              </a:rPr>
              <a:t>dgp.proad.ufsc.br</a:t>
            </a:r>
            <a:r>
              <a:rPr lang="pt-BR" sz="3000" dirty="0" smtClean="0">
                <a:solidFill>
                  <a:srgbClr val="002060"/>
                </a:solidFill>
                <a:latin typeface="Vijaya" pitchFamily="34" charset="0"/>
                <a:cs typeface="Vijaya" pitchFamily="34" charset="0"/>
              </a:rPr>
              <a:t>) e saiba mais como encaminhar as demandas.</a:t>
            </a:r>
            <a:endParaRPr lang="pt-BR" sz="3000" dirty="0">
              <a:solidFill>
                <a:srgbClr val="002060"/>
              </a:solidFill>
              <a:latin typeface="Vijaya" pitchFamily="34" charset="0"/>
              <a:cs typeface="Vijaya" pitchFamily="34" charset="0"/>
            </a:endParaRPr>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3200" y="2378506"/>
            <a:ext cx="2888819" cy="1656184"/>
          </a:xfrm>
          <a:prstGeom prst="rect">
            <a:avLst/>
          </a:prstGeom>
        </p:spPr>
      </p:pic>
      <p:pic>
        <p:nvPicPr>
          <p:cNvPr id="18" name="Picture 1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2520" y="856964"/>
            <a:ext cx="1008112" cy="1039835"/>
          </a:xfrm>
          <a:prstGeom prst="rect">
            <a:avLst/>
          </a:prstGeom>
        </p:spPr>
      </p:pic>
    </p:spTree>
    <p:extLst>
      <p:ext uri="{BB962C8B-B14F-4D97-AF65-F5344CB8AC3E}">
        <p14:creationId xmlns:p14="http://schemas.microsoft.com/office/powerpoint/2010/main" val="2578898177"/>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arn(inVertical)">
                                      <p:cBhvr>
                                        <p:cTn id="1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72480" y="907871"/>
            <a:ext cx="9505056" cy="2031325"/>
          </a:xfrm>
          <a:prstGeom prst="rect">
            <a:avLst/>
          </a:prstGeom>
          <a:noFill/>
        </p:spPr>
        <p:txBody>
          <a:bodyPr wrap="square" rtlCol="0">
            <a:spAutoFit/>
          </a:bodyPr>
          <a:lstStyle/>
          <a:p>
            <a:pPr algn="just"/>
            <a:r>
              <a:rPr lang="pt-BR" b="1" dirty="0">
                <a:solidFill>
                  <a:srgbClr val="002060"/>
                </a:solidFill>
                <a:latin typeface="Vijaya" pitchFamily="34" charset="0"/>
                <a:cs typeface="Vijaya" pitchFamily="34" charset="0"/>
              </a:rPr>
              <a:t>NOMEAÇÃO DAS COMISSÕES</a:t>
            </a:r>
          </a:p>
          <a:p>
            <a:pPr algn="just"/>
            <a:endParaRPr lang="pt-BR" dirty="0" smtClean="0">
              <a:solidFill>
                <a:schemeClr val="bg1"/>
              </a:solidFill>
              <a:latin typeface="Vijaya" pitchFamily="34" charset="0"/>
              <a:cs typeface="Vijaya" pitchFamily="34" charset="0"/>
            </a:endParaRP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Para </a:t>
            </a:r>
            <a:r>
              <a:rPr lang="pt-BR" dirty="0">
                <a:solidFill>
                  <a:schemeClr val="bg1"/>
                </a:solidFill>
                <a:latin typeface="Vijaya" pitchFamily="34" charset="0"/>
                <a:cs typeface="Vijaya" pitchFamily="34" charset="0"/>
              </a:rPr>
              <a:t>a realização do inventário em sua seccional de patrimônio, o </a:t>
            </a:r>
            <a:r>
              <a:rPr lang="pt-BR" b="1" dirty="0">
                <a:solidFill>
                  <a:srgbClr val="002060"/>
                </a:solidFill>
                <a:latin typeface="Vijaya" pitchFamily="34" charset="0"/>
                <a:cs typeface="Vijaya" pitchFamily="34" charset="0"/>
              </a:rPr>
              <a:t>agente patrimonial nato </a:t>
            </a:r>
            <a:r>
              <a:rPr lang="pt-BR" dirty="0">
                <a:solidFill>
                  <a:schemeClr val="bg1"/>
                </a:solidFill>
                <a:latin typeface="Vijaya" pitchFamily="34" charset="0"/>
                <a:cs typeface="Vijaya" pitchFamily="34" charset="0"/>
              </a:rPr>
              <a:t>deve formar </a:t>
            </a:r>
            <a:r>
              <a:rPr lang="pt-BR" dirty="0" smtClean="0">
                <a:solidFill>
                  <a:schemeClr val="bg1"/>
                </a:solidFill>
                <a:latin typeface="Vijaya" pitchFamily="34" charset="0"/>
                <a:cs typeface="Vijaya" pitchFamily="34" charset="0"/>
              </a:rPr>
              <a:t>comissões </a:t>
            </a:r>
            <a:r>
              <a:rPr lang="pt-BR" dirty="0">
                <a:solidFill>
                  <a:schemeClr val="bg1"/>
                </a:solidFill>
                <a:latin typeface="Vijaya" pitchFamily="34" charset="0"/>
                <a:cs typeface="Vijaya" pitchFamily="34" charset="0"/>
              </a:rPr>
              <a:t>de inventário, </a:t>
            </a:r>
            <a:r>
              <a:rPr lang="pt-BR" dirty="0" smtClean="0">
                <a:solidFill>
                  <a:schemeClr val="bg1"/>
                </a:solidFill>
                <a:latin typeface="Vijaya" pitchFamily="34" charset="0"/>
                <a:cs typeface="Vijaya" pitchFamily="34" charset="0"/>
              </a:rPr>
              <a:t>compostas cada uma </a:t>
            </a:r>
            <a:r>
              <a:rPr lang="pt-BR" dirty="0">
                <a:solidFill>
                  <a:schemeClr val="bg1"/>
                </a:solidFill>
                <a:latin typeface="Vijaya" pitchFamily="34" charset="0"/>
                <a:cs typeface="Vijaya" pitchFamily="34" charset="0"/>
              </a:rPr>
              <a:t>por três servidores, dentre eles o agente patrimonial seccional que a </a:t>
            </a:r>
            <a:r>
              <a:rPr lang="pt-BR" b="1" dirty="0" smtClean="0">
                <a:solidFill>
                  <a:srgbClr val="002060"/>
                </a:solidFill>
                <a:latin typeface="Vijaya" pitchFamily="34" charset="0"/>
                <a:cs typeface="Vijaya" pitchFamily="34" charset="0"/>
              </a:rPr>
              <a:t>presidirá</a:t>
            </a:r>
            <a:r>
              <a:rPr lang="pt-BR" dirty="0" smtClean="0">
                <a:solidFill>
                  <a:schemeClr val="bg1"/>
                </a:solidFill>
                <a:latin typeface="Vijaya" pitchFamily="34" charset="0"/>
                <a:cs typeface="Vijaya" pitchFamily="34" charset="0"/>
              </a:rPr>
              <a:t>.</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A </a:t>
            </a:r>
            <a:r>
              <a:rPr lang="pt-BR" dirty="0">
                <a:solidFill>
                  <a:schemeClr val="bg1"/>
                </a:solidFill>
                <a:latin typeface="Vijaya" pitchFamily="34" charset="0"/>
                <a:cs typeface="Vijaya" pitchFamily="34" charset="0"/>
              </a:rPr>
              <a:t>constituição das comissões deve ser feita por meio de </a:t>
            </a:r>
            <a:r>
              <a:rPr lang="pt-BR" b="1" dirty="0">
                <a:solidFill>
                  <a:srgbClr val="002060"/>
                </a:solidFill>
                <a:latin typeface="Vijaya" pitchFamily="34" charset="0"/>
                <a:cs typeface="Vijaya" pitchFamily="34" charset="0"/>
              </a:rPr>
              <a:t>portaria</a:t>
            </a:r>
            <a:r>
              <a:rPr lang="pt-BR" dirty="0">
                <a:solidFill>
                  <a:schemeClr val="bg1"/>
                </a:solidFill>
                <a:latin typeface="Vijaya" pitchFamily="34" charset="0"/>
                <a:cs typeface="Vijaya" pitchFamily="34" charset="0"/>
              </a:rPr>
              <a:t> emitida pelo agente patrimonial nato e publicada no Boletim Oficial da UFSC. </a:t>
            </a:r>
            <a:r>
              <a:rPr lang="pt-BR" dirty="0" smtClean="0">
                <a:solidFill>
                  <a:schemeClr val="bg1"/>
                </a:solidFill>
                <a:latin typeface="Vijaya" pitchFamily="34" charset="0"/>
                <a:cs typeface="Vijaya" pitchFamily="34" charset="0"/>
              </a:rPr>
              <a:t>Na página do inventário (</a:t>
            </a:r>
            <a:r>
              <a:rPr lang="pt-BR" b="1" dirty="0" smtClean="0">
                <a:solidFill>
                  <a:srgbClr val="002060"/>
                </a:solidFill>
                <a:latin typeface="Vijaya" pitchFamily="34" charset="0"/>
                <a:cs typeface="Vijaya" pitchFamily="34" charset="0"/>
              </a:rPr>
              <a:t>dgp.proad.ufsc.br</a:t>
            </a:r>
            <a:r>
              <a:rPr lang="pt-BR" dirty="0" smtClean="0">
                <a:solidFill>
                  <a:schemeClr val="bg1"/>
                </a:solidFill>
                <a:latin typeface="Vijaya" pitchFamily="34" charset="0"/>
                <a:cs typeface="Vijaya" pitchFamily="34" charset="0"/>
              </a:rPr>
              <a:t>) será disponibilizado um modelo de portaria.</a:t>
            </a:r>
          </a:p>
        </p:txBody>
      </p:sp>
      <p:sp>
        <p:nvSpPr>
          <p:cNvPr id="15" name="TextBox 14"/>
          <p:cNvSpPr txBox="1"/>
          <p:nvPr/>
        </p:nvSpPr>
        <p:spPr>
          <a:xfrm>
            <a:off x="544933" y="3020577"/>
            <a:ext cx="3672408" cy="2246769"/>
          </a:xfrm>
          <a:prstGeom prst="rect">
            <a:avLst/>
          </a:prstGeom>
          <a:noFill/>
          <a:ln>
            <a:solidFill>
              <a:schemeClr val="accent1"/>
            </a:solidFill>
          </a:ln>
        </p:spPr>
        <p:txBody>
          <a:bodyPr wrap="square" rtlCol="0">
            <a:spAutoFit/>
          </a:bodyPr>
          <a:lstStyle/>
          <a:p>
            <a:r>
              <a:rPr lang="pt-BR" sz="1400" b="1" u="sng" dirty="0" smtClean="0">
                <a:solidFill>
                  <a:srgbClr val="002060"/>
                </a:solidFill>
                <a:latin typeface="Vijaya" pitchFamily="34" charset="0"/>
                <a:cs typeface="Vijaya" pitchFamily="34" charset="0"/>
              </a:rPr>
              <a:t>Exemplo 1</a:t>
            </a:r>
          </a:p>
          <a:p>
            <a:endParaRPr lang="pt-BR" sz="1400" dirty="0" smtClean="0">
              <a:solidFill>
                <a:srgbClr val="002060"/>
              </a:solidFill>
              <a:latin typeface="Vijaya" pitchFamily="34" charset="0"/>
              <a:cs typeface="Vijaya" pitchFamily="34" charset="0"/>
            </a:endParaRPr>
          </a:p>
          <a:p>
            <a:r>
              <a:rPr lang="pt-BR" sz="1400" dirty="0" smtClean="0">
                <a:solidFill>
                  <a:srgbClr val="002060"/>
                </a:solidFill>
                <a:latin typeface="Vijaya" pitchFamily="34" charset="0"/>
                <a:cs typeface="Vijaya" pitchFamily="34" charset="0"/>
              </a:rPr>
              <a:t>O </a:t>
            </a:r>
            <a:r>
              <a:rPr lang="pt-BR" sz="1400" dirty="0">
                <a:solidFill>
                  <a:srgbClr val="002060"/>
                </a:solidFill>
                <a:latin typeface="Vijaya" pitchFamily="34" charset="0"/>
                <a:cs typeface="Vijaya" pitchFamily="34" charset="0"/>
              </a:rPr>
              <a:t>CED poderá nomear </a:t>
            </a:r>
            <a:r>
              <a:rPr lang="pt-BR" sz="1400" dirty="0" smtClean="0">
                <a:solidFill>
                  <a:srgbClr val="002060"/>
                </a:solidFill>
                <a:latin typeface="Vijaya" pitchFamily="34" charset="0"/>
                <a:cs typeface="Vijaya" pitchFamily="34" charset="0"/>
              </a:rPr>
              <a:t>comissões, por exemplo, </a:t>
            </a:r>
            <a:r>
              <a:rPr lang="pt-BR" sz="1400" dirty="0">
                <a:solidFill>
                  <a:srgbClr val="002060"/>
                </a:solidFill>
                <a:latin typeface="Vijaya" pitchFamily="34" charset="0"/>
                <a:cs typeface="Vijaya" pitchFamily="34" charset="0"/>
              </a:rPr>
              <a:t>para cada um dos setores abaixo:</a:t>
            </a:r>
          </a:p>
          <a:p>
            <a:pPr marL="171450" lvl="0" indent="-171450">
              <a:buFont typeface="Arial" pitchFamily="34" charset="0"/>
              <a:buChar char="•"/>
            </a:pPr>
            <a:r>
              <a:rPr lang="pt-BR" sz="1400" dirty="0">
                <a:solidFill>
                  <a:srgbClr val="002060"/>
                </a:solidFill>
                <a:latin typeface="Vijaya" pitchFamily="34" charset="0"/>
                <a:cs typeface="Vijaya" pitchFamily="34" charset="0"/>
              </a:rPr>
              <a:t>Centro de Ciências da </a:t>
            </a:r>
            <a:r>
              <a:rPr lang="pt-BR" sz="1400" dirty="0" smtClean="0">
                <a:solidFill>
                  <a:srgbClr val="002060"/>
                </a:solidFill>
                <a:latin typeface="Vijaya" pitchFamily="34" charset="0"/>
                <a:cs typeface="Vijaya" pitchFamily="34" charset="0"/>
              </a:rPr>
              <a:t>Educação;</a:t>
            </a:r>
          </a:p>
          <a:p>
            <a:pPr marL="171450" lvl="0" indent="-171450">
              <a:buFont typeface="Arial" pitchFamily="34" charset="0"/>
              <a:buChar char="•"/>
            </a:pPr>
            <a:r>
              <a:rPr lang="pt-BR" sz="1400" dirty="0" smtClean="0">
                <a:solidFill>
                  <a:srgbClr val="002060"/>
                </a:solidFill>
                <a:latin typeface="Vijaya" pitchFamily="34" charset="0"/>
                <a:cs typeface="Vijaya" pitchFamily="34" charset="0"/>
              </a:rPr>
              <a:t>Núcleo </a:t>
            </a:r>
            <a:r>
              <a:rPr lang="pt-BR" sz="1400" dirty="0">
                <a:solidFill>
                  <a:srgbClr val="002060"/>
                </a:solidFill>
                <a:latin typeface="Vijaya" pitchFamily="34" charset="0"/>
                <a:cs typeface="Vijaya" pitchFamily="34" charset="0"/>
              </a:rPr>
              <a:t>de Desenvolvimento </a:t>
            </a:r>
            <a:r>
              <a:rPr lang="pt-BR" sz="1400" dirty="0" smtClean="0">
                <a:solidFill>
                  <a:srgbClr val="002060"/>
                </a:solidFill>
                <a:latin typeface="Vijaya" pitchFamily="34" charset="0"/>
                <a:cs typeface="Vijaya" pitchFamily="34" charset="0"/>
              </a:rPr>
              <a:t>Infantil;</a:t>
            </a:r>
          </a:p>
          <a:p>
            <a:pPr marL="171450" lvl="0" indent="-171450">
              <a:buFont typeface="Arial" pitchFamily="34" charset="0"/>
              <a:buChar char="•"/>
            </a:pPr>
            <a:r>
              <a:rPr lang="pt-BR" sz="1400" dirty="0" smtClean="0">
                <a:solidFill>
                  <a:srgbClr val="002060"/>
                </a:solidFill>
                <a:latin typeface="Vijaya" pitchFamily="34" charset="0"/>
                <a:cs typeface="Vijaya" pitchFamily="34" charset="0"/>
              </a:rPr>
              <a:t>Colégio </a:t>
            </a:r>
            <a:r>
              <a:rPr lang="pt-BR" sz="1400" dirty="0">
                <a:solidFill>
                  <a:srgbClr val="002060"/>
                </a:solidFill>
                <a:latin typeface="Vijaya" pitchFamily="34" charset="0"/>
                <a:cs typeface="Vijaya" pitchFamily="34" charset="0"/>
              </a:rPr>
              <a:t>de </a:t>
            </a:r>
            <a:r>
              <a:rPr lang="pt-BR" sz="1400" dirty="0" smtClean="0">
                <a:solidFill>
                  <a:srgbClr val="002060"/>
                </a:solidFill>
                <a:latin typeface="Vijaya" pitchFamily="34" charset="0"/>
                <a:cs typeface="Vijaya" pitchFamily="34" charset="0"/>
              </a:rPr>
              <a:t>Aplicação;</a:t>
            </a:r>
          </a:p>
          <a:p>
            <a:pPr marL="171450" lvl="0" indent="-171450">
              <a:buFont typeface="Arial" pitchFamily="34" charset="0"/>
              <a:buChar char="•"/>
            </a:pPr>
            <a:r>
              <a:rPr lang="pt-BR" sz="1400" dirty="0" smtClean="0">
                <a:solidFill>
                  <a:srgbClr val="002060"/>
                </a:solidFill>
                <a:latin typeface="Vijaya" pitchFamily="34" charset="0"/>
                <a:cs typeface="Vijaya" pitchFamily="34" charset="0"/>
              </a:rPr>
              <a:t>Departamento </a:t>
            </a:r>
            <a:r>
              <a:rPr lang="pt-BR" sz="1400" dirty="0">
                <a:solidFill>
                  <a:srgbClr val="002060"/>
                </a:solidFill>
                <a:latin typeface="Vijaya" pitchFamily="34" charset="0"/>
                <a:cs typeface="Vijaya" pitchFamily="34" charset="0"/>
              </a:rPr>
              <a:t>de Metodologia e </a:t>
            </a:r>
            <a:r>
              <a:rPr lang="pt-BR" sz="1400" dirty="0" smtClean="0">
                <a:solidFill>
                  <a:srgbClr val="002060"/>
                </a:solidFill>
                <a:latin typeface="Vijaya" pitchFamily="34" charset="0"/>
                <a:cs typeface="Vijaya" pitchFamily="34" charset="0"/>
              </a:rPr>
              <a:t>Ensino;</a:t>
            </a:r>
          </a:p>
          <a:p>
            <a:pPr marL="171450" lvl="0" indent="-171450">
              <a:buFont typeface="Arial" pitchFamily="34" charset="0"/>
              <a:buChar char="•"/>
            </a:pPr>
            <a:r>
              <a:rPr lang="pt-BR" sz="1400" dirty="0" smtClean="0">
                <a:solidFill>
                  <a:srgbClr val="002060"/>
                </a:solidFill>
                <a:latin typeface="Vijaya" pitchFamily="34" charset="0"/>
                <a:cs typeface="Vijaya" pitchFamily="34" charset="0"/>
              </a:rPr>
              <a:t>Departamento </a:t>
            </a:r>
            <a:r>
              <a:rPr lang="pt-BR" sz="1400" dirty="0">
                <a:solidFill>
                  <a:srgbClr val="002060"/>
                </a:solidFill>
                <a:latin typeface="Vijaya" pitchFamily="34" charset="0"/>
                <a:cs typeface="Vijaya" pitchFamily="34" charset="0"/>
              </a:rPr>
              <a:t>de Estudos Especializados em </a:t>
            </a:r>
            <a:r>
              <a:rPr lang="pt-BR" sz="1400" dirty="0" smtClean="0">
                <a:solidFill>
                  <a:srgbClr val="002060"/>
                </a:solidFill>
                <a:latin typeface="Vijaya" pitchFamily="34" charset="0"/>
                <a:cs typeface="Vijaya" pitchFamily="34" charset="0"/>
              </a:rPr>
              <a:t>Educação;</a:t>
            </a:r>
          </a:p>
          <a:p>
            <a:pPr marL="171450" lvl="0" indent="-171450">
              <a:buFont typeface="Arial" pitchFamily="34" charset="0"/>
              <a:buChar char="•"/>
            </a:pPr>
            <a:r>
              <a:rPr lang="pt-BR" sz="1400" dirty="0" smtClean="0">
                <a:solidFill>
                  <a:srgbClr val="002060"/>
                </a:solidFill>
                <a:latin typeface="Vijaya" pitchFamily="34" charset="0"/>
                <a:cs typeface="Vijaya" pitchFamily="34" charset="0"/>
              </a:rPr>
              <a:t>Departamento </a:t>
            </a:r>
            <a:r>
              <a:rPr lang="pt-BR" sz="1400" dirty="0">
                <a:solidFill>
                  <a:srgbClr val="002060"/>
                </a:solidFill>
                <a:latin typeface="Vijaya" pitchFamily="34" charset="0"/>
                <a:cs typeface="Vijaya" pitchFamily="34" charset="0"/>
              </a:rPr>
              <a:t>de Ciências da Informação</a:t>
            </a:r>
            <a:r>
              <a:rPr lang="pt-BR" sz="1400" dirty="0" smtClean="0">
                <a:solidFill>
                  <a:srgbClr val="002060"/>
                </a:solidFill>
                <a:latin typeface="Vijaya" pitchFamily="34" charset="0"/>
                <a:cs typeface="Vijaya" pitchFamily="34" charset="0"/>
              </a:rPr>
              <a:t>.</a:t>
            </a:r>
            <a:endParaRPr lang="pt-BR" sz="1400" dirty="0">
              <a:solidFill>
                <a:srgbClr val="002060"/>
              </a:solidFill>
              <a:latin typeface="Vijaya" pitchFamily="34" charset="0"/>
              <a:cs typeface="Vijaya" pitchFamily="34" charset="0"/>
            </a:endParaRPr>
          </a:p>
        </p:txBody>
      </p:sp>
      <p:sp>
        <p:nvSpPr>
          <p:cNvPr id="16" name="TextBox 15"/>
          <p:cNvSpPr txBox="1"/>
          <p:nvPr/>
        </p:nvSpPr>
        <p:spPr>
          <a:xfrm>
            <a:off x="4396814" y="3824799"/>
            <a:ext cx="3399928" cy="1815882"/>
          </a:xfrm>
          <a:prstGeom prst="rect">
            <a:avLst/>
          </a:prstGeom>
          <a:noFill/>
          <a:ln>
            <a:solidFill>
              <a:schemeClr val="accent1"/>
            </a:solidFill>
          </a:ln>
        </p:spPr>
        <p:txBody>
          <a:bodyPr wrap="square" rtlCol="0">
            <a:spAutoFit/>
          </a:bodyPr>
          <a:lstStyle/>
          <a:p>
            <a:r>
              <a:rPr lang="pt-BR" sz="1400" b="1" u="sng" dirty="0" smtClean="0">
                <a:solidFill>
                  <a:srgbClr val="002060"/>
                </a:solidFill>
                <a:latin typeface="Vijaya" pitchFamily="34" charset="0"/>
                <a:cs typeface="Vijaya" pitchFamily="34" charset="0"/>
              </a:rPr>
              <a:t>Exemplo 2</a:t>
            </a:r>
          </a:p>
          <a:p>
            <a:endParaRPr lang="pt-BR" sz="1400" dirty="0">
              <a:solidFill>
                <a:srgbClr val="002060"/>
              </a:solidFill>
              <a:latin typeface="Vijaya" pitchFamily="34" charset="0"/>
              <a:cs typeface="Vijaya" pitchFamily="34" charset="0"/>
            </a:endParaRPr>
          </a:p>
          <a:p>
            <a:r>
              <a:rPr lang="pt-BR" sz="1400" dirty="0" smtClean="0">
                <a:solidFill>
                  <a:srgbClr val="002060"/>
                </a:solidFill>
                <a:latin typeface="Vijaya" pitchFamily="34" charset="0"/>
                <a:cs typeface="Vijaya" pitchFamily="34" charset="0"/>
              </a:rPr>
              <a:t>A </a:t>
            </a:r>
            <a:r>
              <a:rPr lang="pt-BR" sz="1400" dirty="0">
                <a:solidFill>
                  <a:srgbClr val="002060"/>
                </a:solidFill>
                <a:latin typeface="Vijaya" pitchFamily="34" charset="0"/>
                <a:cs typeface="Vijaya" pitchFamily="34" charset="0"/>
              </a:rPr>
              <a:t>PRODEGESP poderá nomear </a:t>
            </a:r>
            <a:r>
              <a:rPr lang="pt-BR" sz="1400" dirty="0" smtClean="0">
                <a:solidFill>
                  <a:srgbClr val="002060"/>
                </a:solidFill>
                <a:latin typeface="Vijaya" pitchFamily="34" charset="0"/>
                <a:cs typeface="Vijaya" pitchFamily="34" charset="0"/>
              </a:rPr>
              <a:t>comissões, por exemplo, para </a:t>
            </a:r>
            <a:r>
              <a:rPr lang="pt-BR" sz="1400" dirty="0">
                <a:solidFill>
                  <a:srgbClr val="002060"/>
                </a:solidFill>
                <a:latin typeface="Vijaya" pitchFamily="34" charset="0"/>
                <a:cs typeface="Vijaya" pitchFamily="34" charset="0"/>
              </a:rPr>
              <a:t>cada um dos setores abaixo:</a:t>
            </a:r>
          </a:p>
          <a:p>
            <a:pPr marL="171450" lvl="0" indent="-171450">
              <a:buFont typeface="Arial" pitchFamily="34" charset="0"/>
              <a:buChar char="•"/>
            </a:pPr>
            <a:r>
              <a:rPr lang="pt-BR" sz="1400" dirty="0">
                <a:solidFill>
                  <a:srgbClr val="002060"/>
                </a:solidFill>
                <a:latin typeface="Vijaya" pitchFamily="34" charset="0"/>
                <a:cs typeface="Vijaya" pitchFamily="34" charset="0"/>
              </a:rPr>
              <a:t>Pró-Reitoria de Gestão de </a:t>
            </a:r>
            <a:r>
              <a:rPr lang="pt-BR" sz="1400" dirty="0" smtClean="0">
                <a:solidFill>
                  <a:srgbClr val="002060"/>
                </a:solidFill>
                <a:latin typeface="Vijaya" pitchFamily="34" charset="0"/>
                <a:cs typeface="Vijaya" pitchFamily="34" charset="0"/>
              </a:rPr>
              <a:t>Pessoas;</a:t>
            </a:r>
          </a:p>
          <a:p>
            <a:pPr marL="171450" lvl="0" indent="-171450">
              <a:buFont typeface="Arial" pitchFamily="34" charset="0"/>
              <a:buChar char="•"/>
            </a:pPr>
            <a:r>
              <a:rPr lang="pt-BR" sz="1400" dirty="0" smtClean="0">
                <a:solidFill>
                  <a:srgbClr val="002060"/>
                </a:solidFill>
                <a:latin typeface="Vijaya" pitchFamily="34" charset="0"/>
                <a:cs typeface="Vijaya" pitchFamily="34" charset="0"/>
              </a:rPr>
              <a:t>Departamento </a:t>
            </a:r>
            <a:r>
              <a:rPr lang="pt-BR" sz="1400" dirty="0">
                <a:solidFill>
                  <a:srgbClr val="002060"/>
                </a:solidFill>
                <a:latin typeface="Vijaya" pitchFamily="34" charset="0"/>
                <a:cs typeface="Vijaya" pitchFamily="34" charset="0"/>
              </a:rPr>
              <a:t>de Atenção à </a:t>
            </a:r>
            <a:r>
              <a:rPr lang="pt-BR" sz="1400" dirty="0" smtClean="0">
                <a:solidFill>
                  <a:srgbClr val="002060"/>
                </a:solidFill>
                <a:latin typeface="Vijaya" pitchFamily="34" charset="0"/>
                <a:cs typeface="Vijaya" pitchFamily="34" charset="0"/>
              </a:rPr>
              <a:t>Saúde;</a:t>
            </a:r>
          </a:p>
          <a:p>
            <a:pPr marL="171450" lvl="0" indent="-171450">
              <a:buFont typeface="Arial" pitchFamily="34" charset="0"/>
              <a:buChar char="•"/>
            </a:pPr>
            <a:r>
              <a:rPr lang="pt-BR" sz="1400" dirty="0" smtClean="0">
                <a:solidFill>
                  <a:srgbClr val="002060"/>
                </a:solidFill>
                <a:latin typeface="Vijaya" pitchFamily="34" charset="0"/>
                <a:cs typeface="Vijaya" pitchFamily="34" charset="0"/>
              </a:rPr>
              <a:t>Departamento </a:t>
            </a:r>
            <a:r>
              <a:rPr lang="pt-BR" sz="1400" dirty="0">
                <a:solidFill>
                  <a:srgbClr val="002060"/>
                </a:solidFill>
                <a:latin typeface="Vijaya" pitchFamily="34" charset="0"/>
                <a:cs typeface="Vijaya" pitchFamily="34" charset="0"/>
              </a:rPr>
              <a:t>de Administração de </a:t>
            </a:r>
            <a:r>
              <a:rPr lang="pt-BR" sz="1400" dirty="0" smtClean="0">
                <a:solidFill>
                  <a:srgbClr val="002060"/>
                </a:solidFill>
                <a:latin typeface="Vijaya" pitchFamily="34" charset="0"/>
                <a:cs typeface="Vijaya" pitchFamily="34" charset="0"/>
              </a:rPr>
              <a:t>Pessoal;</a:t>
            </a:r>
          </a:p>
          <a:p>
            <a:pPr marL="171450" lvl="0" indent="-171450">
              <a:buFont typeface="Arial" pitchFamily="34" charset="0"/>
              <a:buChar char="•"/>
            </a:pPr>
            <a:r>
              <a:rPr lang="pt-BR" sz="1400" dirty="0" smtClean="0">
                <a:solidFill>
                  <a:srgbClr val="002060"/>
                </a:solidFill>
                <a:latin typeface="Vijaya" pitchFamily="34" charset="0"/>
                <a:cs typeface="Vijaya" pitchFamily="34" charset="0"/>
              </a:rPr>
              <a:t>Departamento </a:t>
            </a:r>
            <a:r>
              <a:rPr lang="pt-BR" sz="1400" dirty="0">
                <a:solidFill>
                  <a:srgbClr val="002060"/>
                </a:solidFill>
                <a:latin typeface="Vijaya" pitchFamily="34" charset="0"/>
                <a:cs typeface="Vijaya" pitchFamily="34" charset="0"/>
              </a:rPr>
              <a:t>de Desenvolvimento de Pessoas</a:t>
            </a:r>
            <a:r>
              <a:rPr lang="pt-BR" sz="1400" dirty="0" smtClean="0">
                <a:solidFill>
                  <a:srgbClr val="002060"/>
                </a:solidFill>
                <a:latin typeface="Vijaya" pitchFamily="34" charset="0"/>
                <a:cs typeface="Vijaya" pitchFamily="34" charset="0"/>
              </a:rPr>
              <a:t>.</a:t>
            </a:r>
            <a:endParaRPr lang="pt-BR" sz="1400" dirty="0">
              <a:solidFill>
                <a:srgbClr val="002060"/>
              </a:solidFill>
              <a:latin typeface="Vijaya" pitchFamily="34" charset="0"/>
              <a:cs typeface="Vijaya" pitchFamily="34" charset="0"/>
            </a:endParaRPr>
          </a:p>
        </p:txBody>
      </p:sp>
      <p:sp>
        <p:nvSpPr>
          <p:cNvPr id="19" name="TextBox 18"/>
          <p:cNvSpPr txBox="1"/>
          <p:nvPr/>
        </p:nvSpPr>
        <p:spPr>
          <a:xfrm>
            <a:off x="2017924" y="6436084"/>
            <a:ext cx="7905328" cy="246221"/>
          </a:xfrm>
          <a:prstGeom prst="rect">
            <a:avLst/>
          </a:prstGeom>
          <a:noFill/>
        </p:spPr>
        <p:txBody>
          <a:bodyPr wrap="square" rtlCol="0">
            <a:spAutoFit/>
          </a:bodyPr>
          <a:lstStyle/>
          <a:p>
            <a:r>
              <a:rPr lang="pt-BR" sz="1000" b="1" dirty="0" smtClean="0">
                <a:latin typeface="Vijaya" pitchFamily="34" charset="0"/>
                <a:cs typeface="Vijaya" pitchFamily="34" charset="0"/>
              </a:rPr>
              <a:t>UFSC</a:t>
            </a:r>
            <a:r>
              <a:rPr lang="pt-BR" sz="1000" dirty="0" smtClean="0">
                <a:latin typeface="Vijaya" pitchFamily="34" charset="0"/>
                <a:cs typeface="Vijaya" pitchFamily="34" charset="0"/>
              </a:rPr>
              <a:t> – Universidade Federal de Santa Catarina.	</a:t>
            </a:r>
            <a:r>
              <a:rPr lang="pt-BR" sz="1000" b="1" dirty="0" smtClean="0">
                <a:latin typeface="Vijaya" pitchFamily="34" charset="0"/>
                <a:cs typeface="Vijaya" pitchFamily="34" charset="0"/>
              </a:rPr>
              <a:t>CED</a:t>
            </a:r>
            <a:r>
              <a:rPr lang="pt-BR" sz="1000" dirty="0" smtClean="0">
                <a:latin typeface="Vijaya" pitchFamily="34" charset="0"/>
                <a:cs typeface="Vijaya" pitchFamily="34" charset="0"/>
              </a:rPr>
              <a:t> – Centro de Ciências da Educação.</a:t>
            </a:r>
            <a:r>
              <a:rPr lang="pt-BR" sz="1000" dirty="0">
                <a:latin typeface="Vijaya" pitchFamily="34" charset="0"/>
                <a:cs typeface="Vijaya" pitchFamily="34" charset="0"/>
              </a:rPr>
              <a:t>	</a:t>
            </a:r>
            <a:r>
              <a:rPr lang="pt-BR" sz="1000" dirty="0" smtClean="0">
                <a:latin typeface="Vijaya" pitchFamily="34" charset="0"/>
                <a:cs typeface="Vijaya" pitchFamily="34" charset="0"/>
              </a:rPr>
              <a:t>	</a:t>
            </a:r>
            <a:r>
              <a:rPr lang="pt-BR" sz="1000" b="1" dirty="0" smtClean="0">
                <a:latin typeface="Vijaya" pitchFamily="34" charset="0"/>
                <a:cs typeface="Vijaya" pitchFamily="34" charset="0"/>
              </a:rPr>
              <a:t>PRODEGESP</a:t>
            </a:r>
            <a:r>
              <a:rPr lang="pt-BR" sz="1000" dirty="0" smtClean="0">
                <a:latin typeface="Vijaya" pitchFamily="34" charset="0"/>
                <a:cs typeface="Vijaya" pitchFamily="34" charset="0"/>
              </a:rPr>
              <a:t> – Pró-Reitoria de Gestão de Pessoas.</a:t>
            </a:r>
          </a:p>
        </p:txBody>
      </p:sp>
    </p:spTree>
    <p:extLst>
      <p:ext uri="{BB962C8B-B14F-4D97-AF65-F5344CB8AC3E}">
        <p14:creationId xmlns:p14="http://schemas.microsoft.com/office/powerpoint/2010/main" val="2492868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03472" y="1247012"/>
            <a:ext cx="9289032" cy="4801314"/>
          </a:xfrm>
          <a:prstGeom prst="rect">
            <a:avLst/>
          </a:prstGeom>
          <a:noFill/>
        </p:spPr>
        <p:txBody>
          <a:bodyPr wrap="square" rtlCol="0">
            <a:spAutoFit/>
          </a:bodyPr>
          <a:lstStyle/>
          <a:p>
            <a:pPr algn="just"/>
            <a:r>
              <a:rPr lang="pt-BR" dirty="0" smtClean="0">
                <a:solidFill>
                  <a:schemeClr val="bg1"/>
                </a:solidFill>
                <a:latin typeface="Vijaya" pitchFamily="34" charset="0"/>
                <a:cs typeface="Vijaya" pitchFamily="34" charset="0"/>
              </a:rPr>
              <a:t>	As designações das comissões </a:t>
            </a:r>
            <a:r>
              <a:rPr lang="pt-BR" dirty="0">
                <a:solidFill>
                  <a:schemeClr val="bg1"/>
                </a:solidFill>
                <a:latin typeface="Vijaya" pitchFamily="34" charset="0"/>
                <a:cs typeface="Vijaya" pitchFamily="34" charset="0"/>
              </a:rPr>
              <a:t>devem ser realizadas </a:t>
            </a:r>
            <a:r>
              <a:rPr lang="pt-BR" dirty="0" smtClean="0">
                <a:solidFill>
                  <a:schemeClr val="bg1"/>
                </a:solidFill>
                <a:latin typeface="Vijaya" pitchFamily="34" charset="0"/>
                <a:cs typeface="Vijaya" pitchFamily="34" charset="0"/>
              </a:rPr>
              <a:t> até </a:t>
            </a:r>
            <a:r>
              <a:rPr lang="pt-BR" b="1" dirty="0" smtClean="0">
                <a:solidFill>
                  <a:srgbClr val="FF0000"/>
                </a:solidFill>
                <a:latin typeface="Vijaya" pitchFamily="34" charset="0"/>
                <a:cs typeface="Vijaya" pitchFamily="34" charset="0"/>
              </a:rPr>
              <a:t>13/07/2018</a:t>
            </a:r>
            <a:r>
              <a:rPr lang="pt-BR" dirty="0" smtClean="0">
                <a:solidFill>
                  <a:schemeClr val="bg1"/>
                </a:solidFill>
                <a:latin typeface="Vijaya" pitchFamily="34" charset="0"/>
                <a:cs typeface="Vijaya" pitchFamily="34" charset="0"/>
              </a:rPr>
              <a:t>, </a:t>
            </a:r>
            <a:r>
              <a:rPr lang="pt-BR" dirty="0">
                <a:solidFill>
                  <a:schemeClr val="bg1"/>
                </a:solidFill>
                <a:latin typeface="Vijaya" pitchFamily="34" charset="0"/>
                <a:cs typeface="Vijaya" pitchFamily="34" charset="0"/>
              </a:rPr>
              <a:t>bem como o envio das respectivas portarias ao DGP. As portarias assinadas devem ser digitalizadas e encaminhadas ao e-mail: </a:t>
            </a:r>
            <a:r>
              <a:rPr lang="pt-BR" b="1" dirty="0" smtClean="0">
                <a:solidFill>
                  <a:srgbClr val="002060"/>
                </a:solidFill>
                <a:latin typeface="Vijaya" pitchFamily="34" charset="0"/>
                <a:cs typeface="Vijaya" pitchFamily="34" charset="0"/>
              </a:rPr>
              <a:t>inventario.dgp@contato.ufsc.br</a:t>
            </a:r>
            <a:r>
              <a:rPr lang="pt-BR" dirty="0" smtClean="0">
                <a:solidFill>
                  <a:schemeClr val="bg1"/>
                </a:solidFill>
                <a:latin typeface="Vijaya" pitchFamily="34" charset="0"/>
                <a:cs typeface="Vijaya" pitchFamily="34" charset="0"/>
              </a:rPr>
              <a:t>. Não </a:t>
            </a:r>
            <a:r>
              <a:rPr lang="pt-BR" dirty="0">
                <a:solidFill>
                  <a:schemeClr val="bg1"/>
                </a:solidFill>
                <a:latin typeface="Vijaya" pitchFamily="34" charset="0"/>
                <a:cs typeface="Vijaya" pitchFamily="34" charset="0"/>
              </a:rPr>
              <a:t>é necessário enviá-las fisicamente. </a:t>
            </a:r>
            <a:r>
              <a:rPr lang="pt-BR" dirty="0" smtClean="0">
                <a:solidFill>
                  <a:schemeClr val="bg1"/>
                </a:solidFill>
                <a:latin typeface="Vijaya" pitchFamily="34" charset="0"/>
                <a:cs typeface="Vijaya" pitchFamily="34" charset="0"/>
              </a:rPr>
              <a:t>Ao final do inventário, </a:t>
            </a:r>
            <a:r>
              <a:rPr lang="pt-BR" dirty="0">
                <a:solidFill>
                  <a:schemeClr val="bg1"/>
                </a:solidFill>
                <a:latin typeface="Vijaya" pitchFamily="34" charset="0"/>
                <a:cs typeface="Vijaya" pitchFamily="34" charset="0"/>
              </a:rPr>
              <a:t>elas deverão ser inseridas no respectivo </a:t>
            </a:r>
            <a:r>
              <a:rPr lang="pt-BR" b="1" dirty="0">
                <a:solidFill>
                  <a:srgbClr val="002060"/>
                </a:solidFill>
                <a:latin typeface="Vijaya" pitchFamily="34" charset="0"/>
                <a:cs typeface="Vijaya" pitchFamily="34" charset="0"/>
              </a:rPr>
              <a:t>processo de inventário</a:t>
            </a:r>
            <a:r>
              <a:rPr lang="pt-BR" dirty="0">
                <a:solidFill>
                  <a:schemeClr val="bg1"/>
                </a:solidFill>
                <a:latin typeface="Vijaya" pitchFamily="34" charset="0"/>
                <a:cs typeface="Vijaya" pitchFamily="34" charset="0"/>
              </a:rPr>
              <a:t>, que também será </a:t>
            </a:r>
            <a:r>
              <a:rPr lang="pt-BR" dirty="0" smtClean="0">
                <a:solidFill>
                  <a:schemeClr val="bg1"/>
                </a:solidFill>
                <a:latin typeface="Vijaya" pitchFamily="34" charset="0"/>
                <a:cs typeface="Vijaya" pitchFamily="34" charset="0"/>
              </a:rPr>
              <a:t>digital.</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As </a:t>
            </a:r>
            <a:r>
              <a:rPr lang="pt-BR" dirty="0">
                <a:solidFill>
                  <a:schemeClr val="bg1"/>
                </a:solidFill>
                <a:latin typeface="Vijaya" pitchFamily="34" charset="0"/>
                <a:cs typeface="Vijaya" pitchFamily="34" charset="0"/>
              </a:rPr>
              <a:t>comissões, conforme conveniência, poderão ser auxiliadas por outros servidores e estagiários, dependendo da demanda, limitada a atuação destes às tarefas vinculadas </a:t>
            </a:r>
            <a:r>
              <a:rPr lang="pt-BR" b="1" dirty="0">
                <a:solidFill>
                  <a:srgbClr val="002060"/>
                </a:solidFill>
                <a:latin typeface="Vijaya" pitchFamily="34" charset="0"/>
                <a:cs typeface="Vijaya" pitchFamily="34" charset="0"/>
              </a:rPr>
              <a:t>à coleta de dados </a:t>
            </a:r>
            <a:r>
              <a:rPr lang="pt-BR" dirty="0">
                <a:solidFill>
                  <a:schemeClr val="bg1"/>
                </a:solidFill>
                <a:latin typeface="Vijaya" pitchFamily="34" charset="0"/>
                <a:cs typeface="Vijaya" pitchFamily="34" charset="0"/>
              </a:rPr>
              <a:t>(não terão acesso, por exemplo, aos sistemas e nem poderão assinar documentos cuja responsabilidade seja da comissão e/ ou do agente patrimonial nato</a:t>
            </a:r>
            <a:r>
              <a:rPr lang="pt-BR" dirty="0" smtClean="0">
                <a:solidFill>
                  <a:schemeClr val="bg1"/>
                </a:solidFill>
                <a:latin typeface="Vijaya" pitchFamily="34" charset="0"/>
                <a:cs typeface="Vijaya" pitchFamily="34" charset="0"/>
              </a:rPr>
              <a:t>).</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Os </a:t>
            </a:r>
            <a:r>
              <a:rPr lang="pt-BR" dirty="0">
                <a:solidFill>
                  <a:schemeClr val="bg1"/>
                </a:solidFill>
                <a:latin typeface="Vijaya" pitchFamily="34" charset="0"/>
                <a:cs typeface="Vijaya" pitchFamily="34" charset="0"/>
              </a:rPr>
              <a:t>membros das comissões deverão ter </a:t>
            </a:r>
            <a:r>
              <a:rPr lang="pt-BR" b="1" dirty="0">
                <a:solidFill>
                  <a:srgbClr val="002060"/>
                </a:solidFill>
                <a:latin typeface="Vijaya" pitchFamily="34" charset="0"/>
                <a:cs typeface="Vijaya" pitchFamily="34" charset="0"/>
              </a:rPr>
              <a:t>acesso irrestrito aos ambientes</a:t>
            </a:r>
            <a:r>
              <a:rPr lang="pt-BR" dirty="0">
                <a:solidFill>
                  <a:schemeClr val="bg1"/>
                </a:solidFill>
                <a:latin typeface="Vijaya" pitchFamily="34" charset="0"/>
                <a:cs typeface="Vijaya" pitchFamily="34" charset="0"/>
              </a:rPr>
              <a:t> sujeitos ao levantamento patrimonial, conforme estabelece o art. 161 da Portaria Normativa nº 7/GR/2007. Havendo recusa, solicita-se comunicar o DGP, em documento com relato circunstanciado, </a:t>
            </a:r>
            <a:r>
              <a:rPr lang="pt-BR" b="1" dirty="0">
                <a:solidFill>
                  <a:srgbClr val="002060"/>
                </a:solidFill>
                <a:latin typeface="Vijaya" pitchFamily="34" charset="0"/>
                <a:cs typeface="Vijaya" pitchFamily="34" charset="0"/>
              </a:rPr>
              <a:t>assinado pelos membros da comissão </a:t>
            </a:r>
            <a:r>
              <a:rPr lang="pt-BR" dirty="0">
                <a:solidFill>
                  <a:schemeClr val="bg1"/>
                </a:solidFill>
                <a:latin typeface="Vijaya" pitchFamily="34" charset="0"/>
                <a:cs typeface="Vijaya" pitchFamily="34" charset="0"/>
              </a:rPr>
              <a:t>(preferencialemente testemunhas da recusa). Deve ser digitalizado e encaminhado para o e-mail:</a:t>
            </a:r>
            <a:r>
              <a:rPr lang="pt-BR" b="1" dirty="0">
                <a:solidFill>
                  <a:srgbClr val="002060"/>
                </a:solidFill>
                <a:latin typeface="Vijaya" pitchFamily="34" charset="0"/>
                <a:cs typeface="Vijaya" pitchFamily="34" charset="0"/>
              </a:rPr>
              <a:t> inventario.dgp@contato.ufsc.br</a:t>
            </a:r>
            <a:r>
              <a:rPr lang="pt-BR" dirty="0">
                <a:solidFill>
                  <a:schemeClr val="bg1"/>
                </a:solidFill>
                <a:latin typeface="Vijaya" pitchFamily="34" charset="0"/>
                <a:cs typeface="Vijaya" pitchFamily="34" charset="0"/>
              </a:rPr>
              <a:t>. </a:t>
            </a:r>
          </a:p>
          <a:p>
            <a:pPr algn="just"/>
            <a:r>
              <a:rPr lang="pt-BR" dirty="0" smtClean="0">
                <a:solidFill>
                  <a:schemeClr val="bg1"/>
                </a:solidFill>
                <a:latin typeface="Vijaya" pitchFamily="34" charset="0"/>
                <a:cs typeface="Vijaya" pitchFamily="34" charset="0"/>
              </a:rPr>
              <a:t>	Sempre </a:t>
            </a:r>
            <a:r>
              <a:rPr lang="pt-BR" dirty="0">
                <a:solidFill>
                  <a:schemeClr val="bg1"/>
                </a:solidFill>
                <a:latin typeface="Vijaya" pitchFamily="34" charset="0"/>
                <a:cs typeface="Vijaya" pitchFamily="34" charset="0"/>
              </a:rPr>
              <a:t>que as condições ambientais demandarem acompanhamento de responsável (por exemplo, laboratórios em que estejam sendo executadas </a:t>
            </a:r>
            <a:r>
              <a:rPr lang="pt-BR" dirty="0" smtClean="0">
                <a:solidFill>
                  <a:schemeClr val="bg1"/>
                </a:solidFill>
                <a:latin typeface="Vijaya" pitchFamily="34" charset="0"/>
                <a:cs typeface="Vijaya" pitchFamily="34" charset="0"/>
              </a:rPr>
              <a:t>pesquisas</a:t>
            </a:r>
            <a:r>
              <a:rPr lang="pt-BR" dirty="0">
                <a:solidFill>
                  <a:schemeClr val="bg1"/>
                </a:solidFill>
                <a:latin typeface="Vijaya" pitchFamily="34" charset="0"/>
                <a:cs typeface="Vijaya" pitchFamily="34" charset="0"/>
              </a:rPr>
              <a:t>), sugerimos combinar horário para efetuar os trabalhos, solicitando acompanhamento de agente responsável pelo local.</a:t>
            </a:r>
          </a:p>
          <a:p>
            <a:pPr algn="just"/>
            <a:r>
              <a:rPr lang="pt-BR" dirty="0" smtClean="0">
                <a:solidFill>
                  <a:schemeClr val="bg1"/>
                </a:solidFill>
                <a:latin typeface="Vijaya" pitchFamily="34" charset="0"/>
                <a:cs typeface="Vijaya" pitchFamily="34" charset="0"/>
              </a:rPr>
              <a:t>	O </a:t>
            </a:r>
            <a:r>
              <a:rPr lang="pt-BR" dirty="0">
                <a:solidFill>
                  <a:schemeClr val="bg1"/>
                </a:solidFill>
                <a:latin typeface="Vijaya" pitchFamily="34" charset="0"/>
                <a:cs typeface="Vijaya" pitchFamily="34" charset="0"/>
              </a:rPr>
              <a:t>acesso aos ambientes ora mencionados inclui a verificação de bens que porventura estejam </a:t>
            </a:r>
            <a:r>
              <a:rPr lang="pt-BR" b="1" dirty="0">
                <a:solidFill>
                  <a:srgbClr val="002060"/>
                </a:solidFill>
                <a:latin typeface="Vijaya" pitchFamily="34" charset="0"/>
                <a:cs typeface="Vijaya" pitchFamily="34" charset="0"/>
              </a:rPr>
              <a:t>guardados em gavetas, armários ou outros locais</a:t>
            </a:r>
            <a:r>
              <a:rPr lang="pt-BR" dirty="0">
                <a:solidFill>
                  <a:schemeClr val="bg1"/>
                </a:solidFill>
                <a:latin typeface="Vijaya" pitchFamily="34" charset="0"/>
                <a:cs typeface="Vijaya" pitchFamily="34" charset="0"/>
              </a:rPr>
              <a:t> e móveis cujo acesso esteja sujeito a controle por chaves ou outro mecanismo de segurança, observando-se os casos específicos regidos por normas de segurança superiores</a:t>
            </a:r>
            <a:r>
              <a:rPr lang="pt-BR" dirty="0" smtClean="0">
                <a:solidFill>
                  <a:schemeClr val="bg1"/>
                </a:solidFill>
                <a:latin typeface="Vijaya" pitchFamily="34" charset="0"/>
                <a:cs typeface="Vijaya" pitchFamily="34" charset="0"/>
              </a:rPr>
              <a:t>.</a:t>
            </a:r>
            <a:endParaRPr lang="pt-BR" dirty="0">
              <a:solidFill>
                <a:schemeClr val="bg1"/>
              </a:solidFill>
              <a:latin typeface="Vijaya" pitchFamily="34" charset="0"/>
              <a:cs typeface="Vijaya" pitchFamily="34" charset="0"/>
            </a:endParaRPr>
          </a:p>
        </p:txBody>
      </p:sp>
      <p:sp>
        <p:nvSpPr>
          <p:cNvPr id="17" name="TextBox 16"/>
          <p:cNvSpPr txBox="1"/>
          <p:nvPr/>
        </p:nvSpPr>
        <p:spPr>
          <a:xfrm>
            <a:off x="2032924" y="6436084"/>
            <a:ext cx="7494458" cy="246221"/>
          </a:xfrm>
          <a:prstGeom prst="rect">
            <a:avLst/>
          </a:prstGeom>
          <a:noFill/>
        </p:spPr>
        <p:txBody>
          <a:bodyPr wrap="square" rtlCol="0">
            <a:spAutoFit/>
          </a:bodyPr>
          <a:lstStyle/>
          <a:p>
            <a:r>
              <a:rPr lang="pt-BR" sz="1000" b="1" dirty="0" smtClean="0">
                <a:latin typeface="Vijaya" pitchFamily="34" charset="0"/>
                <a:cs typeface="Vijaya" pitchFamily="34" charset="0"/>
              </a:rPr>
              <a:t>DGP</a:t>
            </a:r>
            <a:r>
              <a:rPr lang="pt-BR" sz="1000" dirty="0" smtClean="0">
                <a:latin typeface="Vijaya" pitchFamily="34" charset="0"/>
                <a:cs typeface="Vijaya" pitchFamily="34" charset="0"/>
              </a:rPr>
              <a:t> – Departamento de Gestão Patrimonial.</a:t>
            </a:r>
          </a:p>
        </p:txBody>
      </p:sp>
    </p:spTree>
    <p:extLst>
      <p:ext uri="{BB962C8B-B14F-4D97-AF65-F5344CB8AC3E}">
        <p14:creationId xmlns:p14="http://schemas.microsoft.com/office/powerpoint/2010/main" val="2492868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graphicFrame>
        <p:nvGraphicFramePr>
          <p:cNvPr id="14" name="Table 13"/>
          <p:cNvGraphicFramePr>
            <a:graphicFrameLocks noGrp="1"/>
          </p:cNvGraphicFramePr>
          <p:nvPr>
            <p:extLst>
              <p:ext uri="{D42A27DB-BD31-4B8C-83A1-F6EECF244321}">
                <p14:modId xmlns:p14="http://schemas.microsoft.com/office/powerpoint/2010/main" val="3647529369"/>
              </p:ext>
            </p:extLst>
          </p:nvPr>
        </p:nvGraphicFramePr>
        <p:xfrm>
          <a:off x="679398" y="1299786"/>
          <a:ext cx="4345610" cy="2173009"/>
        </p:xfrm>
        <a:graphic>
          <a:graphicData uri="http://schemas.openxmlformats.org/drawingml/2006/table">
            <a:tbl>
              <a:tblPr firstRow="1" firstCol="1" bandRow="1">
                <a:tableStyleId>{5C22544A-7EE6-4342-B048-85BDC9FD1C3A}</a:tableStyleId>
              </a:tblPr>
              <a:tblGrid>
                <a:gridCol w="4345610"/>
              </a:tblGrid>
              <a:tr h="2173009">
                <a:tc>
                  <a:txBody>
                    <a:bodyPr/>
                    <a:lstStyle/>
                    <a:p>
                      <a:pPr algn="just">
                        <a:lnSpc>
                          <a:spcPct val="150000"/>
                        </a:lnSpc>
                        <a:spcBef>
                          <a:spcPts val="600"/>
                        </a:spcBef>
                        <a:spcAft>
                          <a:spcPts val="600"/>
                        </a:spcAft>
                      </a:pPr>
                      <a:r>
                        <a:rPr lang="pt-BR" sz="1800" kern="50" dirty="0" smtClean="0">
                          <a:solidFill>
                            <a:srgbClr val="FFFF00"/>
                          </a:solidFill>
                          <a:effectLst/>
                          <a:latin typeface="Lucida Bright" pitchFamily="18" charset="0"/>
                        </a:rPr>
                        <a:t>As </a:t>
                      </a:r>
                      <a:r>
                        <a:rPr lang="pt-BR" sz="1800" kern="50" dirty="0">
                          <a:solidFill>
                            <a:srgbClr val="FFFF00"/>
                          </a:solidFill>
                          <a:effectLst/>
                          <a:latin typeface="Lucida Bright" pitchFamily="18" charset="0"/>
                        </a:rPr>
                        <a:t>comissões podem ser auxiliadas por servidores e estagiários, </a:t>
                      </a:r>
                      <a:r>
                        <a:rPr lang="pt-BR" sz="1800" kern="50" dirty="0">
                          <a:solidFill>
                            <a:schemeClr val="tx1"/>
                          </a:solidFill>
                          <a:effectLst/>
                          <a:latin typeface="Lucida Bright" pitchFamily="18" charset="0"/>
                        </a:rPr>
                        <a:t>para tarefas de coleta de dados</a:t>
                      </a:r>
                      <a:r>
                        <a:rPr lang="pt-BR" sz="1800" kern="50" dirty="0">
                          <a:solidFill>
                            <a:srgbClr val="FFFF00"/>
                          </a:solidFill>
                          <a:effectLst/>
                          <a:latin typeface="Lucida Bright" pitchFamily="18" charset="0"/>
                        </a:rPr>
                        <a:t>. Isso não transfere a </a:t>
                      </a:r>
                      <a:r>
                        <a:rPr lang="pt-BR" sz="1800" kern="50" dirty="0" smtClean="0">
                          <a:solidFill>
                            <a:srgbClr val="FFFF00"/>
                          </a:solidFill>
                          <a:effectLst/>
                          <a:latin typeface="Lucida Bright" pitchFamily="18" charset="0"/>
                        </a:rPr>
                        <a:t>eles a responsabilidade </a:t>
                      </a:r>
                      <a:r>
                        <a:rPr lang="pt-BR" sz="1800" kern="50" dirty="0">
                          <a:solidFill>
                            <a:srgbClr val="FFFF00"/>
                          </a:solidFill>
                          <a:effectLst/>
                          <a:latin typeface="Lucida Bright" pitchFamily="18" charset="0"/>
                        </a:rPr>
                        <a:t>pelos </a:t>
                      </a:r>
                      <a:r>
                        <a:rPr lang="pt-BR" sz="1800" kern="50" dirty="0" smtClean="0">
                          <a:solidFill>
                            <a:srgbClr val="FFFF00"/>
                          </a:solidFill>
                          <a:effectLst/>
                          <a:latin typeface="Lucida Bright" pitchFamily="18" charset="0"/>
                        </a:rPr>
                        <a:t>resultados.</a:t>
                      </a:r>
                      <a:endParaRPr lang="pt-BR" sz="1800" kern="50" dirty="0">
                        <a:solidFill>
                          <a:srgbClr val="FFFF00"/>
                        </a:solidFill>
                        <a:effectLst/>
                        <a:latin typeface="Lucida Bright" pitchFamily="18" charset="0"/>
                      </a:endParaRPr>
                    </a:p>
                  </a:txBody>
                  <a:tcPr marL="68580" marR="68580" marT="0" marB="0">
                    <a:solidFill>
                      <a:srgbClr val="002060"/>
                    </a:solidFill>
                  </a:tcPr>
                </a:tc>
              </a:tr>
            </a:tbl>
          </a:graphicData>
        </a:graphic>
      </p:graphicFrame>
      <p:pic>
        <p:nvPicPr>
          <p:cNvPr id="15" name="Picture 1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47916" y="1387855"/>
            <a:ext cx="2176089" cy="1930524"/>
          </a:xfrm>
          <a:prstGeom prst="rect">
            <a:avLst/>
          </a:prstGeom>
        </p:spPr>
      </p:pic>
      <p:graphicFrame>
        <p:nvGraphicFramePr>
          <p:cNvPr id="16" name="Table 15"/>
          <p:cNvGraphicFramePr>
            <a:graphicFrameLocks noGrp="1"/>
          </p:cNvGraphicFramePr>
          <p:nvPr>
            <p:extLst>
              <p:ext uri="{D42A27DB-BD31-4B8C-83A1-F6EECF244321}">
                <p14:modId xmlns:p14="http://schemas.microsoft.com/office/powerpoint/2010/main" val="2185745817"/>
              </p:ext>
            </p:extLst>
          </p:nvPr>
        </p:nvGraphicFramePr>
        <p:xfrm>
          <a:off x="2191566" y="4244714"/>
          <a:ext cx="5195454" cy="1405282"/>
        </p:xfrm>
        <a:graphic>
          <a:graphicData uri="http://schemas.openxmlformats.org/drawingml/2006/table">
            <a:tbl>
              <a:tblPr firstRow="1" firstCol="1" bandRow="1">
                <a:tableStyleId>{5C22544A-7EE6-4342-B048-85BDC9FD1C3A}</a:tableStyleId>
              </a:tblPr>
              <a:tblGrid>
                <a:gridCol w="5195454"/>
              </a:tblGrid>
              <a:tr h="1405282">
                <a:tc>
                  <a:txBody>
                    <a:bodyPr/>
                    <a:lstStyle/>
                    <a:p>
                      <a:pPr algn="just">
                        <a:lnSpc>
                          <a:spcPct val="150000"/>
                        </a:lnSpc>
                        <a:spcBef>
                          <a:spcPts val="600"/>
                        </a:spcBef>
                        <a:spcAft>
                          <a:spcPts val="600"/>
                        </a:spcAft>
                      </a:pPr>
                      <a:r>
                        <a:rPr lang="pt-BR" sz="1800" kern="50" dirty="0" smtClean="0">
                          <a:solidFill>
                            <a:srgbClr val="FFFF00"/>
                          </a:solidFill>
                          <a:effectLst/>
                          <a:latin typeface="Lucida Bright" pitchFamily="18" charset="0"/>
                        </a:rPr>
                        <a:t>Os </a:t>
                      </a:r>
                      <a:r>
                        <a:rPr lang="pt-BR" sz="1800" kern="50" dirty="0">
                          <a:solidFill>
                            <a:srgbClr val="FFFF00"/>
                          </a:solidFill>
                          <a:effectLst/>
                          <a:latin typeface="Lucida Bright" pitchFamily="18" charset="0"/>
                        </a:rPr>
                        <a:t>membros das comissões também devem ter </a:t>
                      </a:r>
                      <a:r>
                        <a:rPr lang="pt-BR" sz="1800" kern="50" dirty="0">
                          <a:solidFill>
                            <a:schemeClr val="tx1"/>
                          </a:solidFill>
                          <a:effectLst/>
                          <a:latin typeface="Lucida Bright" pitchFamily="18" charset="0"/>
                        </a:rPr>
                        <a:t>acesso irrestrito aos locais </a:t>
                      </a:r>
                      <a:r>
                        <a:rPr lang="pt-BR" sz="1800" kern="50" dirty="0">
                          <a:solidFill>
                            <a:srgbClr val="FFFF00"/>
                          </a:solidFill>
                          <a:effectLst/>
                          <a:latin typeface="Lucida Bright" pitchFamily="18" charset="0"/>
                        </a:rPr>
                        <a:t>a serem inventariados.</a:t>
                      </a:r>
                      <a:endParaRPr lang="pt-BR" sz="1800" kern="50" dirty="0">
                        <a:solidFill>
                          <a:srgbClr val="FFFF00"/>
                        </a:solidFill>
                        <a:effectLst/>
                        <a:latin typeface="Lucida Bright" pitchFamily="18" charset="0"/>
                        <a:ea typeface="SimSun"/>
                        <a:cs typeface="Calibri"/>
                      </a:endParaRPr>
                    </a:p>
                  </a:txBody>
                  <a:tcPr marL="68580" marR="68580" marT="0" marB="0">
                    <a:solidFill>
                      <a:srgbClr val="002060"/>
                    </a:solidFill>
                  </a:tcPr>
                </a:tc>
              </a:tr>
            </a:tbl>
          </a:graphicData>
        </a:graphic>
      </p:graphicFrame>
    </p:spTree>
    <p:extLst>
      <p:ext uri="{BB962C8B-B14F-4D97-AF65-F5344CB8AC3E}">
        <p14:creationId xmlns:p14="http://schemas.microsoft.com/office/powerpoint/2010/main" val="2492868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88504" y="895405"/>
            <a:ext cx="8928992" cy="4801314"/>
          </a:xfrm>
          <a:prstGeom prst="rect">
            <a:avLst/>
          </a:prstGeom>
          <a:noFill/>
        </p:spPr>
        <p:txBody>
          <a:bodyPr wrap="square" rtlCol="0">
            <a:spAutoFit/>
          </a:bodyPr>
          <a:lstStyle/>
          <a:p>
            <a:pPr algn="just"/>
            <a:r>
              <a:rPr lang="pt-BR" b="1" dirty="0">
                <a:solidFill>
                  <a:srgbClr val="002060"/>
                </a:solidFill>
                <a:latin typeface="Vijaya" pitchFamily="34" charset="0"/>
                <a:cs typeface="Vijaya" pitchFamily="34" charset="0"/>
              </a:rPr>
              <a:t>PREPARAÇÃO DO MATERIAL</a:t>
            </a:r>
          </a:p>
          <a:p>
            <a:pPr algn="just"/>
            <a:endParaRPr lang="pt-BR" dirty="0" smtClean="0">
              <a:solidFill>
                <a:schemeClr val="bg1"/>
              </a:solidFill>
              <a:latin typeface="Vijaya" pitchFamily="34" charset="0"/>
              <a:cs typeface="Vijaya" pitchFamily="34" charset="0"/>
            </a:endParaRP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Formadas </a:t>
            </a:r>
            <a:r>
              <a:rPr lang="pt-BR" dirty="0">
                <a:solidFill>
                  <a:schemeClr val="bg1"/>
                </a:solidFill>
                <a:latin typeface="Vijaya" pitchFamily="34" charset="0"/>
                <a:cs typeface="Vijaya" pitchFamily="34" charset="0"/>
              </a:rPr>
              <a:t>as comissões, o próximo passo é </a:t>
            </a:r>
            <a:r>
              <a:rPr lang="pt-BR" b="1" dirty="0">
                <a:solidFill>
                  <a:srgbClr val="002060"/>
                </a:solidFill>
                <a:latin typeface="Vijaya" pitchFamily="34" charset="0"/>
                <a:cs typeface="Vijaya" pitchFamily="34" charset="0"/>
              </a:rPr>
              <a:t>preparar e separar o material </a:t>
            </a:r>
            <a:r>
              <a:rPr lang="pt-BR" dirty="0">
                <a:solidFill>
                  <a:schemeClr val="bg1"/>
                </a:solidFill>
                <a:latin typeface="Vijaya" pitchFamily="34" charset="0"/>
                <a:cs typeface="Vijaya" pitchFamily="34" charset="0"/>
              </a:rPr>
              <a:t>a ser utilizado durante o inventário. </a:t>
            </a:r>
            <a:r>
              <a:rPr lang="pt-BR" dirty="0" smtClean="0">
                <a:solidFill>
                  <a:schemeClr val="bg1"/>
                </a:solidFill>
                <a:latin typeface="Vijaya" pitchFamily="34" charset="0"/>
                <a:cs typeface="Vijaya" pitchFamily="34" charset="0"/>
              </a:rPr>
              <a:t>Abaixo, </a:t>
            </a:r>
            <a:r>
              <a:rPr lang="pt-BR" dirty="0">
                <a:solidFill>
                  <a:schemeClr val="bg1"/>
                </a:solidFill>
                <a:latin typeface="Vijaya" pitchFamily="34" charset="0"/>
                <a:cs typeface="Vijaya" pitchFamily="34" charset="0"/>
              </a:rPr>
              <a:t>apresentamos uma </a:t>
            </a:r>
            <a:r>
              <a:rPr lang="pt-BR" b="1" dirty="0">
                <a:solidFill>
                  <a:srgbClr val="002060"/>
                </a:solidFill>
                <a:latin typeface="Vijaya" pitchFamily="34" charset="0"/>
                <a:cs typeface="Vijaya" pitchFamily="34" charset="0"/>
              </a:rPr>
              <a:t>sugestão</a:t>
            </a:r>
            <a:r>
              <a:rPr lang="pt-BR" dirty="0">
                <a:solidFill>
                  <a:srgbClr val="002060"/>
                </a:solidFill>
                <a:latin typeface="Vijaya" pitchFamily="34" charset="0"/>
                <a:cs typeface="Vijaya" pitchFamily="34" charset="0"/>
              </a:rPr>
              <a:t> </a:t>
            </a:r>
            <a:r>
              <a:rPr lang="pt-BR" dirty="0">
                <a:solidFill>
                  <a:schemeClr val="bg1"/>
                </a:solidFill>
                <a:latin typeface="Vijaya" pitchFamily="34" charset="0"/>
                <a:cs typeface="Vijaya" pitchFamily="34" charset="0"/>
              </a:rPr>
              <a:t>do material que </a:t>
            </a:r>
            <a:r>
              <a:rPr lang="pt-BR" dirty="0" smtClean="0">
                <a:solidFill>
                  <a:schemeClr val="bg1"/>
                </a:solidFill>
                <a:latin typeface="Vijaya" pitchFamily="34" charset="0"/>
                <a:cs typeface="Vijaya" pitchFamily="34" charset="0"/>
              </a:rPr>
              <a:t>poderá </a:t>
            </a:r>
            <a:r>
              <a:rPr lang="pt-BR" dirty="0">
                <a:solidFill>
                  <a:schemeClr val="bg1"/>
                </a:solidFill>
                <a:latin typeface="Vijaya" pitchFamily="34" charset="0"/>
                <a:cs typeface="Vijaya" pitchFamily="34" charset="0"/>
              </a:rPr>
              <a:t>ser utilizado durante o </a:t>
            </a:r>
            <a:r>
              <a:rPr lang="pt-BR" dirty="0" smtClean="0">
                <a:solidFill>
                  <a:schemeClr val="bg1"/>
                </a:solidFill>
                <a:latin typeface="Vijaya" pitchFamily="34" charset="0"/>
                <a:cs typeface="Vijaya" pitchFamily="34" charset="0"/>
              </a:rPr>
              <a:t>inventário:</a:t>
            </a:r>
          </a:p>
          <a:p>
            <a:pPr algn="just"/>
            <a:endParaRPr lang="pt-BR" dirty="0">
              <a:solidFill>
                <a:schemeClr val="bg1"/>
              </a:solidFill>
              <a:latin typeface="Vijaya" pitchFamily="34" charset="0"/>
              <a:cs typeface="Vijaya" pitchFamily="34" charset="0"/>
            </a:endParaRPr>
          </a:p>
          <a:p>
            <a:pPr marL="285750" indent="-285750" algn="just">
              <a:buFont typeface="Arial" pitchFamily="34" charset="0"/>
              <a:buChar char="•"/>
            </a:pPr>
            <a:r>
              <a:rPr lang="pt-BR" b="1" dirty="0" smtClean="0">
                <a:solidFill>
                  <a:srgbClr val="002060"/>
                </a:solidFill>
                <a:latin typeface="Vijaya" pitchFamily="34" charset="0"/>
                <a:cs typeface="Vijaya" pitchFamily="34" charset="0"/>
              </a:rPr>
              <a:t>Planilhas </a:t>
            </a:r>
            <a:r>
              <a:rPr lang="pt-BR" b="1" dirty="0">
                <a:solidFill>
                  <a:srgbClr val="002060"/>
                </a:solidFill>
                <a:latin typeface="Vijaya" pitchFamily="34" charset="0"/>
                <a:cs typeface="Vijaya" pitchFamily="34" charset="0"/>
              </a:rPr>
              <a:t>para a coleta dos dados dos bens </a:t>
            </a:r>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modelo </a:t>
            </a:r>
            <a:r>
              <a:rPr lang="pt-BR" dirty="0">
                <a:solidFill>
                  <a:schemeClr val="bg1"/>
                </a:solidFill>
                <a:latin typeface="Vijaya" pitchFamily="34" charset="0"/>
                <a:cs typeface="Vijaya" pitchFamily="34" charset="0"/>
              </a:rPr>
              <a:t>disponível </a:t>
            </a:r>
            <a:r>
              <a:rPr lang="pt-BR" dirty="0" smtClean="0">
                <a:solidFill>
                  <a:schemeClr val="bg1"/>
                </a:solidFill>
                <a:latin typeface="Vijaya" pitchFamily="34" charset="0"/>
                <a:cs typeface="Vijaya" pitchFamily="34" charset="0"/>
              </a:rPr>
              <a:t>na página do inventário</a:t>
            </a:r>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a:t>
            </a:r>
            <a:r>
              <a:rPr lang="pt-BR" b="1" dirty="0" smtClean="0">
                <a:solidFill>
                  <a:srgbClr val="002060"/>
                </a:solidFill>
                <a:latin typeface="Vijaya" pitchFamily="34" charset="0"/>
                <a:cs typeface="Vijaya" pitchFamily="34" charset="0"/>
              </a:rPr>
              <a:t>dgp.proad.ufsc.br</a:t>
            </a:r>
            <a:r>
              <a:rPr lang="pt-BR" dirty="0" smtClean="0">
                <a:solidFill>
                  <a:schemeClr val="bg1"/>
                </a:solidFill>
                <a:latin typeface="Vijaya" pitchFamily="34" charset="0"/>
                <a:cs typeface="Vijaya" pitchFamily="34" charset="0"/>
              </a:rPr>
              <a:t>);</a:t>
            </a:r>
          </a:p>
          <a:p>
            <a:pPr marL="285750" indent="-285750" algn="just">
              <a:buFont typeface="Arial" pitchFamily="34" charset="0"/>
              <a:buChar char="•"/>
            </a:pPr>
            <a:r>
              <a:rPr lang="pt-BR" b="1" dirty="0" smtClean="0">
                <a:solidFill>
                  <a:srgbClr val="002060"/>
                </a:solidFill>
                <a:latin typeface="Vijaya" pitchFamily="34" charset="0"/>
                <a:cs typeface="Vijaya" pitchFamily="34" charset="0"/>
              </a:rPr>
              <a:t>Canetas</a:t>
            </a:r>
            <a:r>
              <a:rPr lang="pt-BR" dirty="0" smtClean="0">
                <a:solidFill>
                  <a:schemeClr val="bg1"/>
                </a:solidFill>
                <a:latin typeface="Vijaya" pitchFamily="34" charset="0"/>
                <a:cs typeface="Vijaya" pitchFamily="34" charset="0"/>
              </a:rPr>
              <a:t> </a:t>
            </a:r>
            <a:r>
              <a:rPr lang="pt-BR" dirty="0">
                <a:solidFill>
                  <a:schemeClr val="bg1"/>
                </a:solidFill>
                <a:latin typeface="Vijaya" pitchFamily="34" charset="0"/>
                <a:cs typeface="Vijaya" pitchFamily="34" charset="0"/>
              </a:rPr>
              <a:t>– uma para cada membro da </a:t>
            </a:r>
            <a:r>
              <a:rPr lang="pt-BR" dirty="0" smtClean="0">
                <a:solidFill>
                  <a:schemeClr val="bg1"/>
                </a:solidFill>
                <a:latin typeface="Vijaya" pitchFamily="34" charset="0"/>
                <a:cs typeface="Vijaya" pitchFamily="34" charset="0"/>
              </a:rPr>
              <a:t>comissão;</a:t>
            </a:r>
          </a:p>
          <a:p>
            <a:pPr marL="285750" indent="-285750" algn="just">
              <a:buFont typeface="Arial" pitchFamily="34" charset="0"/>
              <a:buChar char="•"/>
            </a:pPr>
            <a:r>
              <a:rPr lang="pt-BR" b="1" dirty="0" smtClean="0">
                <a:solidFill>
                  <a:srgbClr val="002060"/>
                </a:solidFill>
                <a:latin typeface="Vijaya" pitchFamily="34" charset="0"/>
                <a:cs typeface="Vijaya" pitchFamily="34" charset="0"/>
              </a:rPr>
              <a:t>Pranchetas</a:t>
            </a:r>
            <a:r>
              <a:rPr lang="pt-BR" dirty="0" smtClean="0">
                <a:solidFill>
                  <a:schemeClr val="bg1"/>
                </a:solidFill>
                <a:latin typeface="Vijaya" pitchFamily="34" charset="0"/>
                <a:cs typeface="Vijaya" pitchFamily="34" charset="0"/>
              </a:rPr>
              <a:t> </a:t>
            </a:r>
            <a:r>
              <a:rPr lang="pt-BR" dirty="0">
                <a:solidFill>
                  <a:schemeClr val="bg1"/>
                </a:solidFill>
                <a:latin typeface="Vijaya" pitchFamily="34" charset="0"/>
                <a:cs typeface="Vijaya" pitchFamily="34" charset="0"/>
              </a:rPr>
              <a:t>– uma para cada membro da </a:t>
            </a:r>
            <a:r>
              <a:rPr lang="pt-BR" dirty="0" smtClean="0">
                <a:solidFill>
                  <a:schemeClr val="bg1"/>
                </a:solidFill>
                <a:latin typeface="Vijaya" pitchFamily="34" charset="0"/>
                <a:cs typeface="Vijaya" pitchFamily="34" charset="0"/>
              </a:rPr>
              <a:t>comissão;</a:t>
            </a:r>
          </a:p>
          <a:p>
            <a:pPr marL="285750" indent="-285750" algn="just">
              <a:buFont typeface="Arial" pitchFamily="34" charset="0"/>
              <a:buChar char="•"/>
            </a:pPr>
            <a:r>
              <a:rPr lang="pt-BR" b="1" dirty="0" smtClean="0">
                <a:solidFill>
                  <a:srgbClr val="002060"/>
                </a:solidFill>
                <a:latin typeface="Vijaya" pitchFamily="34" charset="0"/>
                <a:cs typeface="Vijaya" pitchFamily="34" charset="0"/>
              </a:rPr>
              <a:t>Câmera </a:t>
            </a:r>
            <a:r>
              <a:rPr lang="pt-BR" b="1" dirty="0">
                <a:solidFill>
                  <a:srgbClr val="002060"/>
                </a:solidFill>
                <a:latin typeface="Vijaya" pitchFamily="34" charset="0"/>
                <a:cs typeface="Vijaya" pitchFamily="34" charset="0"/>
              </a:rPr>
              <a:t>fotográfica</a:t>
            </a:r>
            <a:r>
              <a:rPr lang="pt-BR" dirty="0">
                <a:solidFill>
                  <a:schemeClr val="bg1"/>
                </a:solidFill>
                <a:latin typeface="Vijaya" pitchFamily="34" charset="0"/>
                <a:cs typeface="Vijaya" pitchFamily="34" charset="0"/>
              </a:rPr>
              <a:t> para registrar a identificação de bens de difícil acesso (uso de zoom), por exemplo, unidade interna de condicionador de ar tipo split, roteadores wireless de teto </a:t>
            </a:r>
            <a:r>
              <a:rPr lang="pt-BR" dirty="0" smtClean="0">
                <a:solidFill>
                  <a:schemeClr val="bg1"/>
                </a:solidFill>
                <a:latin typeface="Vijaya" pitchFamily="34" charset="0"/>
                <a:cs typeface="Vijaya" pitchFamily="34" charset="0"/>
              </a:rPr>
              <a:t>etc;</a:t>
            </a:r>
          </a:p>
          <a:p>
            <a:pPr marL="285750" indent="-285750" algn="just">
              <a:buFont typeface="Arial" pitchFamily="34" charset="0"/>
              <a:buChar char="•"/>
            </a:pPr>
            <a:r>
              <a:rPr lang="pt-BR" b="1" dirty="0" smtClean="0">
                <a:solidFill>
                  <a:srgbClr val="002060"/>
                </a:solidFill>
                <a:latin typeface="Vijaya" pitchFamily="34" charset="0"/>
                <a:cs typeface="Vijaya" pitchFamily="34" charset="0"/>
              </a:rPr>
              <a:t>Smartphone, tablet, notebook ou leitor de código de barras</a:t>
            </a:r>
            <a:r>
              <a:rPr lang="pt-BR" dirty="0" smtClean="0">
                <a:solidFill>
                  <a:schemeClr val="bg1"/>
                </a:solidFill>
                <a:latin typeface="Vijaya" pitchFamily="34" charset="0"/>
                <a:cs typeface="Vijaya" pitchFamily="34" charset="0"/>
              </a:rPr>
              <a:t>, para efetuar coleta e registros nos casos em que o uso desses equipamentos for vantajoso para o serviço.</a:t>
            </a:r>
            <a:endParaRPr lang="pt-BR" dirty="0">
              <a:solidFill>
                <a:schemeClr val="bg1"/>
              </a:solidFill>
              <a:latin typeface="Vijaya" pitchFamily="34" charset="0"/>
              <a:cs typeface="Vijaya" pitchFamily="34" charset="0"/>
            </a:endParaRPr>
          </a:p>
          <a:p>
            <a:pPr algn="just"/>
            <a:endParaRPr lang="pt-BR" dirty="0" smtClean="0">
              <a:solidFill>
                <a:schemeClr val="bg1"/>
              </a:solidFill>
              <a:latin typeface="Vijaya" pitchFamily="34" charset="0"/>
              <a:cs typeface="Vijaya" pitchFamily="34" charset="0"/>
            </a:endParaRP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Essas </a:t>
            </a:r>
            <a:r>
              <a:rPr lang="pt-BR" dirty="0">
                <a:solidFill>
                  <a:schemeClr val="bg1"/>
                </a:solidFill>
                <a:latin typeface="Vijaya" pitchFamily="34" charset="0"/>
                <a:cs typeface="Vijaya" pitchFamily="34" charset="0"/>
              </a:rPr>
              <a:t>sugestões </a:t>
            </a:r>
            <a:r>
              <a:rPr lang="pt-BR" dirty="0" smtClean="0">
                <a:solidFill>
                  <a:schemeClr val="bg1"/>
                </a:solidFill>
                <a:latin typeface="Vijaya" pitchFamily="34" charset="0"/>
                <a:cs typeface="Vijaya" pitchFamily="34" charset="0"/>
              </a:rPr>
              <a:t>não </a:t>
            </a:r>
            <a:r>
              <a:rPr lang="pt-BR" dirty="0">
                <a:solidFill>
                  <a:schemeClr val="bg1"/>
                </a:solidFill>
                <a:latin typeface="Vijaya" pitchFamily="34" charset="0"/>
                <a:cs typeface="Vijaya" pitchFamily="34" charset="0"/>
              </a:rPr>
              <a:t>limitam a escolha de outros </a:t>
            </a:r>
            <a:r>
              <a:rPr lang="pt-BR" dirty="0" smtClean="0">
                <a:solidFill>
                  <a:schemeClr val="bg1"/>
                </a:solidFill>
                <a:latin typeface="Vijaya" pitchFamily="34" charset="0"/>
                <a:cs typeface="Vijaya" pitchFamily="34" charset="0"/>
              </a:rPr>
              <a:t>meios que porventura forem aplicáveis. </a:t>
            </a:r>
            <a:r>
              <a:rPr lang="pt-BR" dirty="0">
                <a:solidFill>
                  <a:schemeClr val="bg1"/>
                </a:solidFill>
                <a:latin typeface="Vijaya" pitchFamily="34" charset="0"/>
                <a:cs typeface="Vijaya" pitchFamily="34" charset="0"/>
              </a:rPr>
              <a:t>As restrições são limitadas, no entanto, à </a:t>
            </a:r>
            <a:r>
              <a:rPr lang="pt-BR" b="1" dirty="0">
                <a:solidFill>
                  <a:srgbClr val="002060"/>
                </a:solidFill>
                <a:latin typeface="Vijaya" pitchFamily="34" charset="0"/>
                <a:cs typeface="Vijaya" pitchFamily="34" charset="0"/>
              </a:rPr>
              <a:t>forma</a:t>
            </a:r>
            <a:r>
              <a:rPr lang="pt-BR" dirty="0">
                <a:solidFill>
                  <a:schemeClr val="bg1"/>
                </a:solidFill>
                <a:latin typeface="Vijaya" pitchFamily="34" charset="0"/>
                <a:cs typeface="Vijaya" pitchFamily="34" charset="0"/>
              </a:rPr>
              <a:t> de apresentação dos dados ao DGP, que devem seguir o exposto neste Manual de Procedimentos Gerais e nos manuais específicos, quando for o caso (principalmente Manual de Coleta e Lançamento de Dados no </a:t>
            </a:r>
            <a:r>
              <a:rPr lang="pt-BR" dirty="0" smtClean="0">
                <a:solidFill>
                  <a:schemeClr val="bg1"/>
                </a:solidFill>
                <a:latin typeface="Vijaya" pitchFamily="34" charset="0"/>
                <a:cs typeface="Vijaya" pitchFamily="34" charset="0"/>
              </a:rPr>
              <a:t>SIP – ver mais adiante).</a:t>
            </a:r>
            <a:endParaRPr lang="pt-BR" dirty="0">
              <a:solidFill>
                <a:schemeClr val="bg1"/>
              </a:solidFill>
              <a:latin typeface="Vijaya" pitchFamily="34" charset="0"/>
              <a:cs typeface="Vijaya" pitchFamily="34" charset="0"/>
            </a:endParaRPr>
          </a:p>
        </p:txBody>
      </p:sp>
      <p:sp>
        <p:nvSpPr>
          <p:cNvPr id="15" name="TextBox 14"/>
          <p:cNvSpPr txBox="1"/>
          <p:nvPr/>
        </p:nvSpPr>
        <p:spPr>
          <a:xfrm>
            <a:off x="2017924" y="6444710"/>
            <a:ext cx="7494458" cy="246221"/>
          </a:xfrm>
          <a:prstGeom prst="rect">
            <a:avLst/>
          </a:prstGeom>
          <a:noFill/>
        </p:spPr>
        <p:txBody>
          <a:bodyPr wrap="square" rtlCol="0">
            <a:spAutoFit/>
          </a:bodyPr>
          <a:lstStyle/>
          <a:p>
            <a:r>
              <a:rPr lang="pt-BR" sz="1000" b="1" dirty="0" smtClean="0">
                <a:latin typeface="Vijaya" pitchFamily="34" charset="0"/>
                <a:cs typeface="Vijaya" pitchFamily="34" charset="0"/>
              </a:rPr>
              <a:t>DGP</a:t>
            </a:r>
            <a:r>
              <a:rPr lang="pt-BR" sz="1000" dirty="0" smtClean="0">
                <a:latin typeface="Vijaya" pitchFamily="34" charset="0"/>
                <a:cs typeface="Vijaya" pitchFamily="34" charset="0"/>
              </a:rPr>
              <a:t> – Departamento de Gestão Patrimonial.	</a:t>
            </a:r>
            <a:r>
              <a:rPr lang="pt-BR" sz="1000" b="1" dirty="0" smtClean="0">
                <a:latin typeface="Vijaya" pitchFamily="34" charset="0"/>
                <a:cs typeface="Vijaya" pitchFamily="34" charset="0"/>
              </a:rPr>
              <a:t>SIP</a:t>
            </a:r>
            <a:r>
              <a:rPr lang="pt-BR" sz="1000" dirty="0" smtClean="0">
                <a:latin typeface="Vijaya" pitchFamily="34" charset="0"/>
                <a:cs typeface="Vijaya" pitchFamily="34" charset="0"/>
              </a:rPr>
              <a:t> – Sistema de Informações Patrimoniais.</a:t>
            </a:r>
          </a:p>
        </p:txBody>
      </p:sp>
    </p:spTree>
    <p:extLst>
      <p:ext uri="{BB962C8B-B14F-4D97-AF65-F5344CB8AC3E}">
        <p14:creationId xmlns:p14="http://schemas.microsoft.com/office/powerpoint/2010/main" val="2492868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pic>
        <p:nvPicPr>
          <p:cNvPr id="14" name="Picture 2" descr="Resultado de imagem para legislação">
            <a:hlinkClick r:id="rId2" action="ppaction://hlinksldjump">
              <a:snd r:embed="rId3" name="click.wav"/>
            </a:hlinkClick>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85624" y="2432888"/>
            <a:ext cx="8615675" cy="3607904"/>
          </a:xfrm>
          <a:prstGeom prst="rect">
            <a:avLst/>
          </a:prstGeom>
          <a:noFill/>
          <a:extLst>
            <a:ext uri="{909E8E84-426E-40DD-AFC4-6F175D3DCCD1}">
              <a14:hiddenFill xmlns:a14="http://schemas.microsoft.com/office/drawing/2010/main">
                <a:solidFill>
                  <a:srgbClr val="FFFFFF"/>
                </a:solidFill>
              </a14:hiddenFill>
            </a:ext>
          </a:extLst>
        </p:spPr>
      </p:pic>
      <p:sp>
        <p:nvSpPr>
          <p:cNvPr id="15" name="Text Box 3"/>
          <p:cNvSpPr txBox="1">
            <a:spLocks noChangeArrowheads="1"/>
          </p:cNvSpPr>
          <p:nvPr/>
        </p:nvSpPr>
        <p:spPr bwMode="auto">
          <a:xfrm>
            <a:off x="266908" y="1238760"/>
            <a:ext cx="8468012"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base" latinLnBrk="0" hangingPunct="1">
              <a:lnSpc>
                <a:spcPct val="100000"/>
              </a:lnSpc>
              <a:spcBef>
                <a:spcPts val="1200"/>
              </a:spcBef>
              <a:spcAft>
                <a:spcPts val="600"/>
              </a:spcAft>
              <a:buClrTx/>
              <a:buSzTx/>
              <a:buFontTx/>
              <a:buNone/>
              <a:tabLst/>
            </a:pPr>
            <a:r>
              <a:rPr kumimoji="0" lang="pt-BR" sz="48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Lucida Bright" pitchFamily="18" charset="0"/>
                <a:cs typeface="Vijaya" pitchFamily="34" charset="0"/>
              </a:rPr>
              <a:t>CONTEXTO LEGISLATIVO</a:t>
            </a:r>
            <a:endParaRPr kumimoji="0" lang="pt-BR" sz="18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Lucida Bright" pitchFamily="18" charset="0"/>
              <a:cs typeface="Vijaya" pitchFamily="34" charset="0"/>
            </a:endParaRPr>
          </a:p>
        </p:txBody>
      </p:sp>
    </p:spTree>
    <p:extLst>
      <p:ext uri="{BB962C8B-B14F-4D97-AF65-F5344CB8AC3E}">
        <p14:creationId xmlns:p14="http://schemas.microsoft.com/office/powerpoint/2010/main" val="2492868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90618" y="640940"/>
            <a:ext cx="9116138" cy="5539978"/>
          </a:xfrm>
          <a:prstGeom prst="rect">
            <a:avLst/>
          </a:prstGeom>
          <a:noFill/>
        </p:spPr>
        <p:txBody>
          <a:bodyPr wrap="square" rtlCol="0">
            <a:spAutoFit/>
          </a:bodyPr>
          <a:lstStyle/>
          <a:p>
            <a:pPr algn="just"/>
            <a:r>
              <a:rPr lang="pt-BR" b="1" dirty="0">
                <a:solidFill>
                  <a:srgbClr val="002060"/>
                </a:solidFill>
                <a:latin typeface="Vijaya" pitchFamily="34" charset="0"/>
                <a:cs typeface="Vijaya" pitchFamily="34" charset="0"/>
              </a:rPr>
              <a:t>CONTEXTO </a:t>
            </a:r>
            <a:r>
              <a:rPr lang="pt-BR" b="1" dirty="0" smtClean="0">
                <a:solidFill>
                  <a:srgbClr val="002060"/>
                </a:solidFill>
                <a:latin typeface="Vijaya" pitchFamily="34" charset="0"/>
                <a:cs typeface="Vijaya" pitchFamily="34" charset="0"/>
              </a:rPr>
              <a:t>LEGAL</a:t>
            </a:r>
          </a:p>
          <a:p>
            <a:pPr algn="just"/>
            <a:endParaRPr lang="pt-BR" b="1" dirty="0">
              <a:solidFill>
                <a:srgbClr val="002060"/>
              </a:solidFill>
              <a:latin typeface="Vijaya" pitchFamily="34" charset="0"/>
              <a:cs typeface="Vijaya" pitchFamily="34" charset="0"/>
            </a:endParaRPr>
          </a:p>
          <a:p>
            <a:pPr algn="just"/>
            <a:r>
              <a:rPr lang="pt-BR" b="1" dirty="0">
                <a:solidFill>
                  <a:srgbClr val="002060"/>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O </a:t>
            </a:r>
            <a:r>
              <a:rPr lang="pt-BR" dirty="0">
                <a:solidFill>
                  <a:schemeClr val="bg1"/>
                </a:solidFill>
                <a:latin typeface="Vijaya" pitchFamily="34" charset="0"/>
                <a:cs typeface="Vijaya" pitchFamily="34" charset="0"/>
              </a:rPr>
              <a:t>inventário físico anual dos bens móveis da Universidade pode ser entendido como um instrumento de </a:t>
            </a:r>
            <a:r>
              <a:rPr lang="pt-BR" b="1" dirty="0">
                <a:solidFill>
                  <a:srgbClr val="002060"/>
                </a:solidFill>
                <a:latin typeface="Vijaya" pitchFamily="34" charset="0"/>
                <a:cs typeface="Vijaya" pitchFamily="34" charset="0"/>
              </a:rPr>
              <a:t>controle</a:t>
            </a:r>
            <a:r>
              <a:rPr lang="pt-BR" dirty="0">
                <a:solidFill>
                  <a:srgbClr val="002060"/>
                </a:solidFill>
                <a:latin typeface="Vijaya" pitchFamily="34" charset="0"/>
                <a:cs typeface="Vijaya" pitchFamily="34" charset="0"/>
              </a:rPr>
              <a:t> </a:t>
            </a:r>
            <a:r>
              <a:rPr lang="pt-BR" dirty="0">
                <a:solidFill>
                  <a:schemeClr val="bg1"/>
                </a:solidFill>
                <a:latin typeface="Vijaya" pitchFamily="34" charset="0"/>
                <a:cs typeface="Vijaya" pitchFamily="34" charset="0"/>
              </a:rPr>
              <a:t>que possibilita a verificação da existência física dos bens móveis. Além disso, permite registrar a </a:t>
            </a:r>
            <a:r>
              <a:rPr lang="pt-BR" b="1" dirty="0">
                <a:solidFill>
                  <a:srgbClr val="002060"/>
                </a:solidFill>
                <a:latin typeface="Vijaya" pitchFamily="34" charset="0"/>
                <a:cs typeface="Vijaya" pitchFamily="34" charset="0"/>
              </a:rPr>
              <a:t>localização correta </a:t>
            </a:r>
            <a:r>
              <a:rPr lang="pt-BR" dirty="0">
                <a:solidFill>
                  <a:schemeClr val="bg1"/>
                </a:solidFill>
                <a:latin typeface="Vijaya" pitchFamily="34" charset="0"/>
                <a:cs typeface="Vijaya" pitchFamily="34" charset="0"/>
              </a:rPr>
              <a:t>dos </a:t>
            </a:r>
            <a:r>
              <a:rPr lang="pt-BR" dirty="0" smtClean="0">
                <a:solidFill>
                  <a:schemeClr val="bg1"/>
                </a:solidFill>
                <a:latin typeface="Vijaya" pitchFamily="34" charset="0"/>
                <a:cs typeface="Vijaya" pitchFamily="34" charset="0"/>
              </a:rPr>
              <a:t>itens, </a:t>
            </a:r>
            <a:r>
              <a:rPr lang="pt-BR" dirty="0">
                <a:solidFill>
                  <a:schemeClr val="bg1"/>
                </a:solidFill>
                <a:latin typeface="Vijaya" pitchFamily="34" charset="0"/>
                <a:cs typeface="Vijaya" pitchFamily="34" charset="0"/>
              </a:rPr>
              <a:t>atualizando inconsistências eventualmente </a:t>
            </a:r>
            <a:r>
              <a:rPr lang="pt-BR" dirty="0" smtClean="0">
                <a:solidFill>
                  <a:schemeClr val="bg1"/>
                </a:solidFill>
                <a:latin typeface="Vijaya" pitchFamily="34" charset="0"/>
                <a:cs typeface="Vijaya" pitchFamily="34" charset="0"/>
              </a:rPr>
              <a:t>existentes.</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Dentre </a:t>
            </a:r>
            <a:r>
              <a:rPr lang="pt-BR" dirty="0">
                <a:solidFill>
                  <a:schemeClr val="bg1"/>
                </a:solidFill>
                <a:latin typeface="Vijaya" pitchFamily="34" charset="0"/>
                <a:cs typeface="Vijaya" pitchFamily="34" charset="0"/>
              </a:rPr>
              <a:t>as finalidades do inventário, podem ser citadas como principais a </a:t>
            </a:r>
            <a:r>
              <a:rPr lang="pt-BR" b="1" dirty="0">
                <a:solidFill>
                  <a:srgbClr val="002060"/>
                </a:solidFill>
                <a:latin typeface="Vijaya" pitchFamily="34" charset="0"/>
                <a:cs typeface="Vijaya" pitchFamily="34" charset="0"/>
              </a:rPr>
              <a:t>apuração dos resultados </a:t>
            </a:r>
            <a:r>
              <a:rPr lang="pt-BR" dirty="0">
                <a:solidFill>
                  <a:schemeClr val="bg1"/>
                </a:solidFill>
                <a:latin typeface="Vijaya" pitchFamily="34" charset="0"/>
                <a:cs typeface="Vijaya" pitchFamily="34" charset="0"/>
              </a:rPr>
              <a:t>do exercício, o </a:t>
            </a:r>
            <a:r>
              <a:rPr lang="pt-BR" b="1" dirty="0">
                <a:solidFill>
                  <a:srgbClr val="002060"/>
                </a:solidFill>
                <a:latin typeface="Vijaya" pitchFamily="34" charset="0"/>
                <a:cs typeface="Vijaya" pitchFamily="34" charset="0"/>
              </a:rPr>
              <a:t>controle</a:t>
            </a:r>
            <a:r>
              <a:rPr lang="pt-BR" dirty="0">
                <a:solidFill>
                  <a:schemeClr val="bg1"/>
                </a:solidFill>
                <a:latin typeface="Vijaya" pitchFamily="34" charset="0"/>
                <a:cs typeface="Vijaya" pitchFamily="34" charset="0"/>
              </a:rPr>
              <a:t> e a </a:t>
            </a:r>
            <a:r>
              <a:rPr lang="pt-BR" b="1" dirty="0">
                <a:solidFill>
                  <a:srgbClr val="002060"/>
                </a:solidFill>
                <a:latin typeface="Vijaya" pitchFamily="34" charset="0"/>
                <a:cs typeface="Vijaya" pitchFamily="34" charset="0"/>
              </a:rPr>
              <a:t>prestação de contas </a:t>
            </a:r>
            <a:r>
              <a:rPr lang="pt-BR" dirty="0">
                <a:solidFill>
                  <a:schemeClr val="bg1"/>
                </a:solidFill>
                <a:latin typeface="Vijaya" pitchFamily="34" charset="0"/>
                <a:cs typeface="Vijaya" pitchFamily="34" charset="0"/>
              </a:rPr>
              <a:t>dos responsáveis, bem como o </a:t>
            </a:r>
            <a:r>
              <a:rPr lang="pt-BR" b="1" dirty="0">
                <a:solidFill>
                  <a:srgbClr val="002060"/>
                </a:solidFill>
                <a:latin typeface="Vijaya" pitchFamily="34" charset="0"/>
                <a:cs typeface="Vijaya" pitchFamily="34" charset="0"/>
              </a:rPr>
              <a:t>atendimento de exigências de ordem legal</a:t>
            </a:r>
            <a:r>
              <a:rPr lang="pt-BR" dirty="0">
                <a:solidFill>
                  <a:schemeClr val="bg1"/>
                </a:solidFill>
                <a:latin typeface="Vijaya" pitchFamily="34" charset="0"/>
                <a:cs typeface="Vijaya" pitchFamily="34" charset="0"/>
              </a:rPr>
              <a:t>.</a:t>
            </a:r>
          </a:p>
          <a:p>
            <a:pPr algn="just"/>
            <a:r>
              <a:rPr lang="pt-BR" dirty="0" smtClean="0">
                <a:solidFill>
                  <a:schemeClr val="bg1"/>
                </a:solidFill>
                <a:latin typeface="Vijaya" pitchFamily="34" charset="0"/>
                <a:cs typeface="Vijaya" pitchFamily="34" charset="0"/>
              </a:rPr>
              <a:t>	Em </a:t>
            </a:r>
            <a:r>
              <a:rPr lang="pt-BR" dirty="0">
                <a:solidFill>
                  <a:schemeClr val="bg1"/>
                </a:solidFill>
                <a:latin typeface="Vijaya" pitchFamily="34" charset="0"/>
                <a:cs typeface="Vijaya" pitchFamily="34" charset="0"/>
              </a:rPr>
              <a:t>relação à exigência legal, rege a matéria a Lei Federal nº 4.320/1964, que assim determina</a:t>
            </a:r>
            <a:r>
              <a:rPr lang="pt-BR" dirty="0" smtClean="0">
                <a:solidFill>
                  <a:schemeClr val="bg1"/>
                </a:solidFill>
                <a:latin typeface="Vijaya" pitchFamily="34" charset="0"/>
                <a:cs typeface="Vijaya" pitchFamily="34" charset="0"/>
              </a:rPr>
              <a:t>:</a:t>
            </a:r>
          </a:p>
          <a:p>
            <a:pPr algn="just"/>
            <a:endParaRPr lang="pt-BR" dirty="0">
              <a:solidFill>
                <a:schemeClr val="bg1"/>
              </a:solidFill>
              <a:latin typeface="Vijaya" pitchFamily="34" charset="0"/>
              <a:cs typeface="Vijaya" pitchFamily="34" charset="0"/>
            </a:endParaRPr>
          </a:p>
          <a:p>
            <a:pPr lvl="2" algn="just"/>
            <a:r>
              <a:rPr lang="pt-BR" sz="1400" dirty="0">
                <a:solidFill>
                  <a:schemeClr val="bg1"/>
                </a:solidFill>
                <a:latin typeface="Vijaya" pitchFamily="34" charset="0"/>
                <a:cs typeface="Vijaya" pitchFamily="34" charset="0"/>
              </a:rPr>
              <a:t>Art. 96. O levantamento geral dos bens móveis e imóveis terá por base o inventário analítico de cada unidade administrativa e os elementos da escrituração sintética na contabilidade</a:t>
            </a:r>
            <a:r>
              <a:rPr lang="pt-BR" sz="1400" dirty="0" smtClean="0">
                <a:solidFill>
                  <a:schemeClr val="bg1"/>
                </a:solidFill>
                <a:latin typeface="Vijaya" pitchFamily="34" charset="0"/>
                <a:cs typeface="Vijaya" pitchFamily="34" charset="0"/>
              </a:rPr>
              <a:t>.</a:t>
            </a:r>
          </a:p>
          <a:p>
            <a:pPr lvl="2" algn="just"/>
            <a:endParaRPr lang="pt-BR" sz="1400" dirty="0">
              <a:solidFill>
                <a:schemeClr val="bg1"/>
              </a:solidFill>
              <a:latin typeface="Vijaya" pitchFamily="34" charset="0"/>
              <a:cs typeface="Vijaya" pitchFamily="34" charset="0"/>
            </a:endParaRP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	Já </a:t>
            </a:r>
            <a:r>
              <a:rPr lang="pt-BR" dirty="0">
                <a:solidFill>
                  <a:schemeClr val="bg1"/>
                </a:solidFill>
                <a:latin typeface="Vijaya" pitchFamily="34" charset="0"/>
                <a:cs typeface="Vijaya" pitchFamily="34" charset="0"/>
              </a:rPr>
              <a:t>a Instrução Normativa SEDAP/PR n° 205/1988 conceitua o inventário, dispondo que</a:t>
            </a:r>
            <a:r>
              <a:rPr lang="pt-BR" dirty="0" smtClean="0">
                <a:solidFill>
                  <a:schemeClr val="bg1"/>
                </a:solidFill>
                <a:latin typeface="Vijaya" pitchFamily="34" charset="0"/>
                <a:cs typeface="Vijaya" pitchFamily="34" charset="0"/>
              </a:rPr>
              <a:t>:</a:t>
            </a:r>
          </a:p>
          <a:p>
            <a:pPr algn="just"/>
            <a:endParaRPr lang="pt-BR" dirty="0">
              <a:solidFill>
                <a:schemeClr val="bg1"/>
              </a:solidFill>
              <a:latin typeface="Vijaya" pitchFamily="34" charset="0"/>
              <a:cs typeface="Vijaya" pitchFamily="34" charset="0"/>
            </a:endParaRPr>
          </a:p>
          <a:p>
            <a:pPr lvl="2" algn="just"/>
            <a:r>
              <a:rPr lang="pt-BR" sz="1200" dirty="0">
                <a:solidFill>
                  <a:schemeClr val="bg1"/>
                </a:solidFill>
                <a:latin typeface="Vijaya" pitchFamily="34" charset="0"/>
                <a:cs typeface="Vijaya" pitchFamily="34" charset="0"/>
              </a:rPr>
              <a:t>8. Inventário físico é o instrumento de controle para a verificação dos saldos de estoques nos almoxarifados e depósitos, e dos equipamentos e materiais permanentes, em uso no órgão ou entidade </a:t>
            </a:r>
            <a:r>
              <a:rPr lang="pt-BR" sz="1200" dirty="0" smtClean="0">
                <a:solidFill>
                  <a:schemeClr val="bg1"/>
                </a:solidFill>
                <a:latin typeface="Vijaya" pitchFamily="34" charset="0"/>
                <a:cs typeface="Vijaya" pitchFamily="34" charset="0"/>
              </a:rPr>
              <a:t>[...].</a:t>
            </a:r>
          </a:p>
          <a:p>
            <a:pPr algn="just"/>
            <a:r>
              <a:rPr lang="pt-BR" dirty="0">
                <a:solidFill>
                  <a:schemeClr val="bg1"/>
                </a:solidFill>
                <a:latin typeface="Vijaya" pitchFamily="34" charset="0"/>
                <a:cs typeface="Vijaya" pitchFamily="34" charset="0"/>
              </a:rPr>
              <a:t>	</a:t>
            </a:r>
            <a:endParaRPr lang="pt-BR" dirty="0" smtClean="0">
              <a:solidFill>
                <a:schemeClr val="bg1"/>
              </a:solidFill>
              <a:latin typeface="Vijaya" pitchFamily="34" charset="0"/>
              <a:cs typeface="Vijaya" pitchFamily="34" charset="0"/>
            </a:endParaRPr>
          </a:p>
          <a:p>
            <a:pPr algn="just"/>
            <a:r>
              <a:rPr lang="pt-BR" dirty="0" smtClean="0">
                <a:solidFill>
                  <a:schemeClr val="bg1"/>
                </a:solidFill>
                <a:latin typeface="Vijaya" pitchFamily="34" charset="0"/>
                <a:cs typeface="Vijaya" pitchFamily="34" charset="0"/>
              </a:rPr>
              <a:t>	Internamente</a:t>
            </a:r>
            <a:r>
              <a:rPr lang="pt-BR" dirty="0">
                <a:solidFill>
                  <a:schemeClr val="bg1"/>
                </a:solidFill>
                <a:latin typeface="Vijaya" pitchFamily="34" charset="0"/>
                <a:cs typeface="Vijaya" pitchFamily="34" charset="0"/>
              </a:rPr>
              <a:t>, rege a matéria a Portaria Normativa nº </a:t>
            </a:r>
            <a:r>
              <a:rPr lang="pt-BR" dirty="0" smtClean="0">
                <a:solidFill>
                  <a:schemeClr val="bg1"/>
                </a:solidFill>
                <a:latin typeface="Vijaya" pitchFamily="34" charset="0"/>
                <a:cs typeface="Vijaya" pitchFamily="34" charset="0"/>
              </a:rPr>
              <a:t>7/GR/2007</a:t>
            </a:r>
            <a:r>
              <a:rPr lang="pt-BR" dirty="0">
                <a:solidFill>
                  <a:schemeClr val="bg1"/>
                </a:solidFill>
                <a:latin typeface="Vijaya" pitchFamily="34" charset="0"/>
                <a:cs typeface="Vijaya" pitchFamily="34" charset="0"/>
              </a:rPr>
              <a:t>. Essa norma estabelece os procedimentos para a gestão dos bens móveis permanentes integrantes do patrimônio mobiliário da UFSC, e define as responsabilidades de seus servidores pela sua execução. </a:t>
            </a:r>
            <a:r>
              <a:rPr lang="pt-BR" dirty="0" smtClean="0">
                <a:solidFill>
                  <a:schemeClr val="bg1"/>
                </a:solidFill>
                <a:latin typeface="Vijaya" pitchFamily="34" charset="0"/>
                <a:cs typeface="Vijaya" pitchFamily="34" charset="0"/>
              </a:rPr>
              <a:t>Segundo o artigo 155, poderão ser realizados os seguintes tipos de inventário em relação ao acervo mobiliário da Universidade:</a:t>
            </a:r>
          </a:p>
        </p:txBody>
      </p:sp>
      <p:sp>
        <p:nvSpPr>
          <p:cNvPr id="18" name="TextBox 17"/>
          <p:cNvSpPr txBox="1"/>
          <p:nvPr/>
        </p:nvSpPr>
        <p:spPr>
          <a:xfrm>
            <a:off x="2017924" y="6444710"/>
            <a:ext cx="7494458" cy="246221"/>
          </a:xfrm>
          <a:prstGeom prst="rect">
            <a:avLst/>
          </a:prstGeom>
          <a:noFill/>
        </p:spPr>
        <p:txBody>
          <a:bodyPr wrap="square" rtlCol="0">
            <a:spAutoFit/>
          </a:bodyPr>
          <a:lstStyle/>
          <a:p>
            <a:r>
              <a:rPr lang="pt-BR" sz="1000" b="1" dirty="0" smtClean="0">
                <a:latin typeface="Vijaya" pitchFamily="34" charset="0"/>
                <a:cs typeface="Vijaya" pitchFamily="34" charset="0"/>
              </a:rPr>
              <a:t>SEDAP/PR</a:t>
            </a:r>
            <a:r>
              <a:rPr lang="pt-BR" sz="1000" dirty="0" smtClean="0">
                <a:latin typeface="Vijaya" pitchFamily="34" charset="0"/>
                <a:cs typeface="Vijaya" pitchFamily="34" charset="0"/>
              </a:rPr>
              <a:t> – </a:t>
            </a:r>
            <a:r>
              <a:rPr lang="pt-BR" sz="1000" dirty="0">
                <a:latin typeface="Vijaya" pitchFamily="34" charset="0"/>
                <a:cs typeface="Vijaya" pitchFamily="34" charset="0"/>
              </a:rPr>
              <a:t>Secretaria de Administração Pública da Presidência da República.</a:t>
            </a:r>
            <a:r>
              <a:rPr lang="pt-BR" sz="1000" dirty="0" smtClean="0">
                <a:latin typeface="Vijaya" pitchFamily="34" charset="0"/>
                <a:cs typeface="Vijaya" pitchFamily="34" charset="0"/>
              </a:rPr>
              <a:t>		</a:t>
            </a:r>
            <a:r>
              <a:rPr lang="pt-BR" sz="1000" b="1" dirty="0" smtClean="0">
                <a:latin typeface="Vijaya" pitchFamily="34" charset="0"/>
                <a:cs typeface="Vijaya" pitchFamily="34" charset="0"/>
              </a:rPr>
              <a:t>UFSC</a:t>
            </a:r>
            <a:r>
              <a:rPr lang="pt-BR" sz="1000" dirty="0" smtClean="0">
                <a:latin typeface="Vijaya" pitchFamily="34" charset="0"/>
                <a:cs typeface="Vijaya" pitchFamily="34" charset="0"/>
              </a:rPr>
              <a:t> – Universidade Federal de Santa Catarina.</a:t>
            </a:r>
          </a:p>
        </p:txBody>
      </p:sp>
    </p:spTree>
    <p:extLst>
      <p:ext uri="{BB962C8B-B14F-4D97-AF65-F5344CB8AC3E}">
        <p14:creationId xmlns:p14="http://schemas.microsoft.com/office/powerpoint/2010/main" val="249286840"/>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TextBox 13"/>
          <p:cNvSpPr txBox="1"/>
          <p:nvPr/>
        </p:nvSpPr>
        <p:spPr>
          <a:xfrm>
            <a:off x="1784648" y="2401811"/>
            <a:ext cx="7848872" cy="3693319"/>
          </a:xfrm>
          <a:prstGeom prst="rect">
            <a:avLst/>
          </a:prstGeom>
          <a:noFill/>
        </p:spPr>
        <p:txBody>
          <a:bodyPr wrap="square" rtlCol="0">
            <a:spAutoFit/>
          </a:bodyPr>
          <a:lstStyle/>
          <a:p>
            <a:pPr algn="just"/>
            <a:r>
              <a:rPr lang="pt-BR" dirty="0" smtClean="0">
                <a:solidFill>
                  <a:schemeClr val="bg1"/>
                </a:solidFill>
                <a:latin typeface="Vijaya" pitchFamily="34" charset="0"/>
                <a:cs typeface="Vijaya" pitchFamily="34" charset="0"/>
              </a:rPr>
              <a:t>		</a:t>
            </a:r>
            <a:r>
              <a:rPr lang="pt-BR" b="1" dirty="0" smtClean="0">
                <a:solidFill>
                  <a:schemeClr val="bg1"/>
                </a:solidFill>
                <a:latin typeface="Vijaya" pitchFamily="34" charset="0"/>
                <a:cs typeface="Vijaya" pitchFamily="34" charset="0"/>
              </a:rPr>
              <a:t>Manual de Procedimentos Gerais:</a:t>
            </a:r>
            <a:r>
              <a:rPr lang="pt-BR" dirty="0" smtClean="0">
                <a:solidFill>
                  <a:schemeClr val="bg1"/>
                </a:solidFill>
                <a:latin typeface="Vijaya" pitchFamily="34" charset="0"/>
                <a:cs typeface="Vijaya" pitchFamily="34" charset="0"/>
              </a:rPr>
              <a:t> </a:t>
            </a:r>
            <a:r>
              <a:rPr lang="pt-BR" dirty="0">
                <a:solidFill>
                  <a:schemeClr val="bg1"/>
                </a:solidFill>
                <a:latin typeface="Vijaya" pitchFamily="34" charset="0"/>
                <a:cs typeface="Vijaya" pitchFamily="34" charset="0"/>
              </a:rPr>
              <a:t>contém os procedimentos gerais relacionados ao inventário </a:t>
            </a:r>
            <a:r>
              <a:rPr lang="pt-BR" dirty="0" smtClean="0">
                <a:solidFill>
                  <a:schemeClr val="bg1"/>
                </a:solidFill>
                <a:latin typeface="Vijaya" pitchFamily="34" charset="0"/>
                <a:cs typeface="Vijaya" pitchFamily="34" charset="0"/>
              </a:rPr>
              <a:t>2018 </a:t>
            </a:r>
            <a:r>
              <a:rPr lang="pt-BR" dirty="0">
                <a:solidFill>
                  <a:schemeClr val="bg1"/>
                </a:solidFill>
                <a:latin typeface="Vijaya" pitchFamily="34" charset="0"/>
                <a:cs typeface="Vijaya" pitchFamily="34" charset="0"/>
              </a:rPr>
              <a:t>da UFSC, tais como cronograma, informações sobre </a:t>
            </a:r>
            <a:r>
              <a:rPr lang="pt-BR" dirty="0" smtClean="0">
                <a:solidFill>
                  <a:schemeClr val="bg1"/>
                </a:solidFill>
                <a:latin typeface="Vijaya" pitchFamily="34" charset="0"/>
                <a:cs typeface="Vijaya" pitchFamily="34" charset="0"/>
              </a:rPr>
              <a:t>as comissões</a:t>
            </a:r>
            <a:r>
              <a:rPr lang="pt-BR" dirty="0">
                <a:solidFill>
                  <a:schemeClr val="bg1"/>
                </a:solidFill>
                <a:latin typeface="Vijaya" pitchFamily="34" charset="0"/>
                <a:cs typeface="Vijaya" pitchFamily="34" charset="0"/>
              </a:rPr>
              <a:t>, aspectos legais, forma de encaminhamento da documentação do inventário, dentre </a:t>
            </a:r>
            <a:r>
              <a:rPr lang="pt-BR" dirty="0" smtClean="0">
                <a:solidFill>
                  <a:schemeClr val="bg1"/>
                </a:solidFill>
                <a:latin typeface="Vijaya" pitchFamily="34" charset="0"/>
                <a:cs typeface="Vijaya" pitchFamily="34" charset="0"/>
              </a:rPr>
              <a:t>outros.</a:t>
            </a:r>
          </a:p>
          <a:p>
            <a:pPr algn="just"/>
            <a:r>
              <a:rPr lang="pt-BR" b="1" dirty="0" smtClean="0">
                <a:solidFill>
                  <a:schemeClr val="bg1"/>
                </a:solidFill>
                <a:latin typeface="Vijaya" pitchFamily="34" charset="0"/>
                <a:cs typeface="Vijaya" pitchFamily="34" charset="0"/>
              </a:rPr>
              <a:t>		Manual </a:t>
            </a:r>
            <a:r>
              <a:rPr lang="pt-BR" b="1" dirty="0">
                <a:solidFill>
                  <a:schemeClr val="bg1"/>
                </a:solidFill>
                <a:latin typeface="Vijaya" pitchFamily="34" charset="0"/>
                <a:cs typeface="Vijaya" pitchFamily="34" charset="0"/>
              </a:rPr>
              <a:t>de Atualização de Espaço Físico e Uso do SIEF</a:t>
            </a:r>
            <a:r>
              <a:rPr lang="pt-BR" dirty="0">
                <a:solidFill>
                  <a:schemeClr val="bg1"/>
                </a:solidFill>
                <a:latin typeface="Vijaya" pitchFamily="34" charset="0"/>
                <a:cs typeface="Vijaya" pitchFamily="34" charset="0"/>
              </a:rPr>
              <a:t>: cuida-se de evidenciar o passo-a-passo para realização da atualização dos ambientes no sistema SIEF. É atividade essencial para que a fase posterior de coleta e lançamento dos dados de inventário tenha </a:t>
            </a:r>
            <a:r>
              <a:rPr lang="pt-BR" dirty="0" smtClean="0">
                <a:solidFill>
                  <a:schemeClr val="bg1"/>
                </a:solidFill>
                <a:latin typeface="Vijaya" pitchFamily="34" charset="0"/>
                <a:cs typeface="Vijaya" pitchFamily="34" charset="0"/>
              </a:rPr>
              <a:t>sucesso;</a:t>
            </a:r>
          </a:p>
          <a:p>
            <a:pPr algn="just"/>
            <a:r>
              <a:rPr lang="pt-BR" b="1" dirty="0" smtClean="0">
                <a:solidFill>
                  <a:schemeClr val="bg1"/>
                </a:solidFill>
                <a:latin typeface="Vijaya" pitchFamily="34" charset="0"/>
                <a:cs typeface="Vijaya" pitchFamily="34" charset="0"/>
              </a:rPr>
              <a:t>		Manual </a:t>
            </a:r>
            <a:r>
              <a:rPr lang="pt-BR" b="1" dirty="0">
                <a:solidFill>
                  <a:schemeClr val="bg1"/>
                </a:solidFill>
                <a:latin typeface="Vijaya" pitchFamily="34" charset="0"/>
                <a:cs typeface="Vijaya" pitchFamily="34" charset="0"/>
              </a:rPr>
              <a:t>de Coleta e Lançamento de Dados no SIP</a:t>
            </a:r>
            <a:r>
              <a:rPr lang="pt-BR" dirty="0">
                <a:solidFill>
                  <a:schemeClr val="bg1"/>
                </a:solidFill>
                <a:latin typeface="Vijaya" pitchFamily="34" charset="0"/>
                <a:cs typeface="Vijaya" pitchFamily="34" charset="0"/>
              </a:rPr>
              <a:t>: trata das etapas relacionadas à coleta e lançamento de dados no sistema SIP, ou seja, do inventário propriamente dito.</a:t>
            </a:r>
          </a:p>
          <a:p>
            <a:pPr algn="just"/>
            <a:r>
              <a:rPr lang="pt-BR" dirty="0">
                <a:solidFill>
                  <a:schemeClr val="bg1"/>
                </a:solidFill>
                <a:latin typeface="Vijaya" pitchFamily="34" charset="0"/>
                <a:cs typeface="Vijaya" pitchFamily="34" charset="0"/>
              </a:rPr>
              <a:t> </a:t>
            </a:r>
          </a:p>
          <a:p>
            <a:pPr algn="just"/>
            <a:r>
              <a:rPr lang="pt-BR" dirty="0" smtClean="0">
                <a:solidFill>
                  <a:schemeClr val="bg1"/>
                </a:solidFill>
                <a:latin typeface="Vijaya" pitchFamily="34" charset="0"/>
                <a:cs typeface="Vijaya" pitchFamily="34" charset="0"/>
              </a:rPr>
              <a:t>		Também consta neste tutorial um </a:t>
            </a:r>
            <a:r>
              <a:rPr lang="pt-BR" dirty="0">
                <a:solidFill>
                  <a:schemeClr val="bg1"/>
                </a:solidFill>
                <a:latin typeface="Vijaya" pitchFamily="34" charset="0"/>
                <a:cs typeface="Vijaya" pitchFamily="34" charset="0"/>
              </a:rPr>
              <a:t>contexto </a:t>
            </a:r>
            <a:r>
              <a:rPr lang="pt-BR" dirty="0" smtClean="0">
                <a:solidFill>
                  <a:schemeClr val="bg1"/>
                </a:solidFill>
                <a:latin typeface="Vijaya" pitchFamily="34" charset="0"/>
                <a:cs typeface="Vijaya" pitchFamily="34" charset="0"/>
              </a:rPr>
              <a:t>normativo, </a:t>
            </a:r>
            <a:r>
              <a:rPr lang="pt-BR" dirty="0">
                <a:solidFill>
                  <a:schemeClr val="bg1"/>
                </a:solidFill>
                <a:latin typeface="Vijaya" pitchFamily="34" charset="0"/>
                <a:cs typeface="Vijaya" pitchFamily="34" charset="0"/>
              </a:rPr>
              <a:t>que </a:t>
            </a:r>
            <a:r>
              <a:rPr lang="pt-BR" dirty="0" smtClean="0">
                <a:solidFill>
                  <a:schemeClr val="bg1"/>
                </a:solidFill>
                <a:latin typeface="Vijaya" pitchFamily="34" charset="0"/>
                <a:cs typeface="Vijaya" pitchFamily="34" charset="0"/>
              </a:rPr>
              <a:t>aborda questões sobre o inventário </a:t>
            </a:r>
            <a:r>
              <a:rPr lang="pt-BR" dirty="0">
                <a:solidFill>
                  <a:schemeClr val="bg1"/>
                </a:solidFill>
                <a:latin typeface="Vijaya" pitchFamily="34" charset="0"/>
                <a:cs typeface="Vijaya" pitchFamily="34" charset="0"/>
              </a:rPr>
              <a:t>e </a:t>
            </a:r>
            <a:r>
              <a:rPr lang="pt-BR" dirty="0" smtClean="0">
                <a:solidFill>
                  <a:schemeClr val="bg1"/>
                </a:solidFill>
                <a:latin typeface="Vijaya" pitchFamily="34" charset="0"/>
                <a:cs typeface="Vijaya" pitchFamily="34" charset="0"/>
              </a:rPr>
              <a:t>as responsabilidades </a:t>
            </a:r>
            <a:r>
              <a:rPr lang="pt-BR" dirty="0">
                <a:solidFill>
                  <a:schemeClr val="bg1"/>
                </a:solidFill>
                <a:latin typeface="Vijaya" pitchFamily="34" charset="0"/>
                <a:cs typeface="Vijaya" pitchFamily="34" charset="0"/>
              </a:rPr>
              <a:t>na gestão de bens públicos</a:t>
            </a:r>
            <a:r>
              <a:rPr lang="pt-BR" dirty="0" smtClean="0">
                <a:solidFill>
                  <a:schemeClr val="bg1"/>
                </a:solidFill>
                <a:latin typeface="Vijaya" pitchFamily="34" charset="0"/>
                <a:cs typeface="Vijaya" pitchFamily="34" charset="0"/>
              </a:rPr>
              <a:t>.</a:t>
            </a:r>
          </a:p>
          <a:p>
            <a:pPr algn="just"/>
            <a:r>
              <a:rPr lang="pt-BR" dirty="0" smtClean="0">
                <a:solidFill>
                  <a:schemeClr val="bg1"/>
                </a:solidFill>
                <a:latin typeface="Vijaya" pitchFamily="34" charset="0"/>
                <a:cs typeface="Vijaya" pitchFamily="34" charset="0"/>
              </a:rPr>
              <a:t>		Boa </a:t>
            </a:r>
            <a:r>
              <a:rPr lang="pt-BR" dirty="0">
                <a:solidFill>
                  <a:schemeClr val="bg1"/>
                </a:solidFill>
                <a:latin typeface="Vijaya" pitchFamily="34" charset="0"/>
                <a:cs typeface="Vijaya" pitchFamily="34" charset="0"/>
              </a:rPr>
              <a:t>leitura!</a:t>
            </a:r>
          </a:p>
          <a:p>
            <a:pPr algn="just"/>
            <a:endParaRPr lang="pt-BR" dirty="0">
              <a:solidFill>
                <a:schemeClr val="bg1"/>
              </a:solidFill>
              <a:latin typeface="Vijaya" pitchFamily="34" charset="0"/>
              <a:cs typeface="Vijaya" pitchFamily="34" charset="0"/>
            </a:endParaRPr>
          </a:p>
        </p:txBody>
      </p:sp>
      <p:pic>
        <p:nvPicPr>
          <p:cNvPr id="17" name="Picture 4" descr="Resultado de imagem para clipart book"/>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368824" y="2463477"/>
            <a:ext cx="291924" cy="21602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Resultado de imagem para clipart book">
            <a:hlinkClick r:id="" action="ppaction://noaction">
              <a:snd r:embed="rId3" name="click.wav"/>
            </a:hlinkClick>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68824" y="3320985"/>
            <a:ext cx="291924" cy="21602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Resultado de imagem para clipart book"/>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68824" y="4140458"/>
            <a:ext cx="291924" cy="216024"/>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5480" y="2096272"/>
            <a:ext cx="1440160" cy="2172444"/>
          </a:xfrm>
          <a:prstGeom prst="rect">
            <a:avLst/>
          </a:prstGeom>
        </p:spPr>
      </p:pic>
      <p:sp>
        <p:nvSpPr>
          <p:cNvPr id="19" name="Oval Callout 18"/>
          <p:cNvSpPr/>
          <p:nvPr/>
        </p:nvSpPr>
        <p:spPr>
          <a:xfrm>
            <a:off x="69009" y="789079"/>
            <a:ext cx="2766881" cy="1117422"/>
          </a:xfrm>
          <a:prstGeom prst="wedgeEllipseCallout">
            <a:avLst/>
          </a:prstGeom>
        </p:spPr>
        <p:style>
          <a:lnRef idx="1">
            <a:schemeClr val="dk1"/>
          </a:lnRef>
          <a:fillRef idx="2">
            <a:schemeClr val="dk1"/>
          </a:fillRef>
          <a:effectRef idx="1">
            <a:schemeClr val="dk1"/>
          </a:effectRef>
          <a:fontRef idx="minor">
            <a:schemeClr val="dk1"/>
          </a:fontRef>
        </p:style>
        <p:txBody>
          <a:bodyPr rtlCol="0" anchor="ctr"/>
          <a:lstStyle/>
          <a:p>
            <a:pPr algn="ctr">
              <a:lnSpc>
                <a:spcPct val="115000"/>
              </a:lnSpc>
              <a:spcAft>
                <a:spcPts val="1000"/>
              </a:spcAft>
            </a:pPr>
            <a:r>
              <a:rPr lang="pt-BR" sz="1050" b="1" kern="50" dirty="0" smtClean="0">
                <a:solidFill>
                  <a:schemeClr val="bg1">
                    <a:lumMod val="95000"/>
                    <a:lumOff val="5000"/>
                  </a:schemeClr>
                </a:solidFill>
                <a:latin typeface="Lucida Bright" pitchFamily="18" charset="0"/>
              </a:rPr>
              <a:t>Seja bem-vindo(a)!</a:t>
            </a:r>
          </a:p>
          <a:p>
            <a:pPr algn="ctr">
              <a:lnSpc>
                <a:spcPct val="115000"/>
              </a:lnSpc>
              <a:spcAft>
                <a:spcPts val="1000"/>
              </a:spcAft>
            </a:pPr>
            <a:r>
              <a:rPr lang="pt-BR" sz="1050" b="1" kern="50" dirty="0" smtClean="0">
                <a:solidFill>
                  <a:schemeClr val="bg1">
                    <a:lumMod val="95000"/>
                    <a:lumOff val="5000"/>
                  </a:schemeClr>
                </a:solidFill>
                <a:latin typeface="Lucida Bright" pitchFamily="18" charset="0"/>
              </a:rPr>
              <a:t>Eu sou o Guardião do Patrimônio, e estarei contigo nesse inventário.</a:t>
            </a:r>
            <a:endParaRPr lang="pt-BR" sz="1050" b="1" kern="50" dirty="0">
              <a:solidFill>
                <a:schemeClr val="bg1">
                  <a:lumMod val="95000"/>
                  <a:lumOff val="5000"/>
                </a:schemeClr>
              </a:solidFill>
              <a:latin typeface="Lucida Bright" pitchFamily="18" charset="0"/>
            </a:endParaRPr>
          </a:p>
        </p:txBody>
      </p:sp>
      <p:sp>
        <p:nvSpPr>
          <p:cNvPr id="2" name="Rectangle 1"/>
          <p:cNvSpPr/>
          <p:nvPr/>
        </p:nvSpPr>
        <p:spPr>
          <a:xfrm>
            <a:off x="2712500" y="1234811"/>
            <a:ext cx="6921020" cy="1200329"/>
          </a:xfrm>
          <a:prstGeom prst="rect">
            <a:avLst/>
          </a:prstGeom>
        </p:spPr>
        <p:txBody>
          <a:bodyPr wrap="square">
            <a:spAutoFit/>
          </a:bodyPr>
          <a:lstStyle/>
          <a:p>
            <a:pPr algn="just"/>
            <a:r>
              <a:rPr lang="pt-BR" dirty="0" smtClean="0">
                <a:solidFill>
                  <a:schemeClr val="bg1"/>
                </a:solidFill>
                <a:latin typeface="Vijaya" pitchFamily="34" charset="0"/>
                <a:cs typeface="Vijaya" pitchFamily="34" charset="0"/>
              </a:rPr>
              <a:t>	Neste </a:t>
            </a:r>
            <a:r>
              <a:rPr lang="pt-BR" dirty="0">
                <a:solidFill>
                  <a:schemeClr val="bg1"/>
                </a:solidFill>
                <a:latin typeface="Vijaya" pitchFamily="34" charset="0"/>
                <a:cs typeface="Vijaya" pitchFamily="34" charset="0"/>
              </a:rPr>
              <a:t>material, abordamos de forma objetiva os procedimentos gerais para o inventário </a:t>
            </a:r>
            <a:r>
              <a:rPr lang="pt-BR" dirty="0" smtClean="0">
                <a:solidFill>
                  <a:schemeClr val="bg1"/>
                </a:solidFill>
                <a:latin typeface="Vijaya" pitchFamily="34" charset="0"/>
                <a:cs typeface="Vijaya" pitchFamily="34" charset="0"/>
              </a:rPr>
              <a:t>2018 </a:t>
            </a:r>
            <a:r>
              <a:rPr lang="pt-BR" dirty="0">
                <a:solidFill>
                  <a:schemeClr val="bg1"/>
                </a:solidFill>
                <a:latin typeface="Vijaya" pitchFamily="34" charset="0"/>
                <a:cs typeface="Vijaya" pitchFamily="34" charset="0"/>
              </a:rPr>
              <a:t>da UFSC. Sugerimos </a:t>
            </a:r>
            <a:r>
              <a:rPr lang="pt-BR" dirty="0" smtClean="0">
                <a:solidFill>
                  <a:schemeClr val="bg1"/>
                </a:solidFill>
                <a:latin typeface="Vijaya" pitchFamily="34" charset="0"/>
                <a:cs typeface="Vijaya" pitchFamily="34" charset="0"/>
              </a:rPr>
              <a:t>ficar </a:t>
            </a:r>
            <a:r>
              <a:rPr lang="pt-BR" dirty="0">
                <a:solidFill>
                  <a:schemeClr val="bg1"/>
                </a:solidFill>
                <a:latin typeface="Vijaya" pitchFamily="34" charset="0"/>
                <a:cs typeface="Vijaya" pitchFamily="34" charset="0"/>
              </a:rPr>
              <a:t>atento aos </a:t>
            </a:r>
            <a:r>
              <a:rPr lang="pt-BR" b="1" dirty="0">
                <a:solidFill>
                  <a:schemeClr val="bg1"/>
                </a:solidFill>
                <a:latin typeface="Vijaya" pitchFamily="34" charset="0"/>
                <a:cs typeface="Vijaya" pitchFamily="34" charset="0"/>
              </a:rPr>
              <a:t>prazos</a:t>
            </a:r>
            <a:r>
              <a:rPr lang="pt-BR" dirty="0">
                <a:solidFill>
                  <a:schemeClr val="bg1"/>
                </a:solidFill>
                <a:latin typeface="Vijaya" pitchFamily="34" charset="0"/>
                <a:cs typeface="Vijaya" pitchFamily="34" charset="0"/>
              </a:rPr>
              <a:t> de cumprimento das tarefas, os quais destacamos neste material.</a:t>
            </a:r>
          </a:p>
          <a:p>
            <a:pPr algn="just"/>
            <a:r>
              <a:rPr lang="pt-BR" dirty="0">
                <a:solidFill>
                  <a:schemeClr val="bg1"/>
                </a:solidFill>
                <a:latin typeface="Vijaya" pitchFamily="34" charset="0"/>
                <a:cs typeface="Vijaya" pitchFamily="34" charset="0"/>
              </a:rPr>
              <a:t>	Este tutorial contempla três manuais, que são:</a:t>
            </a:r>
          </a:p>
        </p:txBody>
      </p:sp>
      <p:sp>
        <p:nvSpPr>
          <p:cNvPr id="23" name="Rectangle 22"/>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5" name="Rectangle 24"/>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Right Triangle 26"/>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8" name="Straight Connector 27"/>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Rectangle 30"/>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2" name="Right Triangle 31"/>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33" name="Straight Connector 32"/>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045632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21963" y="1272134"/>
            <a:ext cx="9324411" cy="4708981"/>
          </a:xfrm>
          <a:prstGeom prst="rect">
            <a:avLst/>
          </a:prstGeom>
        </p:spPr>
        <p:txBody>
          <a:bodyPr wrap="square">
            <a:spAutoFit/>
          </a:bodyPr>
          <a:lstStyle/>
          <a:p>
            <a:pPr lvl="2" algn="just"/>
            <a:r>
              <a:rPr lang="pt-BR" sz="1200" dirty="0" smtClean="0">
                <a:solidFill>
                  <a:schemeClr val="bg1"/>
                </a:solidFill>
                <a:latin typeface="Vijaya" pitchFamily="34" charset="0"/>
                <a:cs typeface="Vijaya" pitchFamily="34" charset="0"/>
              </a:rPr>
              <a:t>I </a:t>
            </a:r>
            <a:r>
              <a:rPr lang="pt-BR" sz="1200" dirty="0">
                <a:solidFill>
                  <a:schemeClr val="bg1"/>
                </a:solidFill>
                <a:latin typeface="Vijaya" pitchFamily="34" charset="0"/>
                <a:cs typeface="Vijaya" pitchFamily="34" charset="0"/>
              </a:rPr>
              <a:t>– o anual: é aquele destinado a comprovar a quantidade e o valor dos bens patrimoniais existentes </a:t>
            </a:r>
            <a:r>
              <a:rPr lang="pt-BR" sz="1200" dirty="0" smtClean="0">
                <a:solidFill>
                  <a:schemeClr val="bg1"/>
                </a:solidFill>
                <a:latin typeface="Vijaya" pitchFamily="34" charset="0"/>
                <a:cs typeface="Vijaya" pitchFamily="34" charset="0"/>
              </a:rPr>
              <a:t>por </a:t>
            </a:r>
            <a:r>
              <a:rPr lang="pt-BR" sz="1200" dirty="0">
                <a:solidFill>
                  <a:schemeClr val="bg1"/>
                </a:solidFill>
                <a:latin typeface="Vijaya" pitchFamily="34" charset="0"/>
                <a:cs typeface="Vijaya" pitchFamily="34" charset="0"/>
              </a:rPr>
              <a:t>ocasião do encerramento de cada exercício, sendo constituído do inventário anterior e das </a:t>
            </a:r>
            <a:r>
              <a:rPr lang="pt-BR" sz="1200" dirty="0" smtClean="0">
                <a:solidFill>
                  <a:schemeClr val="bg1"/>
                </a:solidFill>
                <a:latin typeface="Vijaya" pitchFamily="34" charset="0"/>
                <a:cs typeface="Vijaya" pitchFamily="34" charset="0"/>
              </a:rPr>
              <a:t>movimentações patrimoniais </a:t>
            </a:r>
            <a:r>
              <a:rPr lang="pt-BR" sz="1200" dirty="0">
                <a:solidFill>
                  <a:schemeClr val="bg1"/>
                </a:solidFill>
                <a:latin typeface="Vijaya" pitchFamily="34" charset="0"/>
                <a:cs typeface="Vijaya" pitchFamily="34" charset="0"/>
              </a:rPr>
              <a:t>ocorridas durante o </a:t>
            </a:r>
            <a:r>
              <a:rPr lang="pt-BR" sz="1200" dirty="0" smtClean="0">
                <a:solidFill>
                  <a:schemeClr val="bg1"/>
                </a:solidFill>
                <a:latin typeface="Vijaya" pitchFamily="34" charset="0"/>
                <a:cs typeface="Vijaya" pitchFamily="34" charset="0"/>
              </a:rPr>
              <a:t>exercício [...]</a:t>
            </a:r>
            <a:endParaRPr lang="pt-BR" sz="1200" dirty="0">
              <a:solidFill>
                <a:schemeClr val="bg1"/>
              </a:solidFill>
              <a:latin typeface="Vijaya" pitchFamily="34" charset="0"/>
              <a:cs typeface="Vijaya" pitchFamily="34" charset="0"/>
            </a:endParaRPr>
          </a:p>
          <a:p>
            <a:pPr algn="just"/>
            <a:r>
              <a:rPr lang="pt-BR" dirty="0">
                <a:solidFill>
                  <a:schemeClr val="bg1"/>
                </a:solidFill>
                <a:latin typeface="Vijaya" pitchFamily="34" charset="0"/>
                <a:cs typeface="Vijaya" pitchFamily="34" charset="0"/>
              </a:rPr>
              <a:t> </a:t>
            </a:r>
          </a:p>
          <a:p>
            <a:pPr algn="just"/>
            <a:r>
              <a:rPr lang="pt-BR" dirty="0">
                <a:solidFill>
                  <a:schemeClr val="bg1"/>
                </a:solidFill>
                <a:latin typeface="Vijaya" pitchFamily="34" charset="0"/>
                <a:cs typeface="Vijaya" pitchFamily="34" charset="0"/>
              </a:rPr>
              <a:t>	No que se refere à execução do inventário, a citada Portaria Normativa prevê a forma </a:t>
            </a:r>
            <a:r>
              <a:rPr lang="pt-BR" b="1" dirty="0">
                <a:solidFill>
                  <a:srgbClr val="002060"/>
                </a:solidFill>
                <a:latin typeface="Vijaya" pitchFamily="34" charset="0"/>
                <a:cs typeface="Vijaya" pitchFamily="34" charset="0"/>
              </a:rPr>
              <a:t>descentralizada</a:t>
            </a:r>
            <a:r>
              <a:rPr lang="pt-BR" dirty="0">
                <a:solidFill>
                  <a:schemeClr val="bg1"/>
                </a:solidFill>
                <a:latin typeface="Vijaya" pitchFamily="34" charset="0"/>
                <a:cs typeface="Vijaya" pitchFamily="34" charset="0"/>
              </a:rPr>
              <a:t>, de modo a observar-se o princípio da segregação de funções. Transcrevemos os seguintes </a:t>
            </a:r>
            <a:r>
              <a:rPr lang="pt-BR" dirty="0" smtClean="0">
                <a:solidFill>
                  <a:schemeClr val="bg1"/>
                </a:solidFill>
                <a:latin typeface="Vijaya" pitchFamily="34" charset="0"/>
                <a:cs typeface="Vijaya" pitchFamily="34" charset="0"/>
              </a:rPr>
              <a:t>dispositivos:</a:t>
            </a:r>
          </a:p>
          <a:p>
            <a:pPr algn="just"/>
            <a:endParaRPr lang="pt-BR" dirty="0">
              <a:solidFill>
                <a:schemeClr val="bg1"/>
              </a:solidFill>
              <a:latin typeface="Vijaya" pitchFamily="34" charset="0"/>
              <a:cs typeface="Vijaya" pitchFamily="34" charset="0"/>
            </a:endParaRPr>
          </a:p>
          <a:p>
            <a:pPr lvl="2" algn="just"/>
            <a:r>
              <a:rPr lang="pt-BR" sz="1200" dirty="0" smtClean="0">
                <a:solidFill>
                  <a:schemeClr val="bg1"/>
                </a:solidFill>
                <a:latin typeface="Vijaya" pitchFamily="34" charset="0"/>
                <a:cs typeface="Vijaya" pitchFamily="34" charset="0"/>
              </a:rPr>
              <a:t>Art</a:t>
            </a:r>
            <a:r>
              <a:rPr lang="pt-BR" sz="1200" dirty="0">
                <a:solidFill>
                  <a:schemeClr val="bg1"/>
                </a:solidFill>
                <a:latin typeface="Vijaya" pitchFamily="34" charset="0"/>
                <a:cs typeface="Vijaya" pitchFamily="34" charset="0"/>
              </a:rPr>
              <a:t>. 157. O inventário anual dos bens móveis permanentes de cada seccional de patrimônio será conduzido por comissão interna de inventário constituída pelos respectivos agentes patrimoniais natos.</a:t>
            </a:r>
          </a:p>
          <a:p>
            <a:pPr lvl="2" algn="just"/>
            <a:r>
              <a:rPr lang="pt-BR" sz="1200" dirty="0">
                <a:solidFill>
                  <a:schemeClr val="bg1"/>
                </a:solidFill>
                <a:latin typeface="Vijaya" pitchFamily="34" charset="0"/>
                <a:cs typeface="Vijaya" pitchFamily="34" charset="0"/>
              </a:rPr>
              <a:t>Art. 158. A comissão interna de inventário será integrada pelo agente patrimonial seccional e pelos agentes patrimoniais setoriais, se houver, e/ ou por servidores lotados na respectiva seccional de patrimônio, sob a presidência do primeiro.</a:t>
            </a:r>
          </a:p>
          <a:p>
            <a:pPr lvl="2" algn="just"/>
            <a:r>
              <a:rPr lang="pt-BR" sz="1200" dirty="0">
                <a:solidFill>
                  <a:schemeClr val="bg1"/>
                </a:solidFill>
                <a:latin typeface="Vijaya" pitchFamily="34" charset="0"/>
                <a:cs typeface="Vijaya" pitchFamily="34" charset="0"/>
              </a:rPr>
              <a:t>Parágrafo único. O presidente da comissão interna de inventário poderá solicitar o auxílio de técnicos ou servidores conhecedores dos bens, a fim de </a:t>
            </a:r>
            <a:r>
              <a:rPr lang="pt-BR" sz="1200" dirty="0" smtClean="0">
                <a:solidFill>
                  <a:schemeClr val="bg1"/>
                </a:solidFill>
                <a:latin typeface="Vijaya" pitchFamily="34" charset="0"/>
                <a:cs typeface="Vijaya" pitchFamily="34" charset="0"/>
              </a:rPr>
              <a:t>facilitar </a:t>
            </a:r>
            <a:r>
              <a:rPr lang="pt-BR" sz="1200" dirty="0">
                <a:solidFill>
                  <a:schemeClr val="bg1"/>
                </a:solidFill>
                <a:latin typeface="Vijaya" pitchFamily="34" charset="0"/>
                <a:cs typeface="Vijaya" pitchFamily="34" charset="0"/>
              </a:rPr>
              <a:t>a sua localização e identificação.</a:t>
            </a:r>
          </a:p>
          <a:p>
            <a:pPr lvl="2" algn="just"/>
            <a:r>
              <a:rPr lang="pt-BR" sz="1200" dirty="0">
                <a:solidFill>
                  <a:schemeClr val="bg1"/>
                </a:solidFill>
                <a:latin typeface="Vijaya" pitchFamily="34" charset="0"/>
                <a:cs typeface="Vijaya" pitchFamily="34" charset="0"/>
              </a:rPr>
              <a:t>Art. 159. O agente patrimonial nato, em razão do volume, das </a:t>
            </a:r>
            <a:r>
              <a:rPr lang="pt-BR" sz="1200" dirty="0" smtClean="0">
                <a:solidFill>
                  <a:schemeClr val="bg1"/>
                </a:solidFill>
                <a:latin typeface="Vijaya" pitchFamily="34" charset="0"/>
                <a:cs typeface="Vijaya" pitchFamily="34" charset="0"/>
              </a:rPr>
              <a:t>dificuldades </a:t>
            </a:r>
            <a:r>
              <a:rPr lang="pt-BR" sz="1200" dirty="0">
                <a:solidFill>
                  <a:schemeClr val="bg1"/>
                </a:solidFill>
                <a:latin typeface="Vijaya" pitchFamily="34" charset="0"/>
                <a:cs typeface="Vijaya" pitchFamily="34" charset="0"/>
              </a:rPr>
              <a:t>na localização dos respectivos bens e das peculiaridades da carga patrimonial, poderá constituir subcomissões internas de inventário físico para agilizar o processo.</a:t>
            </a:r>
          </a:p>
          <a:p>
            <a:pPr algn="just"/>
            <a:r>
              <a:rPr lang="pt-BR" dirty="0">
                <a:solidFill>
                  <a:schemeClr val="bg1"/>
                </a:solidFill>
                <a:latin typeface="Vijaya" pitchFamily="34" charset="0"/>
                <a:cs typeface="Vijaya" pitchFamily="34" charset="0"/>
              </a:rPr>
              <a:t> </a:t>
            </a:r>
          </a:p>
          <a:p>
            <a:pPr algn="just"/>
            <a:r>
              <a:rPr lang="pt-BR" dirty="0" smtClean="0">
                <a:solidFill>
                  <a:schemeClr val="bg1"/>
                </a:solidFill>
                <a:latin typeface="Vijaya" pitchFamily="34" charset="0"/>
                <a:cs typeface="Vijaya" pitchFamily="34" charset="0"/>
              </a:rPr>
              <a:t>	Conforme </a:t>
            </a:r>
            <a:r>
              <a:rPr lang="pt-BR" dirty="0">
                <a:solidFill>
                  <a:schemeClr val="bg1"/>
                </a:solidFill>
                <a:latin typeface="Vijaya" pitchFamily="34" charset="0"/>
                <a:cs typeface="Vijaya" pitchFamily="34" charset="0"/>
              </a:rPr>
              <a:t>previsto nesses artigos, as comissões de inventário devem ser constituídas por </a:t>
            </a:r>
            <a:r>
              <a:rPr lang="pt-BR" b="1" dirty="0">
                <a:solidFill>
                  <a:srgbClr val="002060"/>
                </a:solidFill>
                <a:latin typeface="Vijaya" pitchFamily="34" charset="0"/>
                <a:cs typeface="Vijaya" pitchFamily="34" charset="0"/>
              </a:rPr>
              <a:t>ato do agente patrimonial nato</a:t>
            </a:r>
            <a:r>
              <a:rPr lang="pt-BR" dirty="0">
                <a:solidFill>
                  <a:schemeClr val="bg1"/>
                </a:solidFill>
                <a:latin typeface="Vijaya" pitchFamily="34" charset="0"/>
                <a:cs typeface="Vijaya" pitchFamily="34" charset="0"/>
              </a:rPr>
              <a:t>. Essa formalização ocorre por meio de </a:t>
            </a:r>
            <a:r>
              <a:rPr lang="pt-BR" dirty="0" smtClean="0">
                <a:solidFill>
                  <a:schemeClr val="bg1"/>
                </a:solidFill>
                <a:latin typeface="Vijaya" pitchFamily="34" charset="0"/>
                <a:cs typeface="Vijaya" pitchFamily="34" charset="0"/>
              </a:rPr>
              <a:t>portaria</a:t>
            </a:r>
            <a:r>
              <a:rPr lang="pt-BR" dirty="0">
                <a:solidFill>
                  <a:schemeClr val="bg1"/>
                </a:solidFill>
                <a:latin typeface="Vijaya" pitchFamily="34" charset="0"/>
                <a:cs typeface="Vijaya" pitchFamily="34" charset="0"/>
              </a:rPr>
              <a:t>, conforme mencionado neste </a:t>
            </a:r>
            <a:r>
              <a:rPr lang="pt-BR" dirty="0" smtClean="0">
                <a:solidFill>
                  <a:schemeClr val="bg1"/>
                </a:solidFill>
                <a:latin typeface="Vijaya" pitchFamily="34" charset="0"/>
                <a:cs typeface="Vijaya" pitchFamily="34" charset="0"/>
              </a:rPr>
              <a:t>manual.</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Além </a:t>
            </a:r>
            <a:r>
              <a:rPr lang="pt-BR" dirty="0">
                <a:solidFill>
                  <a:schemeClr val="bg1"/>
                </a:solidFill>
                <a:latin typeface="Vijaya" pitchFamily="34" charset="0"/>
                <a:cs typeface="Vijaya" pitchFamily="34" charset="0"/>
              </a:rPr>
              <a:t>disso, o </a:t>
            </a:r>
            <a:r>
              <a:rPr lang="pt-BR" b="1" dirty="0">
                <a:solidFill>
                  <a:srgbClr val="002060"/>
                </a:solidFill>
                <a:latin typeface="Vijaya" pitchFamily="34" charset="0"/>
                <a:cs typeface="Vijaya" pitchFamily="34" charset="0"/>
              </a:rPr>
              <a:t>agente patrimonial seccional integrará a comissão, presidindo-a</a:t>
            </a:r>
            <a:r>
              <a:rPr lang="pt-BR" dirty="0">
                <a:solidFill>
                  <a:schemeClr val="bg1"/>
                </a:solidFill>
                <a:latin typeface="Vijaya" pitchFamily="34" charset="0"/>
                <a:cs typeface="Vijaya" pitchFamily="34" charset="0"/>
              </a:rPr>
              <a:t>. Além do quantitativo mínimo recomendado de 3 servidores por comissão, pode contar com apoio de outros servidores, sob a forma de subcomissões, de acordo com o volume e complexidade do controle patrimonial em sua unidade</a:t>
            </a:r>
            <a:r>
              <a:rPr lang="pt-BR" dirty="0" smtClean="0">
                <a:solidFill>
                  <a:schemeClr val="bg1"/>
                </a:solidFill>
                <a:latin typeface="Vijaya" pitchFamily="34" charset="0"/>
                <a:cs typeface="Vijaya" pitchFamily="34" charset="0"/>
              </a:rPr>
              <a:t>.</a:t>
            </a:r>
            <a:endParaRPr lang="pt-BR" dirty="0">
              <a:solidFill>
                <a:schemeClr val="bg1"/>
              </a:solidFill>
              <a:latin typeface="Vijaya" pitchFamily="34" charset="0"/>
              <a:cs typeface="Vijaya" pitchFamily="34" charset="0"/>
            </a:endParaRPr>
          </a:p>
        </p:txBody>
      </p:sp>
    </p:spTree>
    <p:extLst>
      <p:ext uri="{BB962C8B-B14F-4D97-AF65-F5344CB8AC3E}">
        <p14:creationId xmlns:p14="http://schemas.microsoft.com/office/powerpoint/2010/main" val="27742490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88846" y="1400564"/>
            <a:ext cx="9217024" cy="3785652"/>
          </a:xfrm>
          <a:prstGeom prst="rect">
            <a:avLst/>
          </a:prstGeom>
          <a:noFill/>
        </p:spPr>
        <p:txBody>
          <a:bodyPr wrap="square" rtlCol="0">
            <a:spAutoFit/>
          </a:bodyPr>
          <a:lstStyle/>
          <a:p>
            <a:pPr algn="just"/>
            <a:r>
              <a:rPr lang="pt-BR" dirty="0" smtClean="0">
                <a:solidFill>
                  <a:schemeClr val="bg1"/>
                </a:solidFill>
                <a:latin typeface="Vijaya" pitchFamily="34" charset="0"/>
                <a:cs typeface="Vijaya" pitchFamily="34" charset="0"/>
              </a:rPr>
              <a:t>	Não </a:t>
            </a:r>
            <a:r>
              <a:rPr lang="pt-BR" dirty="0">
                <a:solidFill>
                  <a:schemeClr val="bg1"/>
                </a:solidFill>
                <a:latin typeface="Vijaya" pitchFamily="34" charset="0"/>
                <a:cs typeface="Vijaya" pitchFamily="34" charset="0"/>
              </a:rPr>
              <a:t>havendo designação de agente patrimonial seccional, deve ser providenciada sua designação por </a:t>
            </a:r>
            <a:r>
              <a:rPr lang="pt-BR" b="1" dirty="0">
                <a:solidFill>
                  <a:srgbClr val="002060"/>
                </a:solidFill>
                <a:latin typeface="Vijaya" pitchFamily="34" charset="0"/>
                <a:cs typeface="Vijaya" pitchFamily="34" charset="0"/>
              </a:rPr>
              <a:t>portaria</a:t>
            </a:r>
            <a:r>
              <a:rPr lang="pt-BR" dirty="0">
                <a:solidFill>
                  <a:schemeClr val="bg1"/>
                </a:solidFill>
                <a:latin typeface="Vijaya" pitchFamily="34" charset="0"/>
                <a:cs typeface="Vijaya" pitchFamily="34" charset="0"/>
              </a:rPr>
              <a:t>, com antecedência suficiente à nomeação das comissões e à realização do inventário, como prevê a Portaria Normativa nº </a:t>
            </a:r>
            <a:r>
              <a:rPr lang="pt-BR" dirty="0" smtClean="0">
                <a:solidFill>
                  <a:schemeClr val="bg1"/>
                </a:solidFill>
                <a:latin typeface="Vijaya" pitchFamily="34" charset="0"/>
                <a:cs typeface="Vijaya" pitchFamily="34" charset="0"/>
              </a:rPr>
              <a:t>7/GR/2007</a:t>
            </a:r>
            <a:r>
              <a:rPr lang="pt-BR" dirty="0">
                <a:solidFill>
                  <a:schemeClr val="bg1"/>
                </a:solidFill>
                <a:latin typeface="Vijaya" pitchFamily="34" charset="0"/>
                <a:cs typeface="Vijaya" pitchFamily="34" charset="0"/>
              </a:rPr>
              <a:t>. Transcrevemos, na íntegra, os artigos que tratam dessa atribuição</a:t>
            </a:r>
            <a:r>
              <a:rPr lang="pt-BR" dirty="0" smtClean="0">
                <a:solidFill>
                  <a:schemeClr val="bg1"/>
                </a:solidFill>
                <a:latin typeface="Vijaya" pitchFamily="34" charset="0"/>
                <a:cs typeface="Vijaya" pitchFamily="34" charset="0"/>
              </a:rPr>
              <a:t>:</a:t>
            </a:r>
          </a:p>
          <a:p>
            <a:pPr algn="just"/>
            <a:endParaRPr lang="pt-BR" dirty="0">
              <a:solidFill>
                <a:schemeClr val="bg1"/>
              </a:solidFill>
              <a:latin typeface="Vijaya" pitchFamily="34" charset="0"/>
              <a:cs typeface="Vijaya" pitchFamily="34" charset="0"/>
            </a:endParaRPr>
          </a:p>
          <a:p>
            <a:pPr lvl="2" algn="just"/>
            <a:r>
              <a:rPr lang="pt-BR" sz="1200" dirty="0">
                <a:solidFill>
                  <a:schemeClr val="bg1"/>
                </a:solidFill>
                <a:latin typeface="Vijaya" pitchFamily="34" charset="0"/>
                <a:cs typeface="Vijaya" pitchFamily="34" charset="0"/>
              </a:rPr>
              <a:t>Art. 14. O dirigente de cada seccional de patrimônio [...], na condição de agente patrimonial nato, será o responsável pela gestão patrimonial mobiliária dos bens móveis permanentes integrados ao seu patrimônio.</a:t>
            </a:r>
          </a:p>
          <a:p>
            <a:pPr lvl="2" algn="just"/>
            <a:r>
              <a:rPr lang="pt-BR" sz="1200" dirty="0">
                <a:solidFill>
                  <a:schemeClr val="bg1"/>
                </a:solidFill>
                <a:latin typeface="Vijaya" pitchFamily="34" charset="0"/>
                <a:cs typeface="Vijaya" pitchFamily="34" charset="0"/>
              </a:rPr>
              <a:t>[...]</a:t>
            </a:r>
          </a:p>
          <a:p>
            <a:pPr lvl="2" algn="just"/>
            <a:r>
              <a:rPr lang="pt-BR" sz="1200" dirty="0">
                <a:solidFill>
                  <a:schemeClr val="bg1"/>
                </a:solidFill>
                <a:latin typeface="Vijaya" pitchFamily="34" charset="0"/>
                <a:cs typeface="Vijaya" pitchFamily="34" charset="0"/>
              </a:rPr>
              <a:t>Art. 17. Para o desempenho de atividades de gestão patrimonial, o agente patrimonial nato deverá indicar ao Pró-Reitor de Orçamento, Administração e Finanças um servidor para atuar como agente patrimonial seccional junto à respectiva seccional de patrimônio.</a:t>
            </a:r>
          </a:p>
          <a:p>
            <a:pPr lvl="2" algn="just"/>
            <a:r>
              <a:rPr lang="pt-BR" sz="1200" dirty="0">
                <a:solidFill>
                  <a:schemeClr val="bg1"/>
                </a:solidFill>
                <a:latin typeface="Vijaya" pitchFamily="34" charset="0"/>
                <a:cs typeface="Vijaya" pitchFamily="34" charset="0"/>
              </a:rPr>
              <a:t>§ 1º A indicação a que se refere este artigo deverá recair preferencialmente em servidor técnico-administrativo ocupante do cargo de Assistente em Administração ou de Auxiliar em Administração ou designado para o exercício de função gratificada.</a:t>
            </a:r>
          </a:p>
          <a:p>
            <a:pPr lvl="2" algn="just"/>
            <a:r>
              <a:rPr lang="pt-BR" sz="1200" dirty="0">
                <a:solidFill>
                  <a:schemeClr val="bg1"/>
                </a:solidFill>
                <a:latin typeface="Vijaya" pitchFamily="34" charset="0"/>
                <a:cs typeface="Vijaya" pitchFamily="34" charset="0"/>
              </a:rPr>
              <a:t>[..]</a:t>
            </a:r>
          </a:p>
          <a:p>
            <a:pPr lvl="2" algn="just"/>
            <a:r>
              <a:rPr lang="pt-BR" sz="1200" dirty="0">
                <a:solidFill>
                  <a:schemeClr val="bg1"/>
                </a:solidFill>
                <a:latin typeface="Vijaya" pitchFamily="34" charset="0"/>
                <a:cs typeface="Vijaya" pitchFamily="34" charset="0"/>
              </a:rPr>
              <a:t>§ 3º Somente poderá ser agente patrimonial seccinoal o servidor efetivo ou o servidor público que se encontrar em exercício na Universidade mediante cessão ou lotação provisória.</a:t>
            </a:r>
          </a:p>
          <a:p>
            <a:pPr lvl="2" algn="just"/>
            <a:r>
              <a:rPr lang="pt-BR" sz="1200" dirty="0">
                <a:solidFill>
                  <a:schemeClr val="bg1"/>
                </a:solidFill>
                <a:latin typeface="Vijaya" pitchFamily="34" charset="0"/>
                <a:cs typeface="Vijaya" pitchFamily="34" charset="0"/>
              </a:rPr>
              <a:t>§ 4º Nos casos de impedimento ou de inexistência de agente patrimonial seccional em razão das características da seccional de patrimônio, as suas competências serão exercidas pelo agente patrimonial nato.</a:t>
            </a:r>
          </a:p>
          <a:p>
            <a:pPr lvl="2" algn="just"/>
            <a:r>
              <a:rPr lang="pt-BR" sz="1200" dirty="0">
                <a:solidFill>
                  <a:schemeClr val="bg1"/>
                </a:solidFill>
                <a:latin typeface="Vijaya" pitchFamily="34" charset="0"/>
                <a:cs typeface="Vijaya" pitchFamily="34" charset="0"/>
              </a:rPr>
              <a:t>Art. 18. A substituição de agente patrimonial seccional deverá ser comunicada formalmente ao Pró-Reitor de Orçamento, Administração e Finanças pelo respectivo  agente patrimonial nato, com a indicação do respectivo substituto</a:t>
            </a:r>
            <a:r>
              <a:rPr lang="pt-BR" sz="1200" dirty="0" smtClean="0">
                <a:solidFill>
                  <a:schemeClr val="bg1"/>
                </a:solidFill>
                <a:latin typeface="Vijaya" pitchFamily="34" charset="0"/>
                <a:cs typeface="Vijaya" pitchFamily="34" charset="0"/>
              </a:rPr>
              <a:t>.</a:t>
            </a:r>
            <a:endParaRPr lang="pt-BR" sz="1200" dirty="0">
              <a:solidFill>
                <a:schemeClr val="bg1"/>
              </a:solidFill>
              <a:latin typeface="Vijaya" pitchFamily="34" charset="0"/>
              <a:cs typeface="Vijaya" pitchFamily="34" charset="0"/>
            </a:endParaRPr>
          </a:p>
        </p:txBody>
      </p:sp>
    </p:spTree>
    <p:extLst>
      <p:ext uri="{BB962C8B-B14F-4D97-AF65-F5344CB8AC3E}">
        <p14:creationId xmlns:p14="http://schemas.microsoft.com/office/powerpoint/2010/main" val="27742490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12098" y="917097"/>
            <a:ext cx="9505056" cy="5078313"/>
          </a:xfrm>
          <a:prstGeom prst="rect">
            <a:avLst/>
          </a:prstGeom>
          <a:noFill/>
        </p:spPr>
        <p:txBody>
          <a:bodyPr wrap="square" rtlCol="0">
            <a:spAutoFit/>
          </a:bodyPr>
          <a:lstStyle/>
          <a:p>
            <a:pPr algn="just"/>
            <a:r>
              <a:rPr lang="pt-BR" dirty="0"/>
              <a:t>	</a:t>
            </a:r>
            <a:r>
              <a:rPr lang="pt-BR" dirty="0" smtClean="0">
                <a:solidFill>
                  <a:schemeClr val="bg1"/>
                </a:solidFill>
                <a:latin typeface="Vijaya" pitchFamily="34" charset="0"/>
                <a:cs typeface="Vijaya" pitchFamily="34" charset="0"/>
              </a:rPr>
              <a:t>Reforçando </a:t>
            </a:r>
            <a:r>
              <a:rPr lang="pt-BR" dirty="0">
                <a:solidFill>
                  <a:schemeClr val="bg1"/>
                </a:solidFill>
                <a:latin typeface="Vijaya" pitchFamily="34" charset="0"/>
                <a:cs typeface="Vijaya" pitchFamily="34" charset="0"/>
              </a:rPr>
              <a:t>o exposto no Art. 17, § 4º, o art. 172 versa que:</a:t>
            </a:r>
          </a:p>
          <a:p>
            <a:pPr algn="just"/>
            <a:endParaRPr lang="pt-BR" dirty="0" smtClean="0">
              <a:solidFill>
                <a:schemeClr val="bg1"/>
              </a:solidFill>
              <a:latin typeface="Vijaya" pitchFamily="34" charset="0"/>
              <a:cs typeface="Vijaya" pitchFamily="34" charset="0"/>
            </a:endParaRPr>
          </a:p>
          <a:p>
            <a:pPr lvl="2" algn="just"/>
            <a:r>
              <a:rPr lang="pt-BR" sz="1200" dirty="0" smtClean="0">
                <a:solidFill>
                  <a:schemeClr val="bg1"/>
                </a:solidFill>
                <a:latin typeface="Vijaya" pitchFamily="34" charset="0"/>
                <a:cs typeface="Vijaya" pitchFamily="34" charset="0"/>
              </a:rPr>
              <a:t>Art</a:t>
            </a:r>
            <a:r>
              <a:rPr lang="pt-BR" sz="1200" dirty="0">
                <a:solidFill>
                  <a:schemeClr val="bg1"/>
                </a:solidFill>
                <a:latin typeface="Vijaya" pitchFamily="34" charset="0"/>
                <a:cs typeface="Vijaya" pitchFamily="34" charset="0"/>
              </a:rPr>
              <a:t>. 172. Na falta de agente patrimonial seccional, o agente patrimonial nato deverá praticar todos os atos de gestão e controle patrimonial previstos nesta portaria normativa em relação aos bens sob sua responsabilidade.</a:t>
            </a:r>
            <a:endParaRPr lang="pt-BR" dirty="0">
              <a:solidFill>
                <a:schemeClr val="bg1"/>
              </a:solidFill>
              <a:latin typeface="Vijaya" pitchFamily="34" charset="0"/>
              <a:cs typeface="Vijaya" pitchFamily="34" charset="0"/>
            </a:endParaRPr>
          </a:p>
          <a:p>
            <a:pPr algn="just"/>
            <a:r>
              <a:rPr lang="pt-BR" dirty="0">
                <a:solidFill>
                  <a:schemeClr val="bg1"/>
                </a:solidFill>
                <a:latin typeface="Vijaya" pitchFamily="34" charset="0"/>
                <a:cs typeface="Vijaya" pitchFamily="34" charset="0"/>
              </a:rPr>
              <a:t> </a:t>
            </a:r>
          </a:p>
          <a:p>
            <a:pPr algn="just"/>
            <a:r>
              <a:rPr lang="pt-BR" dirty="0" smtClean="0">
                <a:solidFill>
                  <a:schemeClr val="bg1"/>
                </a:solidFill>
                <a:latin typeface="Vijaya" pitchFamily="34" charset="0"/>
                <a:cs typeface="Vijaya" pitchFamily="34" charset="0"/>
              </a:rPr>
              <a:t>	Cumpre </a:t>
            </a:r>
            <a:r>
              <a:rPr lang="pt-BR" dirty="0">
                <a:solidFill>
                  <a:schemeClr val="bg1"/>
                </a:solidFill>
                <a:latin typeface="Vijaya" pitchFamily="34" charset="0"/>
                <a:cs typeface="Vijaya" pitchFamily="34" charset="0"/>
              </a:rPr>
              <a:t>frisar que, pelo fato de a Portaria Normativa ter sido emitida em 2007, a expressão “Pró-Reitor de Orçamento, Administração e Finanças” corresponde, na atual estrutura universitária, ao cargo de Pró-Reitor de </a:t>
            </a:r>
            <a:r>
              <a:rPr lang="pt-BR" dirty="0" smtClean="0">
                <a:solidFill>
                  <a:schemeClr val="bg1"/>
                </a:solidFill>
                <a:latin typeface="Vijaya" pitchFamily="34" charset="0"/>
                <a:cs typeface="Vijaya" pitchFamily="34" charset="0"/>
              </a:rPr>
              <a:t>Administração.</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Também </a:t>
            </a:r>
            <a:r>
              <a:rPr lang="pt-BR" dirty="0">
                <a:solidFill>
                  <a:schemeClr val="bg1"/>
                </a:solidFill>
                <a:latin typeface="Vijaya" pitchFamily="34" charset="0"/>
                <a:cs typeface="Vijaya" pitchFamily="34" charset="0"/>
              </a:rPr>
              <a:t>é importante respaldar a atuação das comissões, no sentido de seu </a:t>
            </a:r>
            <a:r>
              <a:rPr lang="pt-BR" b="1" dirty="0">
                <a:solidFill>
                  <a:srgbClr val="002060"/>
                </a:solidFill>
                <a:latin typeface="Vijaya" pitchFamily="34" charset="0"/>
                <a:cs typeface="Vijaya" pitchFamily="34" charset="0"/>
              </a:rPr>
              <a:t>direito ao acesso às dependências </a:t>
            </a:r>
            <a:r>
              <a:rPr lang="pt-BR" dirty="0">
                <a:solidFill>
                  <a:schemeClr val="bg1"/>
                </a:solidFill>
                <a:latin typeface="Vijaya" pitchFamily="34" charset="0"/>
                <a:cs typeface="Vijaya" pitchFamily="34" charset="0"/>
              </a:rPr>
              <a:t>a serem inventariadas. Conforme exposto em parte específica neste manual, recomenda-se o </a:t>
            </a:r>
            <a:r>
              <a:rPr lang="pt-BR" b="1" dirty="0">
                <a:solidFill>
                  <a:srgbClr val="002060"/>
                </a:solidFill>
                <a:latin typeface="Vijaya" pitchFamily="34" charset="0"/>
                <a:cs typeface="Vijaya" pitchFamily="34" charset="0"/>
              </a:rPr>
              <a:t>prévio agendamento </a:t>
            </a:r>
            <a:r>
              <a:rPr lang="pt-BR" dirty="0">
                <a:solidFill>
                  <a:schemeClr val="bg1"/>
                </a:solidFill>
                <a:latin typeface="Vijaya" pitchFamily="34" charset="0"/>
                <a:cs typeface="Vijaya" pitchFamily="34" charset="0"/>
              </a:rPr>
              <a:t>nos locais em que seja prudente ou necessário o acompanhamento por responsável do local (por exemplo, laboratórios em que pesquisas estejam sendo realizadas). Nesse sentido, a Portaria Normativa nº </a:t>
            </a:r>
            <a:r>
              <a:rPr lang="pt-BR" dirty="0" smtClean="0">
                <a:solidFill>
                  <a:schemeClr val="bg1"/>
                </a:solidFill>
                <a:latin typeface="Vijaya" pitchFamily="34" charset="0"/>
                <a:cs typeface="Vijaya" pitchFamily="34" charset="0"/>
              </a:rPr>
              <a:t>7/GR/2007:</a:t>
            </a:r>
          </a:p>
          <a:p>
            <a:pPr algn="just"/>
            <a:endParaRPr lang="pt-BR" dirty="0">
              <a:solidFill>
                <a:schemeClr val="bg1"/>
              </a:solidFill>
              <a:latin typeface="Vijaya" pitchFamily="34" charset="0"/>
              <a:cs typeface="Vijaya" pitchFamily="34" charset="0"/>
            </a:endParaRPr>
          </a:p>
          <a:p>
            <a:pPr lvl="2" algn="just"/>
            <a:r>
              <a:rPr lang="pt-BR" sz="1200" dirty="0">
                <a:solidFill>
                  <a:schemeClr val="bg1"/>
                </a:solidFill>
                <a:latin typeface="Vijaya" pitchFamily="34" charset="0"/>
                <a:cs typeface="Vijaya" pitchFamily="34" charset="0"/>
              </a:rPr>
              <a:t>Art. 161. Os membros das comissões de inventário, devidamente identificados, deverão ter livre acesso aos diversos setores das seccionais de patrimônio onde se encontrem ou possam ser encontrados bens pertencentes ao patrimônio da Universidade, desde que previamente agendada a inspeção no local.</a:t>
            </a:r>
          </a:p>
          <a:p>
            <a:pPr lvl="2" algn="just"/>
            <a:r>
              <a:rPr lang="pt-BR" sz="1200" dirty="0">
                <a:solidFill>
                  <a:schemeClr val="bg1"/>
                </a:solidFill>
                <a:latin typeface="Vijaya" pitchFamily="34" charset="0"/>
                <a:cs typeface="Vijaya" pitchFamily="34" charset="0"/>
              </a:rPr>
              <a:t>Parágrafo único. A negativa do agente patrimonial delegado em permitir a abertura do local ou a realização do inventário acarretará a responsabilização funcional por meio de sindicância, observado o devido processo legal.</a:t>
            </a:r>
          </a:p>
          <a:p>
            <a:pPr algn="just"/>
            <a:r>
              <a:rPr lang="pt-BR" dirty="0">
                <a:solidFill>
                  <a:schemeClr val="bg1"/>
                </a:solidFill>
                <a:latin typeface="Vijaya" pitchFamily="34" charset="0"/>
                <a:cs typeface="Vijaya" pitchFamily="34" charset="0"/>
              </a:rPr>
              <a:t> </a:t>
            </a:r>
          </a:p>
          <a:p>
            <a:pPr algn="just"/>
            <a:r>
              <a:rPr lang="pt-BR" dirty="0" smtClean="0">
                <a:solidFill>
                  <a:schemeClr val="bg1"/>
                </a:solidFill>
                <a:latin typeface="Vijaya" pitchFamily="34" charset="0"/>
                <a:cs typeface="Vijaya" pitchFamily="34" charset="0"/>
              </a:rPr>
              <a:t>	Recomenda-se </a:t>
            </a:r>
            <a:r>
              <a:rPr lang="pt-BR" dirty="0">
                <a:solidFill>
                  <a:schemeClr val="bg1"/>
                </a:solidFill>
                <a:latin typeface="Vijaya" pitchFamily="34" charset="0"/>
                <a:cs typeface="Vijaya" pitchFamily="34" charset="0"/>
              </a:rPr>
              <a:t>sempre o </a:t>
            </a:r>
            <a:r>
              <a:rPr lang="pt-BR" b="1" dirty="0">
                <a:solidFill>
                  <a:srgbClr val="002060"/>
                </a:solidFill>
                <a:latin typeface="Vijaya" pitchFamily="34" charset="0"/>
                <a:cs typeface="Vijaya" pitchFamily="34" charset="0"/>
              </a:rPr>
              <a:t>diálogo</a:t>
            </a:r>
            <a:r>
              <a:rPr lang="pt-BR" dirty="0">
                <a:solidFill>
                  <a:schemeClr val="bg1"/>
                </a:solidFill>
                <a:latin typeface="Vijaya" pitchFamily="34" charset="0"/>
                <a:cs typeface="Vijaya" pitchFamily="34" charset="0"/>
              </a:rPr>
              <a:t> e </a:t>
            </a:r>
            <a:r>
              <a:rPr lang="pt-BR" b="1" dirty="0">
                <a:solidFill>
                  <a:srgbClr val="002060"/>
                </a:solidFill>
                <a:latin typeface="Vijaya" pitchFamily="34" charset="0"/>
                <a:cs typeface="Vijaya" pitchFamily="34" charset="0"/>
              </a:rPr>
              <a:t>agendamento</a:t>
            </a:r>
            <a:r>
              <a:rPr lang="pt-BR" dirty="0">
                <a:solidFill>
                  <a:schemeClr val="bg1"/>
                </a:solidFill>
                <a:latin typeface="Vijaya" pitchFamily="34" charset="0"/>
                <a:cs typeface="Vijaya" pitchFamily="34" charset="0"/>
              </a:rPr>
              <a:t> nos casos necessários, desde que não inviabilize a realização das atividades de inventário no prazo estabelecido. </a:t>
            </a:r>
          </a:p>
        </p:txBody>
      </p:sp>
    </p:spTree>
    <p:extLst>
      <p:ext uri="{BB962C8B-B14F-4D97-AF65-F5344CB8AC3E}">
        <p14:creationId xmlns:p14="http://schemas.microsoft.com/office/powerpoint/2010/main" val="27742490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29350" y="1422411"/>
            <a:ext cx="9361040" cy="4154984"/>
          </a:xfrm>
          <a:prstGeom prst="rect">
            <a:avLst/>
          </a:prstGeom>
          <a:noFill/>
        </p:spPr>
        <p:txBody>
          <a:bodyPr wrap="square" rtlCol="0">
            <a:spAutoFit/>
          </a:bodyPr>
          <a:lstStyle/>
          <a:p>
            <a:pPr algn="just"/>
            <a:r>
              <a:rPr lang="pt-BR" dirty="0" smtClean="0">
                <a:solidFill>
                  <a:schemeClr val="bg1"/>
                </a:solidFill>
                <a:latin typeface="Vijaya" pitchFamily="34" charset="0"/>
                <a:cs typeface="Vijaya" pitchFamily="34" charset="0"/>
              </a:rPr>
              <a:t>	Cumpre </a:t>
            </a:r>
            <a:r>
              <a:rPr lang="pt-BR" dirty="0">
                <a:solidFill>
                  <a:schemeClr val="bg1"/>
                </a:solidFill>
                <a:latin typeface="Vijaya" pitchFamily="34" charset="0"/>
                <a:cs typeface="Vijaya" pitchFamily="34" charset="0"/>
              </a:rPr>
              <a:t>mencionar que os agentes patrimoniais delegados (conforme mencionado no parágrafo único do art. 161) correspondem a:</a:t>
            </a:r>
          </a:p>
          <a:p>
            <a:pPr algn="just"/>
            <a:endParaRPr lang="pt-BR" dirty="0" smtClean="0">
              <a:solidFill>
                <a:schemeClr val="bg1"/>
              </a:solidFill>
              <a:latin typeface="Vijaya" pitchFamily="34" charset="0"/>
              <a:cs typeface="Vijaya" pitchFamily="34" charset="0"/>
            </a:endParaRPr>
          </a:p>
          <a:p>
            <a:pPr lvl="2" algn="just"/>
            <a:r>
              <a:rPr lang="pt-BR" sz="1200" dirty="0" smtClean="0">
                <a:solidFill>
                  <a:schemeClr val="bg1"/>
                </a:solidFill>
                <a:latin typeface="Vijaya" pitchFamily="34" charset="0"/>
                <a:cs typeface="Vijaya" pitchFamily="34" charset="0"/>
              </a:rPr>
              <a:t>Art</a:t>
            </a:r>
            <a:r>
              <a:rPr lang="pt-BR" sz="1200" dirty="0">
                <a:solidFill>
                  <a:schemeClr val="bg1"/>
                </a:solidFill>
                <a:latin typeface="Vijaya" pitchFamily="34" charset="0"/>
                <a:cs typeface="Vijaya" pitchFamily="34" charset="0"/>
              </a:rPr>
              <a:t>. 15. [...] servidores que, em razão do exercício de função administrativa, do uso individual ou coletivo e/ ou da localização desses bens, receberão a carga patrimonial na condição de agentes patrimoniais delegados.</a:t>
            </a:r>
            <a:endParaRPr lang="pt-BR" dirty="0">
              <a:solidFill>
                <a:schemeClr val="bg1"/>
              </a:solidFill>
              <a:latin typeface="Vijaya" pitchFamily="34" charset="0"/>
              <a:cs typeface="Vijaya" pitchFamily="34" charset="0"/>
            </a:endParaRPr>
          </a:p>
          <a:p>
            <a:pPr algn="just"/>
            <a:r>
              <a:rPr lang="pt-BR" dirty="0">
                <a:solidFill>
                  <a:schemeClr val="bg1"/>
                </a:solidFill>
                <a:latin typeface="Vijaya" pitchFamily="34" charset="0"/>
                <a:cs typeface="Vijaya" pitchFamily="34" charset="0"/>
              </a:rPr>
              <a:t> </a:t>
            </a:r>
          </a:p>
          <a:p>
            <a:pPr algn="just"/>
            <a:r>
              <a:rPr lang="pt-BR" dirty="0" smtClean="0">
                <a:solidFill>
                  <a:schemeClr val="bg1"/>
                </a:solidFill>
                <a:latin typeface="Vijaya" pitchFamily="34" charset="0"/>
                <a:cs typeface="Vijaya" pitchFamily="34" charset="0"/>
              </a:rPr>
              <a:t>	Consideramos </a:t>
            </a:r>
            <a:r>
              <a:rPr lang="pt-BR" dirty="0">
                <a:solidFill>
                  <a:schemeClr val="bg1"/>
                </a:solidFill>
                <a:latin typeface="Vijaya" pitchFamily="34" charset="0"/>
                <a:cs typeface="Vijaya" pitchFamily="34" charset="0"/>
              </a:rPr>
              <a:t>prudente, ainda, citar alguns dispositivos normativos que regem a responsabilidade perante a guarda, conservação e uso dos bens públicos.</a:t>
            </a:r>
          </a:p>
          <a:p>
            <a:pPr algn="just"/>
            <a:r>
              <a:rPr lang="pt-BR" dirty="0" smtClean="0">
                <a:solidFill>
                  <a:schemeClr val="bg1"/>
                </a:solidFill>
                <a:latin typeface="Vijaya" pitchFamily="34" charset="0"/>
                <a:cs typeface="Vijaya" pitchFamily="34" charset="0"/>
              </a:rPr>
              <a:t>	A </a:t>
            </a:r>
            <a:r>
              <a:rPr lang="pt-BR" dirty="0">
                <a:solidFill>
                  <a:schemeClr val="bg1"/>
                </a:solidFill>
                <a:latin typeface="Vijaya" pitchFamily="34" charset="0"/>
                <a:cs typeface="Vijaya" pitchFamily="34" charset="0"/>
              </a:rPr>
              <a:t>Portaria Normativa supracitada menciona que</a:t>
            </a:r>
            <a:r>
              <a:rPr lang="pt-BR" dirty="0" smtClean="0">
                <a:solidFill>
                  <a:schemeClr val="bg1"/>
                </a:solidFill>
                <a:latin typeface="Vijaya" pitchFamily="34" charset="0"/>
                <a:cs typeface="Vijaya" pitchFamily="34" charset="0"/>
              </a:rPr>
              <a:t>:</a:t>
            </a:r>
          </a:p>
          <a:p>
            <a:pPr algn="just"/>
            <a:endParaRPr lang="pt-BR" dirty="0">
              <a:solidFill>
                <a:schemeClr val="bg1"/>
              </a:solidFill>
              <a:latin typeface="Vijaya" pitchFamily="34" charset="0"/>
              <a:cs typeface="Vijaya" pitchFamily="34" charset="0"/>
            </a:endParaRPr>
          </a:p>
          <a:p>
            <a:pPr lvl="2" algn="just"/>
            <a:r>
              <a:rPr lang="pt-BR" sz="1200" dirty="0">
                <a:solidFill>
                  <a:schemeClr val="bg1"/>
                </a:solidFill>
                <a:latin typeface="Vijaya" pitchFamily="34" charset="0"/>
                <a:cs typeface="Vijaya" pitchFamily="34" charset="0"/>
              </a:rPr>
              <a:t>Art. 167. O servidor público é responsável pelo dano que, por ação ou omissão, causar a qualquer bem móvel permanente de propriedade da Universidade ou de terceiros sob sua guarda.</a:t>
            </a:r>
          </a:p>
          <a:p>
            <a:pPr lvl="2" algn="just"/>
            <a:r>
              <a:rPr lang="pt-BR" sz="1200" dirty="0">
                <a:solidFill>
                  <a:schemeClr val="bg1"/>
                </a:solidFill>
                <a:latin typeface="Vijaya" pitchFamily="34" charset="0"/>
                <a:cs typeface="Vijaya" pitchFamily="34" charset="0"/>
              </a:rPr>
              <a:t>Art. 168. Todo servidor que tiver conhecimento de fatos ou indícios de extravio, danos ou uso indevido, por qualquer forma, de bens patrimoniais da Universidade tem o dever de comunicar a sua ocorrência ao agente patrimonial nato, sob pena de ser responsabilizado por negligência, omissão ou conivência.</a:t>
            </a:r>
          </a:p>
          <a:p>
            <a:pPr lvl="2" algn="just"/>
            <a:r>
              <a:rPr lang="pt-BR" sz="1200" dirty="0">
                <a:solidFill>
                  <a:schemeClr val="bg1"/>
                </a:solidFill>
                <a:latin typeface="Vijaya" pitchFamily="34" charset="0"/>
                <a:cs typeface="Vijaya" pitchFamily="34" charset="0"/>
              </a:rPr>
              <a:t>Art. 169. Havendo fundados indícios de responsabilidade de servidor por descumprimento das presentes normas que resulte em dano ao patrimônio mobiliário da Universidade, o Reitor determinará a imediata apuração dos fatos mediante sindicância, obsevado o devido processo legal.</a:t>
            </a:r>
          </a:p>
          <a:p>
            <a:pPr lvl="2" algn="just"/>
            <a:r>
              <a:rPr lang="pt-BR" sz="1200" dirty="0">
                <a:solidFill>
                  <a:schemeClr val="bg1"/>
                </a:solidFill>
                <a:latin typeface="Vijaya" pitchFamily="34" charset="0"/>
                <a:cs typeface="Vijaya" pitchFamily="34" charset="0"/>
              </a:rPr>
              <a:t>Art. 170. O disposto nos artigos 166, 167 e 168 aplica-se, no que couber, aos usuários ou permissionários que transitoriamente utilizem bens móveis permanentes integrantes do patrimônio da Universidade</a:t>
            </a:r>
            <a:r>
              <a:rPr lang="pt-BR" sz="1200" dirty="0" smtClean="0">
                <a:solidFill>
                  <a:schemeClr val="bg1"/>
                </a:solidFill>
                <a:latin typeface="Vijaya" pitchFamily="34" charset="0"/>
                <a:cs typeface="Vijaya" pitchFamily="34" charset="0"/>
              </a:rPr>
              <a:t>.</a:t>
            </a:r>
            <a:endParaRPr lang="pt-BR" sz="1200" dirty="0">
              <a:solidFill>
                <a:schemeClr val="bg1"/>
              </a:solidFill>
              <a:latin typeface="Vijaya" pitchFamily="34" charset="0"/>
              <a:cs typeface="Vijaya" pitchFamily="34" charset="0"/>
            </a:endParaRPr>
          </a:p>
        </p:txBody>
      </p:sp>
    </p:spTree>
    <p:extLst>
      <p:ext uri="{BB962C8B-B14F-4D97-AF65-F5344CB8AC3E}">
        <p14:creationId xmlns:p14="http://schemas.microsoft.com/office/powerpoint/2010/main" val="27742490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56456" y="1454581"/>
            <a:ext cx="9505056" cy="4062651"/>
          </a:xfrm>
          <a:prstGeom prst="rect">
            <a:avLst/>
          </a:prstGeom>
          <a:noFill/>
        </p:spPr>
        <p:txBody>
          <a:bodyPr wrap="square" rtlCol="0">
            <a:spAutoFit/>
          </a:bodyPr>
          <a:lstStyle/>
          <a:p>
            <a:pPr algn="just"/>
            <a:r>
              <a:rPr lang="pt-BR" dirty="0" smtClean="0">
                <a:solidFill>
                  <a:schemeClr val="bg1"/>
                </a:solidFill>
                <a:latin typeface="Vijaya" pitchFamily="34" charset="0"/>
                <a:cs typeface="Vijaya" pitchFamily="34" charset="0"/>
              </a:rPr>
              <a:t>	Além </a:t>
            </a:r>
            <a:r>
              <a:rPr lang="pt-BR" dirty="0">
                <a:solidFill>
                  <a:schemeClr val="bg1"/>
                </a:solidFill>
                <a:latin typeface="Vijaya" pitchFamily="34" charset="0"/>
                <a:cs typeface="Vijaya" pitchFamily="34" charset="0"/>
              </a:rPr>
              <a:t>disso, normas superiores estabelecem a responsabilidade em matéria de patrimônio público. Vejamos os principais dispositivos, iniciando pela Costituição Federal de 1988, art. 70, parágrafo único, acrescentado pela Emenda Constitucional nº </a:t>
            </a:r>
            <a:r>
              <a:rPr lang="pt-BR" dirty="0" smtClean="0">
                <a:solidFill>
                  <a:schemeClr val="bg1"/>
                </a:solidFill>
                <a:latin typeface="Vijaya" pitchFamily="34" charset="0"/>
                <a:cs typeface="Vijaya" pitchFamily="34" charset="0"/>
              </a:rPr>
              <a:t>19/1998:</a:t>
            </a:r>
          </a:p>
          <a:p>
            <a:pPr algn="just"/>
            <a:endParaRPr lang="pt-BR" dirty="0">
              <a:solidFill>
                <a:schemeClr val="bg1"/>
              </a:solidFill>
              <a:latin typeface="Vijaya" pitchFamily="34" charset="0"/>
              <a:cs typeface="Vijaya" pitchFamily="34" charset="0"/>
            </a:endParaRPr>
          </a:p>
          <a:p>
            <a:pPr lvl="2" algn="just"/>
            <a:r>
              <a:rPr lang="pt-BR" sz="1200" dirty="0" smtClean="0">
                <a:solidFill>
                  <a:schemeClr val="bg1"/>
                </a:solidFill>
                <a:latin typeface="Vijaya" pitchFamily="34" charset="0"/>
                <a:cs typeface="Vijaya" pitchFamily="34" charset="0"/>
              </a:rPr>
              <a:t>Art</a:t>
            </a:r>
            <a:r>
              <a:rPr lang="pt-BR" sz="1200" dirty="0">
                <a:solidFill>
                  <a:schemeClr val="bg1"/>
                </a:solidFill>
                <a:latin typeface="Vijaya" pitchFamily="34" charset="0"/>
                <a:cs typeface="Vijaya" pitchFamily="34" charset="0"/>
              </a:rPr>
              <a:t>. 70. [...]</a:t>
            </a:r>
          </a:p>
          <a:p>
            <a:pPr lvl="2" algn="just"/>
            <a:r>
              <a:rPr lang="pt-BR" sz="1200" dirty="0">
                <a:solidFill>
                  <a:schemeClr val="bg1"/>
                </a:solidFill>
                <a:latin typeface="Vijaya" pitchFamily="34" charset="0"/>
                <a:cs typeface="Vijaya" pitchFamily="34" charset="0"/>
              </a:rPr>
              <a:t>Parágrafo único. Prestará contas qualquer pessoa física ou jurídica, pública ou privada, que utilize, arrecade, guarde, gerencie ou administre dinheiros, bens e valores públicos ou pelos quais a União responda, ou que, em nome desta, assuma obrigações de natureza pecuniária.</a:t>
            </a:r>
          </a:p>
          <a:p>
            <a:pPr algn="just"/>
            <a:r>
              <a:rPr lang="pt-BR" dirty="0">
                <a:solidFill>
                  <a:schemeClr val="bg1"/>
                </a:solidFill>
                <a:latin typeface="Vijaya" pitchFamily="34" charset="0"/>
                <a:cs typeface="Vijaya" pitchFamily="34" charset="0"/>
              </a:rPr>
              <a:t> </a:t>
            </a:r>
          </a:p>
          <a:p>
            <a:pPr algn="just"/>
            <a:r>
              <a:rPr lang="pt-BR" dirty="0" smtClean="0">
                <a:solidFill>
                  <a:schemeClr val="bg1"/>
                </a:solidFill>
                <a:latin typeface="Vijaya" pitchFamily="34" charset="0"/>
                <a:cs typeface="Vijaya" pitchFamily="34" charset="0"/>
              </a:rPr>
              <a:t>	Já </a:t>
            </a:r>
            <a:r>
              <a:rPr lang="pt-BR" dirty="0">
                <a:solidFill>
                  <a:schemeClr val="bg1"/>
                </a:solidFill>
                <a:latin typeface="Vijaya" pitchFamily="34" charset="0"/>
                <a:cs typeface="Vijaya" pitchFamily="34" charset="0"/>
              </a:rPr>
              <a:t>no art. 71, versa a CF/88 que:</a:t>
            </a:r>
          </a:p>
          <a:p>
            <a:pPr algn="just"/>
            <a:endParaRPr lang="pt-BR" dirty="0" smtClean="0">
              <a:solidFill>
                <a:schemeClr val="bg1"/>
              </a:solidFill>
              <a:latin typeface="Vijaya" pitchFamily="34" charset="0"/>
              <a:cs typeface="Vijaya" pitchFamily="34" charset="0"/>
            </a:endParaRPr>
          </a:p>
          <a:p>
            <a:pPr lvl="2" algn="just"/>
            <a:r>
              <a:rPr lang="pt-BR" sz="1200" dirty="0" smtClean="0">
                <a:solidFill>
                  <a:schemeClr val="bg1"/>
                </a:solidFill>
                <a:latin typeface="Vijaya" pitchFamily="34" charset="0"/>
                <a:cs typeface="Vijaya" pitchFamily="34" charset="0"/>
              </a:rPr>
              <a:t>Art</a:t>
            </a:r>
            <a:r>
              <a:rPr lang="pt-BR" sz="1200" dirty="0">
                <a:solidFill>
                  <a:schemeClr val="bg1"/>
                </a:solidFill>
                <a:latin typeface="Vijaya" pitchFamily="34" charset="0"/>
                <a:cs typeface="Vijaya" pitchFamily="34" charset="0"/>
              </a:rPr>
              <a:t>. 71. O controle externo, a cargo do Congresso Nacional, será exercido com o auxílio do Tribunal de Contas da União, ao qual compete:</a:t>
            </a:r>
          </a:p>
          <a:p>
            <a:pPr lvl="2" algn="just"/>
            <a:r>
              <a:rPr lang="pt-BR" sz="1200" dirty="0">
                <a:solidFill>
                  <a:schemeClr val="bg1"/>
                </a:solidFill>
                <a:latin typeface="Vijaya" pitchFamily="34" charset="0"/>
                <a:cs typeface="Vijaya" pitchFamily="34" charset="0"/>
              </a:rPr>
              <a:t>[...]</a:t>
            </a:r>
          </a:p>
          <a:p>
            <a:pPr lvl="2" algn="just"/>
            <a:r>
              <a:rPr lang="pt-BR" sz="1200" dirty="0">
                <a:solidFill>
                  <a:schemeClr val="bg1"/>
                </a:solidFill>
                <a:latin typeface="Vijaya" pitchFamily="34" charset="0"/>
                <a:cs typeface="Vijaya" pitchFamily="34" charset="0"/>
              </a:rPr>
              <a:t>II – julgar as contas dos administradores e demais responsáveis por dinheiros, bens e valores públicos da administração direta e indireta, incluídas as fundações e sociedades instituídas e mantidas pelo Poder Público federal, e as contas daqueles que derem causa a perda, extravio ou outra irregularidade de que resulte prejuízo ao erário público;</a:t>
            </a:r>
          </a:p>
          <a:p>
            <a:pPr lvl="2" algn="just"/>
            <a:r>
              <a:rPr lang="pt-BR" sz="1200" dirty="0">
                <a:solidFill>
                  <a:schemeClr val="bg1"/>
                </a:solidFill>
                <a:latin typeface="Vijaya" pitchFamily="34" charset="0"/>
                <a:cs typeface="Vijaya" pitchFamily="34" charset="0"/>
              </a:rPr>
              <a:t>[...]</a:t>
            </a:r>
          </a:p>
          <a:p>
            <a:pPr lvl="2" algn="just"/>
            <a:r>
              <a:rPr lang="pt-BR" sz="1200" dirty="0">
                <a:solidFill>
                  <a:schemeClr val="bg1"/>
                </a:solidFill>
                <a:latin typeface="Vijaya" pitchFamily="34" charset="0"/>
                <a:cs typeface="Vijaya" pitchFamily="34" charset="0"/>
              </a:rPr>
              <a:t>VIII – aplicar aos responsáveis, em caso de ilegalidade de despesa ou irregularidade de contas, as sanções previstas em lei, que estabelecerá, entre outras cominações, multa proporcional ao dano causado ao erário</a:t>
            </a:r>
            <a:r>
              <a:rPr lang="pt-BR" sz="1200" dirty="0" smtClean="0">
                <a:solidFill>
                  <a:schemeClr val="bg1"/>
                </a:solidFill>
                <a:latin typeface="Vijaya" pitchFamily="34" charset="0"/>
                <a:cs typeface="Vijaya" pitchFamily="34" charset="0"/>
              </a:rPr>
              <a:t>;</a:t>
            </a:r>
            <a:endParaRPr lang="pt-BR" sz="1200" dirty="0">
              <a:solidFill>
                <a:schemeClr val="bg1"/>
              </a:solidFill>
              <a:latin typeface="Vijaya" pitchFamily="34" charset="0"/>
              <a:cs typeface="Vijaya" pitchFamily="34" charset="0"/>
            </a:endParaRPr>
          </a:p>
        </p:txBody>
      </p:sp>
    </p:spTree>
    <p:extLst>
      <p:ext uri="{BB962C8B-B14F-4D97-AF65-F5344CB8AC3E}">
        <p14:creationId xmlns:p14="http://schemas.microsoft.com/office/powerpoint/2010/main" val="27742490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28464" y="1076621"/>
            <a:ext cx="9649072" cy="4985980"/>
          </a:xfrm>
          <a:prstGeom prst="rect">
            <a:avLst/>
          </a:prstGeom>
          <a:noFill/>
        </p:spPr>
        <p:txBody>
          <a:bodyPr wrap="square" rtlCol="0">
            <a:spAutoFit/>
          </a:bodyPr>
          <a:lstStyle/>
          <a:p>
            <a:pPr algn="just"/>
            <a:r>
              <a:rPr lang="pt-BR" dirty="0"/>
              <a:t> </a:t>
            </a:r>
            <a:r>
              <a:rPr lang="pt-BR" dirty="0" smtClean="0"/>
              <a:t>	</a:t>
            </a:r>
            <a:r>
              <a:rPr lang="pt-BR" dirty="0" smtClean="0">
                <a:solidFill>
                  <a:schemeClr val="bg1"/>
                </a:solidFill>
                <a:latin typeface="Vijaya" pitchFamily="34" charset="0"/>
                <a:cs typeface="Vijaya" pitchFamily="34" charset="0"/>
              </a:rPr>
              <a:t>Também </a:t>
            </a:r>
            <a:r>
              <a:rPr lang="pt-BR" dirty="0">
                <a:solidFill>
                  <a:schemeClr val="bg1"/>
                </a:solidFill>
                <a:latin typeface="Vijaya" pitchFamily="34" charset="0"/>
                <a:cs typeface="Vijaya" pitchFamily="34" charset="0"/>
              </a:rPr>
              <a:t>a já citada Lei Federal nº 4.320/1964 fixa que:</a:t>
            </a:r>
          </a:p>
          <a:p>
            <a:pPr algn="just"/>
            <a:endParaRPr lang="pt-BR" dirty="0">
              <a:solidFill>
                <a:schemeClr val="bg1"/>
              </a:solidFill>
              <a:latin typeface="Vijaya" pitchFamily="34" charset="0"/>
              <a:cs typeface="Vijaya" pitchFamily="34" charset="0"/>
            </a:endParaRPr>
          </a:p>
          <a:p>
            <a:pPr algn="just"/>
            <a:r>
              <a:rPr lang="pt-BR" sz="1200" dirty="0" smtClean="0">
                <a:solidFill>
                  <a:schemeClr val="bg1"/>
                </a:solidFill>
                <a:latin typeface="Vijaya" pitchFamily="34" charset="0"/>
                <a:cs typeface="Vijaya" pitchFamily="34" charset="0"/>
              </a:rPr>
              <a:t>	Art</a:t>
            </a:r>
            <a:r>
              <a:rPr lang="pt-BR" sz="1200" dirty="0">
                <a:solidFill>
                  <a:schemeClr val="bg1"/>
                </a:solidFill>
                <a:latin typeface="Vijaya" pitchFamily="34" charset="0"/>
                <a:cs typeface="Vijaya" pitchFamily="34" charset="0"/>
              </a:rPr>
              <a:t>. 75. O controle da execução orçamentária compreenderá:</a:t>
            </a:r>
          </a:p>
          <a:p>
            <a:pPr lvl="2" algn="just"/>
            <a:r>
              <a:rPr lang="pt-BR" sz="1200" dirty="0" smtClean="0">
                <a:solidFill>
                  <a:schemeClr val="bg1"/>
                </a:solidFill>
                <a:latin typeface="Vijaya" pitchFamily="34" charset="0"/>
                <a:cs typeface="Vijaya" pitchFamily="34" charset="0"/>
              </a:rPr>
              <a:t>[...]</a:t>
            </a:r>
            <a:endParaRPr lang="pt-BR" sz="1200" dirty="0">
              <a:solidFill>
                <a:schemeClr val="bg1"/>
              </a:solidFill>
              <a:latin typeface="Vijaya" pitchFamily="34" charset="0"/>
              <a:cs typeface="Vijaya" pitchFamily="34" charset="0"/>
            </a:endParaRPr>
          </a:p>
          <a:p>
            <a:pPr lvl="2" algn="just"/>
            <a:r>
              <a:rPr lang="pt-BR" sz="1200" dirty="0">
                <a:solidFill>
                  <a:schemeClr val="bg1"/>
                </a:solidFill>
                <a:latin typeface="Vijaya" pitchFamily="34" charset="0"/>
                <a:cs typeface="Vijaya" pitchFamily="34" charset="0"/>
              </a:rPr>
              <a:t>II – a fidelidade funcional dos agentes da administração, responsáveis por bens e valores públicos;</a:t>
            </a:r>
          </a:p>
          <a:p>
            <a:pPr lvl="2" algn="just"/>
            <a:r>
              <a:rPr lang="pt-BR" sz="1200" dirty="0">
                <a:solidFill>
                  <a:schemeClr val="bg1"/>
                </a:solidFill>
                <a:latin typeface="Vijaya" pitchFamily="34" charset="0"/>
                <a:cs typeface="Vijaya" pitchFamily="34" charset="0"/>
              </a:rPr>
              <a:t>[...]</a:t>
            </a:r>
          </a:p>
          <a:p>
            <a:pPr lvl="2" algn="just"/>
            <a:r>
              <a:rPr lang="pt-BR" sz="1200" dirty="0">
                <a:solidFill>
                  <a:schemeClr val="bg1"/>
                </a:solidFill>
                <a:latin typeface="Vijaya" pitchFamily="34" charset="0"/>
                <a:cs typeface="Vijaya" pitchFamily="34" charset="0"/>
              </a:rPr>
              <a:t>Art. 78. Além da prestação ou tomada de contas anual, quando instituída em lei, ou por fim de gestão, poderá haver, a qualquer tempo, levantamento, prestação ou tomada de contas de todos os responsáveis por bens ou valores públicos.</a:t>
            </a:r>
          </a:p>
          <a:p>
            <a:pPr algn="just"/>
            <a:endParaRPr lang="pt-BR" dirty="0">
              <a:solidFill>
                <a:schemeClr val="bg1"/>
              </a:solidFill>
              <a:latin typeface="Vijaya" pitchFamily="34" charset="0"/>
              <a:cs typeface="Vijaya" pitchFamily="34" charset="0"/>
            </a:endParaRPr>
          </a:p>
          <a:p>
            <a:pPr algn="just"/>
            <a:r>
              <a:rPr lang="pt-BR" dirty="0" smtClean="0">
                <a:solidFill>
                  <a:schemeClr val="bg1"/>
                </a:solidFill>
                <a:latin typeface="Vijaya" pitchFamily="34" charset="0"/>
                <a:cs typeface="Vijaya" pitchFamily="34" charset="0"/>
              </a:rPr>
              <a:t>	A </a:t>
            </a:r>
            <a:r>
              <a:rPr lang="pt-BR" dirty="0">
                <a:solidFill>
                  <a:schemeClr val="bg1"/>
                </a:solidFill>
                <a:latin typeface="Vijaya" pitchFamily="34" charset="0"/>
                <a:cs typeface="Vijaya" pitchFamily="34" charset="0"/>
              </a:rPr>
              <a:t>Lei nº 8.429/1992 (LIA), que dispõe sobre as sansões aplicáveis aos agentes públicos nos casos de enriquecimento ilícito, estabelece um rol de ações que sujeitam os responsáveis às sansões que ela estabelece. Dentre as principais, destacamos:</a:t>
            </a:r>
          </a:p>
          <a:p>
            <a:pPr algn="just"/>
            <a:endParaRPr lang="pt-BR" dirty="0" smtClean="0">
              <a:solidFill>
                <a:schemeClr val="bg1"/>
              </a:solidFill>
              <a:latin typeface="Vijaya" pitchFamily="34" charset="0"/>
              <a:cs typeface="Vijaya" pitchFamily="34" charset="0"/>
            </a:endParaRPr>
          </a:p>
          <a:p>
            <a:pPr lvl="2" algn="just"/>
            <a:r>
              <a:rPr lang="pt-BR" sz="1200" dirty="0">
                <a:solidFill>
                  <a:schemeClr val="bg1"/>
                </a:solidFill>
                <a:latin typeface="Vijaya" pitchFamily="34" charset="0"/>
                <a:cs typeface="Vijaya" pitchFamily="34" charset="0"/>
              </a:rPr>
              <a:t>Art. 9º Constitui ato de improbidade administrativa importando enriquecimento ilícito [...]:</a:t>
            </a:r>
          </a:p>
          <a:p>
            <a:pPr lvl="2" algn="just"/>
            <a:r>
              <a:rPr lang="pt-BR" sz="1200" dirty="0">
                <a:solidFill>
                  <a:schemeClr val="bg1"/>
                </a:solidFill>
                <a:latin typeface="Vijaya" pitchFamily="34" charset="0"/>
                <a:cs typeface="Vijaya" pitchFamily="34" charset="0"/>
              </a:rPr>
              <a:t>[...]</a:t>
            </a:r>
          </a:p>
          <a:p>
            <a:pPr lvl="2" algn="just"/>
            <a:r>
              <a:rPr lang="pt-BR" sz="1200" dirty="0">
                <a:solidFill>
                  <a:schemeClr val="bg1"/>
                </a:solidFill>
                <a:latin typeface="Vijaya" pitchFamily="34" charset="0"/>
                <a:cs typeface="Vijaya" pitchFamily="34" charset="0"/>
              </a:rPr>
              <a:t>XI – incorporar, por qualquer forma, ao seu patrimônio bens, rendas, verbas ou valores integrantes do acervo patrimonial das entidades mencionadas no art. 1º desta lei;</a:t>
            </a:r>
          </a:p>
          <a:p>
            <a:pPr lvl="2" algn="just"/>
            <a:r>
              <a:rPr lang="pt-BR" sz="1200" dirty="0">
                <a:solidFill>
                  <a:schemeClr val="bg1"/>
                </a:solidFill>
                <a:latin typeface="Vijaya" pitchFamily="34" charset="0"/>
                <a:cs typeface="Vijaya" pitchFamily="34" charset="0"/>
              </a:rPr>
              <a:t>XII – usar, em proveito próprio, bens, rendas, verbas ou valores integrantes do acervo patrimonial das entidades mencionadas no art. 1º desta lei.</a:t>
            </a:r>
          </a:p>
          <a:p>
            <a:pPr lvl="2" algn="just"/>
            <a:r>
              <a:rPr lang="pt-BR" sz="1200" dirty="0">
                <a:solidFill>
                  <a:schemeClr val="bg1"/>
                </a:solidFill>
                <a:latin typeface="Vijaya" pitchFamily="34" charset="0"/>
                <a:cs typeface="Vijaya" pitchFamily="34" charset="0"/>
              </a:rPr>
              <a:t>[...]</a:t>
            </a:r>
          </a:p>
          <a:p>
            <a:pPr lvl="2" algn="just"/>
            <a:r>
              <a:rPr lang="pt-BR" sz="1200" dirty="0">
                <a:solidFill>
                  <a:schemeClr val="bg1"/>
                </a:solidFill>
                <a:latin typeface="Vijaya" pitchFamily="34" charset="0"/>
                <a:cs typeface="Vijaya" pitchFamily="34" charset="0"/>
              </a:rPr>
              <a:t>Art. 10. Constitui ato de improbidade administrativa que causa lesão ao erário qualquer ação ou omissão, dolosa ou culposa, que enseje perda patrimonial, desvio, apropriação, malbaratamento ou dilapidação dos bens ou haveres das entidades referidas no art. 1º desta lei, e notadamente:</a:t>
            </a:r>
          </a:p>
          <a:p>
            <a:pPr lvl="2" algn="just"/>
            <a:r>
              <a:rPr lang="pt-BR" sz="1200" dirty="0" smtClean="0">
                <a:solidFill>
                  <a:schemeClr val="bg1"/>
                </a:solidFill>
                <a:latin typeface="Vijaya" pitchFamily="34" charset="0"/>
                <a:cs typeface="Vijaya" pitchFamily="34" charset="0"/>
              </a:rPr>
              <a:t>[...]</a:t>
            </a:r>
          </a:p>
          <a:p>
            <a:pPr lvl="2" algn="just"/>
            <a:r>
              <a:rPr lang="pt-BR" sz="1200" dirty="0">
                <a:solidFill>
                  <a:schemeClr val="bg1"/>
                </a:solidFill>
                <a:latin typeface="Vijaya" pitchFamily="34" charset="0"/>
                <a:cs typeface="Vijaya" pitchFamily="34" charset="0"/>
              </a:rPr>
              <a:t>X – agir negligentemente na arrecadação de tributo ou renda, bem como no que diz respeito à conservação do patrimônio </a:t>
            </a:r>
            <a:r>
              <a:rPr lang="pt-BR" sz="1200" dirty="0" smtClean="0">
                <a:solidFill>
                  <a:schemeClr val="bg1"/>
                </a:solidFill>
                <a:latin typeface="Vijaya" pitchFamily="34" charset="0"/>
                <a:cs typeface="Vijaya" pitchFamily="34" charset="0"/>
              </a:rPr>
              <a:t>público;</a:t>
            </a:r>
          </a:p>
        </p:txBody>
      </p:sp>
      <p:sp>
        <p:nvSpPr>
          <p:cNvPr id="18" name="TextBox 17"/>
          <p:cNvSpPr txBox="1"/>
          <p:nvPr/>
        </p:nvSpPr>
        <p:spPr>
          <a:xfrm>
            <a:off x="2017924" y="6444710"/>
            <a:ext cx="7494458" cy="246221"/>
          </a:xfrm>
          <a:prstGeom prst="rect">
            <a:avLst/>
          </a:prstGeom>
          <a:noFill/>
        </p:spPr>
        <p:txBody>
          <a:bodyPr wrap="square" rtlCol="0">
            <a:spAutoFit/>
          </a:bodyPr>
          <a:lstStyle/>
          <a:p>
            <a:r>
              <a:rPr lang="pt-BR" sz="1000" b="1" dirty="0" smtClean="0">
                <a:latin typeface="Vijaya" pitchFamily="34" charset="0"/>
                <a:cs typeface="Vijaya" pitchFamily="34" charset="0"/>
              </a:rPr>
              <a:t>LIA</a:t>
            </a:r>
            <a:r>
              <a:rPr lang="pt-BR" sz="1000" dirty="0" smtClean="0">
                <a:latin typeface="Vijaya" pitchFamily="34" charset="0"/>
                <a:cs typeface="Vijaya" pitchFamily="34" charset="0"/>
              </a:rPr>
              <a:t> – Lei de Improbidade Administrativa.</a:t>
            </a:r>
          </a:p>
        </p:txBody>
      </p:sp>
    </p:spTree>
    <p:extLst>
      <p:ext uri="{BB962C8B-B14F-4D97-AF65-F5344CB8AC3E}">
        <p14:creationId xmlns:p14="http://schemas.microsoft.com/office/powerpoint/2010/main" val="27742490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76708" y="1257513"/>
            <a:ext cx="9649072" cy="5170646"/>
          </a:xfrm>
          <a:prstGeom prst="rect">
            <a:avLst/>
          </a:prstGeom>
          <a:noFill/>
        </p:spPr>
        <p:txBody>
          <a:bodyPr wrap="square" rtlCol="0">
            <a:spAutoFit/>
          </a:bodyPr>
          <a:lstStyle/>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	Também </a:t>
            </a:r>
            <a:r>
              <a:rPr lang="pt-BR" dirty="0">
                <a:solidFill>
                  <a:schemeClr val="bg1"/>
                </a:solidFill>
                <a:latin typeface="Vijaya" pitchFamily="34" charset="0"/>
                <a:cs typeface="Vijaya" pitchFamily="34" charset="0"/>
              </a:rPr>
              <a:t>discorre que a facilitação ou concorrência, por qualquer forma, para que ocorra a incorporação ao patrimônio particular de pessoa fisica ou jurídica, de bens sem a observância das formalidades legais ou regulamentares, bem como a concorrência ou permissão para que essas pessoas privadas utilizem bens sem o devido processo legal caracterizam prejuízo ao erário, sujeito a sansões previstas na LIA (art. 10, XVI e XVII</a:t>
            </a:r>
            <a:r>
              <a:rPr lang="pt-BR" dirty="0" smtClean="0">
                <a:solidFill>
                  <a:schemeClr val="bg1"/>
                </a:solidFill>
                <a:latin typeface="Vijaya" pitchFamily="34" charset="0"/>
                <a:cs typeface="Vijaya" pitchFamily="34" charset="0"/>
              </a:rPr>
              <a:t>).</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As </a:t>
            </a:r>
            <a:r>
              <a:rPr lang="pt-BR" dirty="0">
                <a:solidFill>
                  <a:schemeClr val="bg1"/>
                </a:solidFill>
                <a:latin typeface="Vijaya" pitchFamily="34" charset="0"/>
                <a:cs typeface="Vijaya" pitchFamily="34" charset="0"/>
              </a:rPr>
              <a:t>penas variam conforme a extensão do dano causado, assim como o proveito patrimonial obtido pelo agente (art. 12, Parágrafo único). As sansões podem ser cumuladas, compreendendo ressarcimento integral do dano, perda dos bens acrescidos ilegalmente ao patrimônio particular, perda da função pública, suspensão dos direitos políticos e multa civil, além de outras sansões penais, civis e administrativas (art. 12</a:t>
            </a:r>
            <a:r>
              <a:rPr lang="pt-BR" dirty="0" smtClean="0">
                <a:solidFill>
                  <a:schemeClr val="bg1"/>
                </a:solidFill>
                <a:latin typeface="Vijaya" pitchFamily="34" charset="0"/>
                <a:cs typeface="Vijaya" pitchFamily="34" charset="0"/>
              </a:rPr>
              <a:t>).</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Importante </a:t>
            </a:r>
            <a:r>
              <a:rPr lang="pt-BR" dirty="0">
                <a:solidFill>
                  <a:schemeClr val="bg1"/>
                </a:solidFill>
                <a:latin typeface="Vijaya" pitchFamily="34" charset="0"/>
                <a:cs typeface="Vijaya" pitchFamily="34" charset="0"/>
              </a:rPr>
              <a:t>citar a Lei nº 8.112/1993, aplicável aos servidores públicos civis da União, das autarquias e das fundações públicas federais. Citamos os principais dispositivos que regem a matéria</a:t>
            </a:r>
            <a:r>
              <a:rPr lang="pt-BR" dirty="0" smtClean="0">
                <a:solidFill>
                  <a:schemeClr val="bg1"/>
                </a:solidFill>
                <a:latin typeface="Vijaya" pitchFamily="34" charset="0"/>
                <a:cs typeface="Vijaya" pitchFamily="34" charset="0"/>
              </a:rPr>
              <a:t>:</a:t>
            </a:r>
          </a:p>
          <a:p>
            <a:pPr algn="just"/>
            <a:endParaRPr lang="pt-BR" dirty="0">
              <a:solidFill>
                <a:schemeClr val="bg1"/>
              </a:solidFill>
              <a:latin typeface="Vijaya" pitchFamily="34" charset="0"/>
              <a:cs typeface="Vijaya" pitchFamily="34" charset="0"/>
            </a:endParaRPr>
          </a:p>
          <a:p>
            <a:pPr lvl="2" algn="just"/>
            <a:r>
              <a:rPr lang="pt-BR" sz="1200" dirty="0">
                <a:solidFill>
                  <a:schemeClr val="bg1"/>
                </a:solidFill>
                <a:latin typeface="Vijaya" pitchFamily="34" charset="0"/>
                <a:cs typeface="Vijaya" pitchFamily="34" charset="0"/>
              </a:rPr>
              <a:t>Art. 116. São deveres do servidor:</a:t>
            </a:r>
          </a:p>
          <a:p>
            <a:pPr lvl="2" algn="just"/>
            <a:r>
              <a:rPr lang="pt-BR" sz="1200" dirty="0">
                <a:solidFill>
                  <a:schemeClr val="bg1"/>
                </a:solidFill>
                <a:latin typeface="Vijaya" pitchFamily="34" charset="0"/>
                <a:cs typeface="Vijaya" pitchFamily="34" charset="0"/>
              </a:rPr>
              <a:t>[...] zelar pela economia do material e a conservação do patrimônio público;</a:t>
            </a:r>
          </a:p>
          <a:p>
            <a:pPr lvl="2" algn="just"/>
            <a:r>
              <a:rPr lang="pt-BR" sz="1200" dirty="0" smtClean="0">
                <a:solidFill>
                  <a:schemeClr val="bg1"/>
                </a:solidFill>
                <a:latin typeface="Vijaya" pitchFamily="34" charset="0"/>
                <a:cs typeface="Vijaya" pitchFamily="34" charset="0"/>
              </a:rPr>
              <a:t>[...]</a:t>
            </a:r>
            <a:endParaRPr lang="pt-BR" sz="1200" dirty="0">
              <a:solidFill>
                <a:schemeClr val="bg1"/>
              </a:solidFill>
              <a:latin typeface="Vijaya" pitchFamily="34" charset="0"/>
              <a:cs typeface="Vijaya" pitchFamily="34" charset="0"/>
            </a:endParaRPr>
          </a:p>
          <a:p>
            <a:pPr lvl="2" algn="just"/>
            <a:r>
              <a:rPr lang="pt-BR" sz="1200" dirty="0" smtClean="0">
                <a:solidFill>
                  <a:schemeClr val="bg1"/>
                </a:solidFill>
                <a:latin typeface="Vijaya" pitchFamily="34" charset="0"/>
                <a:cs typeface="Vijaya" pitchFamily="34" charset="0"/>
              </a:rPr>
              <a:t>Art</a:t>
            </a:r>
            <a:r>
              <a:rPr lang="pt-BR" sz="1200" dirty="0">
                <a:solidFill>
                  <a:schemeClr val="bg1"/>
                </a:solidFill>
                <a:latin typeface="Vijaya" pitchFamily="34" charset="0"/>
                <a:cs typeface="Vijaya" pitchFamily="34" charset="0"/>
              </a:rPr>
              <a:t>. 117. Ao servidor é proibido:</a:t>
            </a:r>
          </a:p>
          <a:p>
            <a:pPr lvl="2" algn="just"/>
            <a:r>
              <a:rPr lang="pt-BR" sz="1200" dirty="0">
                <a:solidFill>
                  <a:schemeClr val="bg1"/>
                </a:solidFill>
                <a:latin typeface="Vijaya" pitchFamily="34" charset="0"/>
                <a:cs typeface="Vijaya" pitchFamily="34" charset="0"/>
              </a:rPr>
              <a:t>[...]</a:t>
            </a:r>
          </a:p>
          <a:p>
            <a:pPr lvl="2" algn="just"/>
            <a:r>
              <a:rPr lang="pt-BR" sz="1200" dirty="0">
                <a:solidFill>
                  <a:schemeClr val="bg1"/>
                </a:solidFill>
                <a:latin typeface="Vijaya" pitchFamily="34" charset="0"/>
                <a:cs typeface="Vijaya" pitchFamily="34" charset="0"/>
              </a:rPr>
              <a:t>II – retirar, sem prévia anuência da autoridade competente, qualquer documento ou objeto da repartição;</a:t>
            </a:r>
          </a:p>
          <a:p>
            <a:pPr lvl="2" algn="just"/>
            <a:r>
              <a:rPr lang="pt-BR" sz="1200" dirty="0">
                <a:solidFill>
                  <a:schemeClr val="bg1"/>
                </a:solidFill>
                <a:latin typeface="Vijaya" pitchFamily="34" charset="0"/>
                <a:cs typeface="Vijaya" pitchFamily="34" charset="0"/>
              </a:rPr>
              <a:t>[...]</a:t>
            </a:r>
          </a:p>
          <a:p>
            <a:pPr lvl="2"/>
            <a:r>
              <a:rPr lang="pt-BR" sz="1200" dirty="0">
                <a:solidFill>
                  <a:schemeClr val="bg1"/>
                </a:solidFill>
                <a:latin typeface="Vijaya" pitchFamily="34" charset="0"/>
                <a:cs typeface="Vijaya" pitchFamily="34" charset="0"/>
              </a:rPr>
              <a:t>IV – opor resistência injustificada ao andamento de documento e processo ou execução de serviço;</a:t>
            </a:r>
          </a:p>
          <a:p>
            <a:pPr lvl="2"/>
            <a:r>
              <a:rPr lang="pt-BR" sz="1200" dirty="0">
                <a:solidFill>
                  <a:schemeClr val="bg1"/>
                </a:solidFill>
                <a:latin typeface="Vijaya" pitchFamily="34" charset="0"/>
                <a:cs typeface="Vijaya" pitchFamily="34" charset="0"/>
              </a:rPr>
              <a:t>[...]</a:t>
            </a:r>
          </a:p>
          <a:p>
            <a:pPr lvl="2"/>
            <a:r>
              <a:rPr lang="pt-BR" sz="1200" dirty="0">
                <a:solidFill>
                  <a:schemeClr val="bg1"/>
                </a:solidFill>
                <a:latin typeface="Vijaya" pitchFamily="34" charset="0"/>
                <a:cs typeface="Vijaya" pitchFamily="34" charset="0"/>
              </a:rPr>
              <a:t>XVI – utilizar pessoal ou recursos materiais da repartição em serviços ou atividades particulares</a:t>
            </a:r>
            <a:r>
              <a:rPr lang="pt-BR" sz="1200" dirty="0" smtClean="0">
                <a:solidFill>
                  <a:schemeClr val="bg1"/>
                </a:solidFill>
                <a:latin typeface="Vijaya" pitchFamily="34" charset="0"/>
                <a:cs typeface="Vijaya" pitchFamily="34" charset="0"/>
              </a:rPr>
              <a:t>;</a:t>
            </a:r>
            <a:endParaRPr lang="pt-BR" sz="1200" dirty="0">
              <a:solidFill>
                <a:schemeClr val="bg1"/>
              </a:solidFill>
              <a:latin typeface="Vijaya" pitchFamily="34" charset="0"/>
              <a:cs typeface="Vijaya" pitchFamily="34" charset="0"/>
            </a:endParaRPr>
          </a:p>
        </p:txBody>
      </p:sp>
      <p:sp>
        <p:nvSpPr>
          <p:cNvPr id="18" name="TextBox 17"/>
          <p:cNvSpPr txBox="1"/>
          <p:nvPr/>
        </p:nvSpPr>
        <p:spPr>
          <a:xfrm>
            <a:off x="2017924" y="6444710"/>
            <a:ext cx="7494458" cy="246221"/>
          </a:xfrm>
          <a:prstGeom prst="rect">
            <a:avLst/>
          </a:prstGeom>
          <a:noFill/>
        </p:spPr>
        <p:txBody>
          <a:bodyPr wrap="square" rtlCol="0">
            <a:spAutoFit/>
          </a:bodyPr>
          <a:lstStyle/>
          <a:p>
            <a:r>
              <a:rPr lang="pt-BR" sz="1000" b="1" dirty="0" smtClean="0">
                <a:latin typeface="Vijaya" pitchFamily="34" charset="0"/>
                <a:cs typeface="Vijaya" pitchFamily="34" charset="0"/>
              </a:rPr>
              <a:t>LIA</a:t>
            </a:r>
            <a:r>
              <a:rPr lang="pt-BR" sz="1000" dirty="0" smtClean="0">
                <a:latin typeface="Vijaya" pitchFamily="34" charset="0"/>
                <a:cs typeface="Vijaya" pitchFamily="34" charset="0"/>
              </a:rPr>
              <a:t> – Lei de Improbidade Administrativa.</a:t>
            </a:r>
          </a:p>
        </p:txBody>
      </p:sp>
    </p:spTree>
    <p:extLst>
      <p:ext uri="{BB962C8B-B14F-4D97-AF65-F5344CB8AC3E}">
        <p14:creationId xmlns:p14="http://schemas.microsoft.com/office/powerpoint/2010/main" val="27742490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191846" y="1534286"/>
            <a:ext cx="9361040" cy="2215991"/>
          </a:xfrm>
          <a:prstGeom prst="rect">
            <a:avLst/>
          </a:prstGeom>
          <a:noFill/>
        </p:spPr>
        <p:txBody>
          <a:bodyPr wrap="square" rtlCol="0">
            <a:spAutoFit/>
          </a:bodyPr>
          <a:lstStyle/>
          <a:p>
            <a:pPr algn="just"/>
            <a:r>
              <a:rPr lang="pt-BR" dirty="0" smtClean="0">
                <a:solidFill>
                  <a:schemeClr val="bg1"/>
                </a:solidFill>
                <a:latin typeface="Vijaya" pitchFamily="34" charset="0"/>
                <a:cs typeface="Vijaya" pitchFamily="34" charset="0"/>
              </a:rPr>
              <a:t>	Para </a:t>
            </a:r>
            <a:r>
              <a:rPr lang="pt-BR" dirty="0">
                <a:solidFill>
                  <a:schemeClr val="bg1"/>
                </a:solidFill>
                <a:latin typeface="Vijaya" pitchFamily="34" charset="0"/>
                <a:cs typeface="Vijaya" pitchFamily="34" charset="0"/>
              </a:rPr>
              <a:t>finalizar, cabe mencionar alguns artigos do Decreto-Lei nº 2.848/1940 (CPP). Citam-se os seguintes crimes, que podem sujeitar o responsável à reclusão ou detenção, cumulativamente ou não com multa</a:t>
            </a:r>
            <a:r>
              <a:rPr lang="pt-BR" dirty="0" smtClean="0">
                <a:solidFill>
                  <a:schemeClr val="bg1"/>
                </a:solidFill>
                <a:latin typeface="Vijaya" pitchFamily="34" charset="0"/>
                <a:cs typeface="Vijaya" pitchFamily="34" charset="0"/>
              </a:rPr>
              <a:t>:</a:t>
            </a:r>
          </a:p>
          <a:p>
            <a:pPr algn="just"/>
            <a:endParaRPr lang="pt-BR" dirty="0">
              <a:solidFill>
                <a:schemeClr val="bg1"/>
              </a:solidFill>
              <a:latin typeface="Vijaya" pitchFamily="34" charset="0"/>
              <a:cs typeface="Vijaya" pitchFamily="34" charset="0"/>
            </a:endParaRPr>
          </a:p>
          <a:p>
            <a:pPr lvl="2" algn="just"/>
            <a:r>
              <a:rPr lang="pt-BR" sz="1200" b="1" dirty="0">
                <a:solidFill>
                  <a:schemeClr val="bg1"/>
                </a:solidFill>
                <a:latin typeface="Vijaya" pitchFamily="34" charset="0"/>
                <a:cs typeface="Vijaya" pitchFamily="34" charset="0"/>
              </a:rPr>
              <a:t>Peculato</a:t>
            </a:r>
          </a:p>
          <a:p>
            <a:pPr lvl="2" algn="just"/>
            <a:r>
              <a:rPr lang="pt-BR" sz="1200" dirty="0">
                <a:solidFill>
                  <a:schemeClr val="bg1"/>
                </a:solidFill>
                <a:latin typeface="Vijaya" pitchFamily="34" charset="0"/>
                <a:cs typeface="Vijaya" pitchFamily="34" charset="0"/>
              </a:rPr>
              <a:t>Art. 312 – Apropriar-se o funcionário público de dinheiro, valor ou qualquer outro bem móvel, público ou particular, de que tem a posse em razão do cargo, ou desviá-lo, em proveito próprio ou alheio.</a:t>
            </a:r>
          </a:p>
          <a:p>
            <a:pPr lvl="2" algn="just"/>
            <a:r>
              <a:rPr lang="pt-BR" sz="1200" dirty="0">
                <a:solidFill>
                  <a:schemeClr val="bg1"/>
                </a:solidFill>
                <a:latin typeface="Vijaya" pitchFamily="34" charset="0"/>
                <a:cs typeface="Vijaya" pitchFamily="34" charset="0"/>
              </a:rPr>
              <a:t>[...]</a:t>
            </a:r>
          </a:p>
          <a:p>
            <a:pPr lvl="2" algn="just"/>
            <a:r>
              <a:rPr lang="pt-BR" sz="1200" b="1" dirty="0">
                <a:solidFill>
                  <a:schemeClr val="bg1"/>
                </a:solidFill>
                <a:latin typeface="Vijaya" pitchFamily="34" charset="0"/>
                <a:cs typeface="Vijaya" pitchFamily="34" charset="0"/>
              </a:rPr>
              <a:t>Inserção de dados falsos em sistema de informações</a:t>
            </a:r>
          </a:p>
          <a:p>
            <a:pPr lvl="2" algn="just"/>
            <a:r>
              <a:rPr lang="pt-BR" sz="1200" dirty="0">
                <a:solidFill>
                  <a:schemeClr val="bg1"/>
                </a:solidFill>
                <a:latin typeface="Vijaya" pitchFamily="34" charset="0"/>
                <a:cs typeface="Vijaya" pitchFamily="34" charset="0"/>
              </a:rPr>
              <a:t>Art. 313-A. Inserir ou facilitar, o funcionário autorizado, a inserção de dados falsos, alterar ou excluir indevidamente dados corretos nos sistemas informatizados ou bancos de dados da Administração Pública com o fim de obter vantagem indevida para si ou para outrem ou para causar dano.</a:t>
            </a:r>
          </a:p>
        </p:txBody>
      </p:sp>
      <p:sp>
        <p:nvSpPr>
          <p:cNvPr id="17" name="TextBox 16"/>
          <p:cNvSpPr txBox="1"/>
          <p:nvPr/>
        </p:nvSpPr>
        <p:spPr>
          <a:xfrm>
            <a:off x="2017924" y="6444710"/>
            <a:ext cx="7494458" cy="246221"/>
          </a:xfrm>
          <a:prstGeom prst="rect">
            <a:avLst/>
          </a:prstGeom>
          <a:noFill/>
        </p:spPr>
        <p:txBody>
          <a:bodyPr wrap="square" rtlCol="0">
            <a:spAutoFit/>
          </a:bodyPr>
          <a:lstStyle/>
          <a:p>
            <a:r>
              <a:rPr lang="pt-BR" sz="1000" b="1" dirty="0" smtClean="0">
                <a:latin typeface="Vijaya" pitchFamily="34" charset="0"/>
                <a:cs typeface="Vijaya" pitchFamily="34" charset="0"/>
              </a:rPr>
              <a:t>CPP</a:t>
            </a:r>
            <a:r>
              <a:rPr lang="pt-BR" sz="1000" dirty="0" smtClean="0">
                <a:latin typeface="Vijaya" pitchFamily="34" charset="0"/>
                <a:cs typeface="Vijaya" pitchFamily="34" charset="0"/>
              </a:rPr>
              <a:t> – Código de Processo Penal.</a:t>
            </a:r>
          </a:p>
        </p:txBody>
      </p:sp>
    </p:spTree>
    <p:extLst>
      <p:ext uri="{BB962C8B-B14F-4D97-AF65-F5344CB8AC3E}">
        <p14:creationId xmlns:p14="http://schemas.microsoft.com/office/powerpoint/2010/main" val="277424908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8641" y="3995419"/>
            <a:ext cx="1522250" cy="2296275"/>
          </a:xfrm>
          <a:prstGeom prst="rect">
            <a:avLst/>
          </a:prstGeom>
        </p:spPr>
      </p:pic>
      <p:sp>
        <p:nvSpPr>
          <p:cNvPr id="16" name="Oval Callout 15"/>
          <p:cNvSpPr/>
          <p:nvPr/>
        </p:nvSpPr>
        <p:spPr>
          <a:xfrm>
            <a:off x="1725421" y="836712"/>
            <a:ext cx="5315811" cy="3016084"/>
          </a:xfrm>
          <a:prstGeom prst="wedgeEllipseCallout">
            <a:avLst>
              <a:gd name="adj1" fmla="val -15965"/>
              <a:gd name="adj2" fmla="val 58496"/>
            </a:avLst>
          </a:prstGeom>
        </p:spPr>
        <p:style>
          <a:lnRef idx="1">
            <a:schemeClr val="accent1"/>
          </a:lnRef>
          <a:fillRef idx="2">
            <a:schemeClr val="accent1"/>
          </a:fillRef>
          <a:effectRef idx="1">
            <a:schemeClr val="accent1"/>
          </a:effectRef>
          <a:fontRef idx="minor">
            <a:schemeClr val="dk1"/>
          </a:fontRef>
        </p:style>
        <p:txBody>
          <a:bodyPr rtlCol="0" anchor="ctr"/>
          <a:lstStyle/>
          <a:p>
            <a:pPr algn="just">
              <a:lnSpc>
                <a:spcPct val="115000"/>
              </a:lnSpc>
              <a:spcAft>
                <a:spcPts val="1000"/>
              </a:spcAft>
            </a:pPr>
            <a:r>
              <a:rPr lang="pt-BR" sz="1400" b="1" kern="50" dirty="0" smtClean="0">
                <a:solidFill>
                  <a:srgbClr val="002060"/>
                </a:solidFill>
                <a:latin typeface="Lucida Bright" pitchFamily="18" charset="0"/>
              </a:rPr>
              <a:t>Obrigado por estar comigo até aqui!</a:t>
            </a:r>
          </a:p>
          <a:p>
            <a:pPr algn="just">
              <a:lnSpc>
                <a:spcPct val="115000"/>
              </a:lnSpc>
              <a:spcAft>
                <a:spcPts val="1000"/>
              </a:spcAft>
            </a:pPr>
            <a:r>
              <a:rPr lang="pt-BR" sz="1400" b="1" kern="50" dirty="0" smtClean="0">
                <a:solidFill>
                  <a:srgbClr val="002060"/>
                </a:solidFill>
                <a:latin typeface="Lucida Bright" pitchFamily="18" charset="0"/>
              </a:rPr>
              <a:t>Veja o segundo manual, que trata da</a:t>
            </a:r>
          </a:p>
          <a:p>
            <a:pPr algn="just">
              <a:lnSpc>
                <a:spcPct val="115000"/>
              </a:lnSpc>
              <a:spcAft>
                <a:spcPts val="1000"/>
              </a:spcAft>
            </a:pPr>
            <a:r>
              <a:rPr lang="pt-BR" sz="1400" b="1" kern="50" dirty="0" smtClean="0">
                <a:solidFill>
                  <a:srgbClr val="FF0000"/>
                </a:solidFill>
                <a:latin typeface="Lucida Bright" pitchFamily="18" charset="0"/>
              </a:rPr>
              <a:t>Atualização do Espaço Físico e uso do</a:t>
            </a:r>
          </a:p>
          <a:p>
            <a:pPr algn="just">
              <a:lnSpc>
                <a:spcPct val="115000"/>
              </a:lnSpc>
              <a:spcAft>
                <a:spcPts val="1000"/>
              </a:spcAft>
            </a:pPr>
            <a:r>
              <a:rPr lang="pt-BR" sz="1400" b="1" kern="50" dirty="0" smtClean="0">
                <a:solidFill>
                  <a:srgbClr val="FF0000"/>
                </a:solidFill>
                <a:latin typeface="Lucida Bright" pitchFamily="18" charset="0"/>
              </a:rPr>
              <a:t>Sistema SIEF</a:t>
            </a:r>
            <a:r>
              <a:rPr lang="pt-BR" sz="1400" b="1" kern="50" dirty="0" smtClean="0">
                <a:solidFill>
                  <a:srgbClr val="002060"/>
                </a:solidFill>
                <a:latin typeface="Lucida Bright" pitchFamily="18" charset="0"/>
              </a:rPr>
              <a:t>.</a:t>
            </a:r>
          </a:p>
          <a:p>
            <a:pPr algn="just">
              <a:lnSpc>
                <a:spcPct val="115000"/>
              </a:lnSpc>
              <a:spcAft>
                <a:spcPts val="1000"/>
              </a:spcAft>
            </a:pPr>
            <a:r>
              <a:rPr lang="pt-BR" sz="1400" b="1" kern="50" dirty="0" smtClean="0">
                <a:solidFill>
                  <a:srgbClr val="002060"/>
                </a:solidFill>
                <a:latin typeface="Lucida Bright" pitchFamily="18" charset="0"/>
              </a:rPr>
              <a:t>                      Abraço, e até a próxima!</a:t>
            </a:r>
            <a:endParaRPr lang="pt-BR" sz="1400" b="1" kern="50" dirty="0">
              <a:solidFill>
                <a:srgbClr val="002060"/>
              </a:solidFill>
              <a:latin typeface="Lucida Bright" pitchFamily="18" charset="0"/>
            </a:endParaRPr>
          </a:p>
        </p:txBody>
      </p:sp>
      <p:pic>
        <p:nvPicPr>
          <p:cNvPr id="17" name="Picture 16" descr="Resultado de imagem para logo ufsc"/>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1855" y="4837402"/>
            <a:ext cx="1095334" cy="10800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Resultado de imagem para governo federal oficia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49344" y="5013296"/>
            <a:ext cx="1527581" cy="108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543494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80">
                                          <p:stCondLst>
                                            <p:cond delay="0"/>
                                          </p:stCondLst>
                                        </p:cTn>
                                        <p:tgtEl>
                                          <p:spTgt spid="15"/>
                                        </p:tgtEl>
                                      </p:cBhvr>
                                    </p:animEffect>
                                    <p:anim calcmode="lin" valueType="num">
                                      <p:cBhvr>
                                        <p:cTn id="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3" dur="26">
                                          <p:stCondLst>
                                            <p:cond delay="650"/>
                                          </p:stCondLst>
                                        </p:cTn>
                                        <p:tgtEl>
                                          <p:spTgt spid="15"/>
                                        </p:tgtEl>
                                      </p:cBhvr>
                                      <p:to x="100000" y="60000"/>
                                    </p:animScale>
                                    <p:animScale>
                                      <p:cBhvr>
                                        <p:cTn id="14" dur="166" decel="50000">
                                          <p:stCondLst>
                                            <p:cond delay="676"/>
                                          </p:stCondLst>
                                        </p:cTn>
                                        <p:tgtEl>
                                          <p:spTgt spid="15"/>
                                        </p:tgtEl>
                                      </p:cBhvr>
                                      <p:to x="100000" y="100000"/>
                                    </p:animScale>
                                    <p:animScale>
                                      <p:cBhvr>
                                        <p:cTn id="15" dur="26">
                                          <p:stCondLst>
                                            <p:cond delay="1312"/>
                                          </p:stCondLst>
                                        </p:cTn>
                                        <p:tgtEl>
                                          <p:spTgt spid="15"/>
                                        </p:tgtEl>
                                      </p:cBhvr>
                                      <p:to x="100000" y="80000"/>
                                    </p:animScale>
                                    <p:animScale>
                                      <p:cBhvr>
                                        <p:cTn id="16" dur="166" decel="50000">
                                          <p:stCondLst>
                                            <p:cond delay="1338"/>
                                          </p:stCondLst>
                                        </p:cTn>
                                        <p:tgtEl>
                                          <p:spTgt spid="15"/>
                                        </p:tgtEl>
                                      </p:cBhvr>
                                      <p:to x="100000" y="100000"/>
                                    </p:animScale>
                                    <p:animScale>
                                      <p:cBhvr>
                                        <p:cTn id="17" dur="26">
                                          <p:stCondLst>
                                            <p:cond delay="1642"/>
                                          </p:stCondLst>
                                        </p:cTn>
                                        <p:tgtEl>
                                          <p:spTgt spid="15"/>
                                        </p:tgtEl>
                                      </p:cBhvr>
                                      <p:to x="100000" y="90000"/>
                                    </p:animScale>
                                    <p:animScale>
                                      <p:cBhvr>
                                        <p:cTn id="18" dur="166" decel="50000">
                                          <p:stCondLst>
                                            <p:cond delay="1668"/>
                                          </p:stCondLst>
                                        </p:cTn>
                                        <p:tgtEl>
                                          <p:spTgt spid="15"/>
                                        </p:tgtEl>
                                      </p:cBhvr>
                                      <p:to x="100000" y="100000"/>
                                    </p:animScale>
                                    <p:animScale>
                                      <p:cBhvr>
                                        <p:cTn id="19" dur="26">
                                          <p:stCondLst>
                                            <p:cond delay="1808"/>
                                          </p:stCondLst>
                                        </p:cTn>
                                        <p:tgtEl>
                                          <p:spTgt spid="15"/>
                                        </p:tgtEl>
                                      </p:cBhvr>
                                      <p:to x="100000" y="95000"/>
                                    </p:animScale>
                                    <p:animScale>
                                      <p:cBhvr>
                                        <p:cTn id="20" dur="166" decel="50000">
                                          <p:stCondLst>
                                            <p:cond delay="1834"/>
                                          </p:stCondLst>
                                        </p:cTn>
                                        <p:tgtEl>
                                          <p:spTgt spid="15"/>
                                        </p:tgtEl>
                                      </p:cBhvr>
                                      <p:to x="100000" y="100000"/>
                                    </p:animScale>
                                  </p:childTnLst>
                                </p:cTn>
                              </p:par>
                            </p:childTnLst>
                          </p:cTn>
                        </p:par>
                        <p:par>
                          <p:cTn id="21" fill="hold">
                            <p:stCondLst>
                              <p:cond delay="2000"/>
                            </p:stCondLst>
                            <p:childTnLst>
                              <p:par>
                                <p:cTn id="22" presetID="26" presetClass="entr" presetSubtype="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down)">
                                      <p:cBhvr>
                                        <p:cTn id="24" dur="580">
                                          <p:stCondLst>
                                            <p:cond delay="0"/>
                                          </p:stCondLst>
                                        </p:cTn>
                                        <p:tgtEl>
                                          <p:spTgt spid="16"/>
                                        </p:tgtEl>
                                      </p:cBhvr>
                                    </p:animEffect>
                                    <p:anim calcmode="lin" valueType="num">
                                      <p:cBhvr>
                                        <p:cTn id="25"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30" dur="26">
                                          <p:stCondLst>
                                            <p:cond delay="650"/>
                                          </p:stCondLst>
                                        </p:cTn>
                                        <p:tgtEl>
                                          <p:spTgt spid="16"/>
                                        </p:tgtEl>
                                      </p:cBhvr>
                                      <p:to x="100000" y="60000"/>
                                    </p:animScale>
                                    <p:animScale>
                                      <p:cBhvr>
                                        <p:cTn id="31" dur="166" decel="50000">
                                          <p:stCondLst>
                                            <p:cond delay="676"/>
                                          </p:stCondLst>
                                        </p:cTn>
                                        <p:tgtEl>
                                          <p:spTgt spid="16"/>
                                        </p:tgtEl>
                                      </p:cBhvr>
                                      <p:to x="100000" y="100000"/>
                                    </p:animScale>
                                    <p:animScale>
                                      <p:cBhvr>
                                        <p:cTn id="32" dur="26">
                                          <p:stCondLst>
                                            <p:cond delay="1312"/>
                                          </p:stCondLst>
                                        </p:cTn>
                                        <p:tgtEl>
                                          <p:spTgt spid="16"/>
                                        </p:tgtEl>
                                      </p:cBhvr>
                                      <p:to x="100000" y="80000"/>
                                    </p:animScale>
                                    <p:animScale>
                                      <p:cBhvr>
                                        <p:cTn id="33" dur="166" decel="50000">
                                          <p:stCondLst>
                                            <p:cond delay="1338"/>
                                          </p:stCondLst>
                                        </p:cTn>
                                        <p:tgtEl>
                                          <p:spTgt spid="16"/>
                                        </p:tgtEl>
                                      </p:cBhvr>
                                      <p:to x="100000" y="100000"/>
                                    </p:animScale>
                                    <p:animScale>
                                      <p:cBhvr>
                                        <p:cTn id="34" dur="26">
                                          <p:stCondLst>
                                            <p:cond delay="1642"/>
                                          </p:stCondLst>
                                        </p:cTn>
                                        <p:tgtEl>
                                          <p:spTgt spid="16"/>
                                        </p:tgtEl>
                                      </p:cBhvr>
                                      <p:to x="100000" y="90000"/>
                                    </p:animScale>
                                    <p:animScale>
                                      <p:cBhvr>
                                        <p:cTn id="35" dur="166" decel="50000">
                                          <p:stCondLst>
                                            <p:cond delay="1668"/>
                                          </p:stCondLst>
                                        </p:cTn>
                                        <p:tgtEl>
                                          <p:spTgt spid="16"/>
                                        </p:tgtEl>
                                      </p:cBhvr>
                                      <p:to x="100000" y="100000"/>
                                    </p:animScale>
                                    <p:animScale>
                                      <p:cBhvr>
                                        <p:cTn id="36" dur="26">
                                          <p:stCondLst>
                                            <p:cond delay="1808"/>
                                          </p:stCondLst>
                                        </p:cTn>
                                        <p:tgtEl>
                                          <p:spTgt spid="16"/>
                                        </p:tgtEl>
                                      </p:cBhvr>
                                      <p:to x="100000" y="95000"/>
                                    </p:animScale>
                                    <p:animScale>
                                      <p:cBhvr>
                                        <p:cTn id="37" dur="166" decel="50000">
                                          <p:stCondLst>
                                            <p:cond delay="1834"/>
                                          </p:stCondLst>
                                        </p:cTn>
                                        <p:tgtEl>
                                          <p:spTgt spid="16"/>
                                        </p:tgtEl>
                                      </p:cBhvr>
                                      <p:to x="100000" y="100000"/>
                                    </p:animScale>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fade">
                                      <p:cBhvr>
                                        <p:cTn id="42" dur="500"/>
                                        <p:tgtEl>
                                          <p:spTgt spid="17"/>
                                        </p:tgtEl>
                                      </p:cBhvr>
                                    </p:animEffect>
                                  </p:childTnLst>
                                </p:cTn>
                              </p:par>
                              <p:par>
                                <p:cTn id="43" presetID="10" presetClass="entr" presetSubtype="0" fill="hold" nodeType="with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9" name="Picture 3" descr="C:\Users\Admin\Desktop\nice-background-with-blue-waves_1017-407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79"/>
            <a:ext cx="9906000" cy="6871342"/>
          </a:xfrm>
          <a:prstGeom prst="rect">
            <a:avLst/>
          </a:prstGeom>
          <a:noFill/>
          <a:extLst>
            <a:ext uri="{909E8E84-426E-40DD-AFC4-6F175D3DCCD1}">
              <a14:hiddenFill xmlns:a14="http://schemas.microsoft.com/office/drawing/2010/main">
                <a:solidFill>
                  <a:srgbClr val="FFFFFF"/>
                </a:solidFill>
              </a14:hiddenFill>
            </a:ext>
          </a:extLst>
        </p:spPr>
      </p:pic>
      <p:sp>
        <p:nvSpPr>
          <p:cNvPr id="4" name="Text Box 3"/>
          <p:cNvSpPr txBox="1">
            <a:spLocks noChangeArrowheads="1"/>
          </p:cNvSpPr>
          <p:nvPr/>
        </p:nvSpPr>
        <p:spPr bwMode="auto">
          <a:xfrm>
            <a:off x="301412" y="548680"/>
            <a:ext cx="7963956"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base" latinLnBrk="0" hangingPunct="1">
              <a:lnSpc>
                <a:spcPct val="100000"/>
              </a:lnSpc>
              <a:spcBef>
                <a:spcPts val="1200"/>
              </a:spcBef>
              <a:spcAft>
                <a:spcPts val="600"/>
              </a:spcAft>
              <a:buClrTx/>
              <a:buSzTx/>
              <a:buFontTx/>
              <a:buNone/>
              <a:tabLst/>
            </a:pPr>
            <a:r>
              <a:rPr kumimoji="0" lang="pt-BR" sz="48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Lucida Bright" pitchFamily="18" charset="0"/>
                <a:cs typeface="Vijaya" pitchFamily="34" charset="0"/>
              </a:rPr>
              <a:t>Inventário UFSC 2018</a:t>
            </a:r>
            <a:endParaRPr kumimoji="0" lang="pt-BR" sz="18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Lucida Bright" pitchFamily="18" charset="0"/>
              <a:cs typeface="Vijaya" pitchFamily="34" charset="0"/>
            </a:endParaRPr>
          </a:p>
        </p:txBody>
      </p:sp>
      <p:sp>
        <p:nvSpPr>
          <p:cNvPr id="5" name="Text Box 4"/>
          <p:cNvSpPr txBox="1">
            <a:spLocks noChangeArrowheads="1"/>
          </p:cNvSpPr>
          <p:nvPr/>
        </p:nvSpPr>
        <p:spPr bwMode="auto">
          <a:xfrm>
            <a:off x="2254653" y="1916832"/>
            <a:ext cx="6730795" cy="80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base" latinLnBrk="0" hangingPunct="1">
              <a:lnSpc>
                <a:spcPct val="100000"/>
              </a:lnSpc>
              <a:spcBef>
                <a:spcPts val="1200"/>
              </a:spcBef>
              <a:spcAft>
                <a:spcPts val="600"/>
              </a:spcAft>
              <a:buClrTx/>
              <a:buSzTx/>
              <a:buFontTx/>
              <a:buNone/>
              <a:tabLst/>
            </a:pPr>
            <a:r>
              <a:rPr kumimoji="0" lang="pt-BR" sz="3200" b="1" i="0"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Lucida Bright" pitchFamily="18" charset="0"/>
                <a:cs typeface="Vijaya" pitchFamily="34" charset="0"/>
              </a:rPr>
              <a:t>MANUAIS DE APOIO</a:t>
            </a:r>
            <a:endParaRPr kumimoji="0" lang="pt-BR" sz="1800" b="1" i="0"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Lucida Bright" pitchFamily="18" charset="0"/>
              <a:cs typeface="Vijaya" pitchFamily="34" charset="0"/>
            </a:endParaRPr>
          </a:p>
        </p:txBody>
      </p:sp>
      <p:sp>
        <p:nvSpPr>
          <p:cNvPr id="6" name="Text Box 5"/>
          <p:cNvSpPr txBox="1">
            <a:spLocks noChangeArrowheads="1"/>
          </p:cNvSpPr>
          <p:nvPr/>
        </p:nvSpPr>
        <p:spPr bwMode="auto">
          <a:xfrm>
            <a:off x="6933220" y="6147881"/>
            <a:ext cx="2664296" cy="506115"/>
          </a:xfrm>
          <a:prstGeom prst="rect">
            <a:avLst/>
          </a:prstGeom>
          <a:ln>
            <a:solidFill>
              <a:schemeClr val="accent5">
                <a:lumMod val="20000"/>
                <a:lumOff val="80000"/>
              </a:schemeClr>
            </a:solidFill>
          </a:ln>
          <a:effectLst>
            <a:outerShdw blurRad="76200" dist="12700" dir="2700000" sy="-23000" kx="-800400" algn="bl" rotWithShape="0">
              <a:prstClr val="black">
                <a:alpha val="20000"/>
              </a:prstClr>
            </a:outerShdw>
            <a:softEdge rad="63500"/>
          </a:effectLst>
          <a:extLst/>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scene3d>
              <a:camera prst="orthographicFront">
                <a:rot lat="0" lon="0" rev="0"/>
              </a:camera>
              <a:lightRig rig="contrasting" dir="t">
                <a:rot lat="0" lon="0" rev="4500000"/>
              </a:lightRig>
            </a:scene3d>
            <a:sp3d contourW="6350" prstMaterial="metal">
              <a:contourClr>
                <a:schemeClr val="accent1">
                  <a:shade val="75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pt-BR" sz="800" i="0" u="none" strike="noStrike" cap="all" normalizeH="0" baseline="0" dirty="0" smtClean="0">
                <a:ln w="0">
                  <a:solidFill>
                    <a:srgbClr val="002060"/>
                  </a:solidFill>
                </a:ln>
                <a:solidFill>
                  <a:srgbClr val="002060"/>
                </a:solidFill>
                <a:effectLst/>
                <a:latin typeface="Times New Roman" pitchFamily="18" charset="0"/>
                <a:cs typeface="Arial" pitchFamily="34" charset="0"/>
              </a:rPr>
              <a:t>UNIVERSIDADE FEDERAL DE SANTA CATARINA</a:t>
            </a:r>
          </a:p>
          <a:p>
            <a:pPr marL="0" marR="0" lvl="0" indent="0" algn="l" defTabSz="914400" rtl="0" eaLnBrk="1" fontAlgn="base" latinLnBrk="0" hangingPunct="1">
              <a:lnSpc>
                <a:spcPct val="100000"/>
              </a:lnSpc>
              <a:spcBef>
                <a:spcPct val="0"/>
              </a:spcBef>
              <a:spcAft>
                <a:spcPct val="0"/>
              </a:spcAft>
              <a:buClrTx/>
              <a:buSzTx/>
              <a:buFontTx/>
              <a:buNone/>
              <a:tabLst/>
            </a:pPr>
            <a:r>
              <a:rPr kumimoji="0" lang="pt-BR" sz="800" i="0" u="none" strike="noStrike" cap="all" normalizeH="0" baseline="0" dirty="0" smtClean="0">
                <a:ln w="0">
                  <a:solidFill>
                    <a:srgbClr val="002060"/>
                  </a:solidFill>
                </a:ln>
                <a:solidFill>
                  <a:srgbClr val="002060"/>
                </a:solidFill>
                <a:effectLst/>
                <a:latin typeface="Times New Roman" pitchFamily="18" charset="0"/>
                <a:cs typeface="Arial" pitchFamily="34" charset="0"/>
              </a:rPr>
              <a:t>PRÓ-REITORIA DE ADMINISTRAÇÃO</a:t>
            </a:r>
          </a:p>
          <a:p>
            <a:pPr marL="0" marR="0" lvl="0" indent="0" algn="l" defTabSz="914400" rtl="0" eaLnBrk="1" fontAlgn="base" latinLnBrk="0" hangingPunct="1">
              <a:lnSpc>
                <a:spcPct val="100000"/>
              </a:lnSpc>
              <a:spcBef>
                <a:spcPct val="0"/>
              </a:spcBef>
              <a:spcAft>
                <a:spcPct val="0"/>
              </a:spcAft>
              <a:buClrTx/>
              <a:buSzTx/>
              <a:buFontTx/>
              <a:buNone/>
              <a:tabLst/>
            </a:pPr>
            <a:r>
              <a:rPr kumimoji="0" lang="pt-BR" sz="800" i="0" u="none" strike="noStrike" cap="all" normalizeH="0" baseline="0" dirty="0" smtClean="0">
                <a:ln w="0">
                  <a:solidFill>
                    <a:srgbClr val="002060"/>
                  </a:solidFill>
                </a:ln>
                <a:solidFill>
                  <a:srgbClr val="002060"/>
                </a:solidFill>
                <a:effectLst/>
                <a:latin typeface="Times New Roman" pitchFamily="18" charset="0"/>
                <a:cs typeface="Arial" pitchFamily="34" charset="0"/>
              </a:rPr>
              <a:t>DEPARTAMENTO DE GESTÃO PATRIMONIAL</a:t>
            </a:r>
            <a:endParaRPr kumimoji="0" lang="pt-BR" sz="1100" i="0" u="none" strike="noStrike" cap="all" normalizeH="0" baseline="0" dirty="0" smtClean="0">
              <a:ln w="0">
                <a:solidFill>
                  <a:srgbClr val="002060"/>
                </a:solidFill>
              </a:ln>
              <a:solidFill>
                <a:srgbClr val="002060"/>
              </a:solidFill>
              <a:effectLst/>
              <a:latin typeface="Arial" pitchFamily="34" charset="0"/>
              <a:cs typeface="Arial" pitchFamily="34" charset="0"/>
            </a:endParaRPr>
          </a:p>
        </p:txBody>
      </p:sp>
      <p:pic>
        <p:nvPicPr>
          <p:cNvPr id="1031" name="Picture 7" descr="imagem28172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85854" y="6093296"/>
            <a:ext cx="483370" cy="531071"/>
          </a:xfrm>
          <a:prstGeom prst="rect">
            <a:avLst/>
          </a:prstGeom>
          <a:noFill/>
          <a:ln>
            <a:noFill/>
          </a:ln>
        </p:spPr>
      </p:pic>
    </p:spTree>
    <p:extLst>
      <p:ext uri="{BB962C8B-B14F-4D97-AF65-F5344CB8AC3E}">
        <p14:creationId xmlns:p14="http://schemas.microsoft.com/office/powerpoint/2010/main" val="358237674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3" name="Rectangle 22"/>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5" name="Rectangle 24"/>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Right Triangle 26"/>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28" name="Straight Connector 27"/>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Rectangle 30"/>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2" name="Right Triangle 31"/>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33" name="Straight Connector 32"/>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pic>
        <p:nvPicPr>
          <p:cNvPr id="24" name="Picture 2" descr="Resultado de imagem para clipart book">
            <a:hlinkClick r:id="rId2" action="ppaction://hlinksldjump">
              <a:snd r:embed="rId3" name="click.wav"/>
            </a:hlinkClick>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23412" y="1494657"/>
            <a:ext cx="3895547" cy="288270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p:cNvSpPr txBox="1"/>
          <p:nvPr/>
        </p:nvSpPr>
        <p:spPr>
          <a:xfrm>
            <a:off x="1136576" y="4593322"/>
            <a:ext cx="7056784" cy="707886"/>
          </a:xfrm>
          <a:prstGeom prst="rect">
            <a:avLst/>
          </a:prstGeom>
          <a:noFill/>
        </p:spPr>
        <p:txBody>
          <a:bodyPr wrap="square" rtlCol="0">
            <a:spAutoFit/>
          </a:bodyPr>
          <a:lstStyle/>
          <a:p>
            <a:pPr algn="ctr"/>
            <a:r>
              <a:rPr lang="pt-BR" sz="4000" b="1" dirty="0" smtClean="0">
                <a:solidFill>
                  <a:srgbClr val="002060"/>
                </a:solidFill>
                <a:latin typeface="Vijaya" pitchFamily="34" charset="0"/>
                <a:cs typeface="Vijaya" pitchFamily="34" charset="0"/>
              </a:rPr>
              <a:t>Manual de Procedimentos Gerais</a:t>
            </a:r>
            <a:endParaRPr lang="pt-BR" sz="4000" dirty="0">
              <a:solidFill>
                <a:schemeClr val="bg1"/>
              </a:solidFill>
              <a:latin typeface="Vijaya" pitchFamily="34" charset="0"/>
              <a:cs typeface="Vijaya" pitchFamily="34" charset="0"/>
            </a:endParaRPr>
          </a:p>
        </p:txBody>
      </p:sp>
    </p:spTree>
    <p:extLst>
      <p:ext uri="{BB962C8B-B14F-4D97-AF65-F5344CB8AC3E}">
        <p14:creationId xmlns:p14="http://schemas.microsoft.com/office/powerpoint/2010/main" val="335709342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26349" y="1148559"/>
            <a:ext cx="7128793" cy="4524315"/>
          </a:xfrm>
          <a:prstGeom prst="rect">
            <a:avLst/>
          </a:prstGeom>
          <a:noFill/>
        </p:spPr>
        <p:txBody>
          <a:bodyPr wrap="square" rtlCol="0">
            <a:spAutoFit/>
          </a:bodyPr>
          <a:lstStyle/>
          <a:p>
            <a:r>
              <a:rPr lang="pt-BR" b="1" dirty="0">
                <a:solidFill>
                  <a:srgbClr val="002060"/>
                </a:solidFill>
                <a:latin typeface="Vijaya" pitchFamily="34" charset="0"/>
                <a:cs typeface="Vijaya" pitchFamily="34" charset="0"/>
              </a:rPr>
              <a:t>O INVENTÁRIO ANUAL DE BENS MÓVEIS</a:t>
            </a:r>
          </a:p>
          <a:p>
            <a:endParaRPr lang="pt-BR" dirty="0" smtClean="0">
              <a:solidFill>
                <a:schemeClr val="bg1"/>
              </a:solidFill>
              <a:latin typeface="Vijaya" pitchFamily="34" charset="0"/>
              <a:cs typeface="Vijaya" pitchFamily="34" charset="0"/>
            </a:endParaRPr>
          </a:p>
          <a:p>
            <a:pPr algn="just"/>
            <a:r>
              <a:rPr lang="pt-BR" dirty="0" smtClean="0">
                <a:solidFill>
                  <a:schemeClr val="bg1"/>
                </a:solidFill>
                <a:latin typeface="Vijaya" pitchFamily="34" charset="0"/>
                <a:cs typeface="Vijaya" pitchFamily="34" charset="0"/>
              </a:rPr>
              <a:t>	O </a:t>
            </a:r>
            <a:r>
              <a:rPr lang="pt-BR" dirty="0">
                <a:solidFill>
                  <a:schemeClr val="bg1"/>
                </a:solidFill>
                <a:latin typeface="Vijaya" pitchFamily="34" charset="0"/>
                <a:cs typeface="Vijaya" pitchFamily="34" charset="0"/>
              </a:rPr>
              <a:t>inventário anual de bens móveis é </a:t>
            </a:r>
            <a:r>
              <a:rPr lang="pt-BR" b="1" dirty="0">
                <a:solidFill>
                  <a:srgbClr val="002060"/>
                </a:solidFill>
                <a:latin typeface="Vijaya" pitchFamily="34" charset="0"/>
                <a:cs typeface="Vijaya" pitchFamily="34" charset="0"/>
              </a:rPr>
              <a:t>obrigação</a:t>
            </a:r>
            <a:r>
              <a:rPr lang="pt-BR" dirty="0">
                <a:solidFill>
                  <a:srgbClr val="002060"/>
                </a:solidFill>
                <a:latin typeface="Vijaya" pitchFamily="34" charset="0"/>
                <a:cs typeface="Vijaya" pitchFamily="34" charset="0"/>
              </a:rPr>
              <a:t> </a:t>
            </a:r>
            <a:r>
              <a:rPr lang="pt-BR" dirty="0">
                <a:solidFill>
                  <a:schemeClr val="bg1"/>
                </a:solidFill>
                <a:latin typeface="Vijaya" pitchFamily="34" charset="0"/>
                <a:cs typeface="Vijaya" pitchFamily="34" charset="0"/>
              </a:rPr>
              <a:t>de toda Unidade Gestora. A Instrução Normativa SEDAP/PR nº. 205/88 define o inventário anual como aquele </a:t>
            </a:r>
            <a:r>
              <a:rPr lang="pt-BR" b="1" dirty="0">
                <a:solidFill>
                  <a:srgbClr val="002060"/>
                </a:solidFill>
                <a:latin typeface="Vijaya" pitchFamily="34" charset="0"/>
                <a:cs typeface="Vijaya" pitchFamily="34" charset="0"/>
              </a:rPr>
              <a:t>“destinado a comprovar a quantidade e o valor dos bens patrimoniais do acervo de cada unidade gestora, existente em 31 de dezembro de cada exercício – constituído do inventário anterior e das variações patrimoniais ocorridas durante o exercício” </a:t>
            </a:r>
            <a:r>
              <a:rPr lang="pt-BR" dirty="0">
                <a:solidFill>
                  <a:schemeClr val="bg1"/>
                </a:solidFill>
                <a:latin typeface="Vijaya" pitchFamily="34" charset="0"/>
                <a:cs typeface="Vijaya" pitchFamily="34" charset="0"/>
              </a:rPr>
              <a:t>(art. 8.1, a).</a:t>
            </a:r>
          </a:p>
          <a:p>
            <a:pPr algn="just"/>
            <a:r>
              <a:rPr lang="pt-BR" dirty="0" smtClean="0">
                <a:solidFill>
                  <a:schemeClr val="bg1"/>
                </a:solidFill>
                <a:latin typeface="Vijaya" pitchFamily="34" charset="0"/>
                <a:cs typeface="Vijaya" pitchFamily="34" charset="0"/>
              </a:rPr>
              <a:t>	O </a:t>
            </a:r>
            <a:r>
              <a:rPr lang="pt-BR" dirty="0">
                <a:solidFill>
                  <a:schemeClr val="bg1"/>
                </a:solidFill>
                <a:latin typeface="Vijaya" pitchFamily="34" charset="0"/>
                <a:cs typeface="Vijaya" pitchFamily="34" charset="0"/>
              </a:rPr>
              <a:t>inventário deve ser utilizado como </a:t>
            </a:r>
            <a:r>
              <a:rPr lang="pt-BR" b="1" dirty="0">
                <a:solidFill>
                  <a:srgbClr val="002060"/>
                </a:solidFill>
                <a:latin typeface="Vijaya" pitchFamily="34" charset="0"/>
                <a:cs typeface="Vijaya" pitchFamily="34" charset="0"/>
              </a:rPr>
              <a:t>instrumento de informação e de controle </a:t>
            </a:r>
            <a:r>
              <a:rPr lang="pt-BR" dirty="0">
                <a:solidFill>
                  <a:schemeClr val="bg1"/>
                </a:solidFill>
                <a:latin typeface="Vijaya" pitchFamily="34" charset="0"/>
                <a:cs typeface="Vijaya" pitchFamily="34" charset="0"/>
              </a:rPr>
              <a:t>da correta localização dos bens móveis, bem como do seu estado de conservação. Ele permite que possamos fazer a </a:t>
            </a:r>
            <a:r>
              <a:rPr lang="pt-BR" b="1" dirty="0">
                <a:solidFill>
                  <a:srgbClr val="002060"/>
                </a:solidFill>
                <a:latin typeface="Vijaya" pitchFamily="34" charset="0"/>
                <a:cs typeface="Vijaya" pitchFamily="34" charset="0"/>
              </a:rPr>
              <a:t>conciliação</a:t>
            </a:r>
            <a:r>
              <a:rPr lang="pt-BR" dirty="0">
                <a:solidFill>
                  <a:schemeClr val="bg1"/>
                </a:solidFill>
                <a:latin typeface="Vijaya" pitchFamily="34" charset="0"/>
                <a:cs typeface="Vijaya" pitchFamily="34" charset="0"/>
              </a:rPr>
              <a:t> da real situação dos bens móveis com as informações que estão registradas no sistema de controle. Assim, inconsistências como localização equivocada, bens não encontrados, estado de conservação alterado etc., </a:t>
            </a:r>
            <a:r>
              <a:rPr lang="pt-BR" dirty="0" smtClean="0">
                <a:solidFill>
                  <a:schemeClr val="bg1"/>
                </a:solidFill>
                <a:latin typeface="Vijaya" pitchFamily="34" charset="0"/>
                <a:cs typeface="Vijaya" pitchFamily="34" charset="0"/>
              </a:rPr>
              <a:t>devem ser </a:t>
            </a:r>
            <a:r>
              <a:rPr lang="pt-BR" dirty="0">
                <a:solidFill>
                  <a:schemeClr val="bg1"/>
                </a:solidFill>
                <a:latin typeface="Vijaya" pitchFamily="34" charset="0"/>
                <a:cs typeface="Vijaya" pitchFamily="34" charset="0"/>
              </a:rPr>
              <a:t>corrigidas a partir das informações coletadas pelas comissões de inventário.</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O ciclo deste ano </a:t>
            </a:r>
            <a:r>
              <a:rPr lang="pt-BR" dirty="0">
                <a:solidFill>
                  <a:schemeClr val="bg1"/>
                </a:solidFill>
                <a:latin typeface="Vijaya" pitchFamily="34" charset="0"/>
                <a:cs typeface="Vijaya" pitchFamily="34" charset="0"/>
              </a:rPr>
              <a:t>terá sua etapa de coleta e lançamento de dados realizada entre os </a:t>
            </a:r>
            <a:r>
              <a:rPr lang="pt-BR" b="1" dirty="0">
                <a:solidFill>
                  <a:srgbClr val="FF0000"/>
                </a:solidFill>
                <a:latin typeface="Vijaya" pitchFamily="34" charset="0"/>
                <a:cs typeface="Vijaya" pitchFamily="34" charset="0"/>
              </a:rPr>
              <a:t>dias </a:t>
            </a:r>
            <a:r>
              <a:rPr lang="pt-BR" b="1" dirty="0" smtClean="0">
                <a:solidFill>
                  <a:srgbClr val="FF0000"/>
                </a:solidFill>
                <a:latin typeface="Vijaya" pitchFamily="34" charset="0"/>
                <a:cs typeface="Vijaya" pitchFamily="34" charset="0"/>
              </a:rPr>
              <a:t>17 de setembro </a:t>
            </a:r>
            <a:r>
              <a:rPr lang="pt-BR" b="1" dirty="0">
                <a:solidFill>
                  <a:srgbClr val="FF0000"/>
                </a:solidFill>
                <a:latin typeface="Vijaya" pitchFamily="34" charset="0"/>
                <a:cs typeface="Vijaya" pitchFamily="34" charset="0"/>
              </a:rPr>
              <a:t>à</a:t>
            </a:r>
            <a:r>
              <a:rPr lang="pt-BR" b="1" dirty="0" smtClean="0">
                <a:solidFill>
                  <a:srgbClr val="FF0000"/>
                </a:solidFill>
                <a:latin typeface="Vijaya" pitchFamily="34" charset="0"/>
                <a:cs typeface="Vijaya" pitchFamily="34" charset="0"/>
              </a:rPr>
              <a:t> 04 </a:t>
            </a:r>
            <a:r>
              <a:rPr lang="pt-BR" b="1" dirty="0">
                <a:solidFill>
                  <a:srgbClr val="FF0000"/>
                </a:solidFill>
                <a:latin typeface="Vijaya" pitchFamily="34" charset="0"/>
                <a:cs typeface="Vijaya" pitchFamily="34" charset="0"/>
              </a:rPr>
              <a:t>de </a:t>
            </a:r>
            <a:r>
              <a:rPr lang="pt-BR" b="1" dirty="0" smtClean="0">
                <a:solidFill>
                  <a:srgbClr val="FF0000"/>
                </a:solidFill>
                <a:latin typeface="Vijaya" pitchFamily="34" charset="0"/>
                <a:cs typeface="Vijaya" pitchFamily="34" charset="0"/>
              </a:rPr>
              <a:t>novembro </a:t>
            </a:r>
            <a:r>
              <a:rPr lang="pt-BR" b="1" dirty="0">
                <a:solidFill>
                  <a:srgbClr val="FF0000"/>
                </a:solidFill>
                <a:latin typeface="Vijaya" pitchFamily="34" charset="0"/>
                <a:cs typeface="Vijaya" pitchFamily="34" charset="0"/>
              </a:rPr>
              <a:t>de </a:t>
            </a:r>
            <a:r>
              <a:rPr lang="pt-BR" b="1" dirty="0" smtClean="0">
                <a:solidFill>
                  <a:srgbClr val="FF0000"/>
                </a:solidFill>
                <a:latin typeface="Vijaya" pitchFamily="34" charset="0"/>
                <a:cs typeface="Vijaya" pitchFamily="34" charset="0"/>
              </a:rPr>
              <a:t>2018 </a:t>
            </a:r>
            <a:r>
              <a:rPr lang="pt-BR" dirty="0">
                <a:solidFill>
                  <a:schemeClr val="bg1"/>
                </a:solidFill>
                <a:latin typeface="Vijaya" pitchFamily="34" charset="0"/>
                <a:cs typeface="Vijaya" pitchFamily="34" charset="0"/>
              </a:rPr>
              <a:t>e contará com a participação de toda Universidade</a:t>
            </a:r>
            <a:r>
              <a:rPr lang="pt-BR" dirty="0" smtClean="0">
                <a:solidFill>
                  <a:schemeClr val="bg1"/>
                </a:solidFill>
                <a:latin typeface="Vijaya" pitchFamily="34" charset="0"/>
                <a:cs typeface="Vijaya" pitchFamily="34" charset="0"/>
              </a:rPr>
              <a:t>.</a:t>
            </a:r>
            <a:endParaRPr lang="pt-BR" dirty="0"/>
          </a:p>
        </p:txBody>
      </p:sp>
      <p:pic>
        <p:nvPicPr>
          <p:cNvPr id="15" name="Picture 14">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7493" y="3539260"/>
            <a:ext cx="1408629" cy="1088235"/>
          </a:xfrm>
          <a:prstGeom prst="rect">
            <a:avLst/>
          </a:prstGeom>
        </p:spPr>
      </p:pic>
      <p:sp>
        <p:nvSpPr>
          <p:cNvPr id="16" name="TextBox 15"/>
          <p:cNvSpPr txBox="1"/>
          <p:nvPr/>
        </p:nvSpPr>
        <p:spPr>
          <a:xfrm>
            <a:off x="7732435" y="4648258"/>
            <a:ext cx="1930044" cy="738664"/>
          </a:xfrm>
          <a:prstGeom prst="rect">
            <a:avLst/>
          </a:prstGeom>
          <a:noFill/>
          <a:ln>
            <a:solidFill>
              <a:srgbClr val="0070C0"/>
            </a:solidFill>
          </a:ln>
        </p:spPr>
        <p:txBody>
          <a:bodyPr wrap="square" rtlCol="0">
            <a:spAutoFit/>
          </a:bodyPr>
          <a:lstStyle/>
          <a:p>
            <a:pPr algn="ctr"/>
            <a:r>
              <a:rPr lang="pt-BR" sz="1400" b="1" kern="50" dirty="0">
                <a:solidFill>
                  <a:srgbClr val="002060"/>
                </a:solidFill>
                <a:latin typeface="Vijaya" pitchFamily="34" charset="0"/>
                <a:cs typeface="Vijaya" pitchFamily="34" charset="0"/>
              </a:rPr>
              <a:t>Consulte a Instrução Normativa SEDAP/PR nº. </a:t>
            </a:r>
            <a:r>
              <a:rPr lang="pt-BR" sz="1400" b="1" kern="50" dirty="0" smtClean="0">
                <a:solidFill>
                  <a:srgbClr val="002060"/>
                </a:solidFill>
                <a:latin typeface="Vijaya" pitchFamily="34" charset="0"/>
                <a:cs typeface="Vijaya" pitchFamily="34" charset="0"/>
              </a:rPr>
              <a:t>205/88, clicando na figura.</a:t>
            </a:r>
            <a:endParaRPr lang="pt-BR" sz="1400" b="1" kern="50" dirty="0">
              <a:solidFill>
                <a:srgbClr val="002060"/>
              </a:solidFill>
              <a:latin typeface="Vijaya" pitchFamily="34" charset="0"/>
              <a:ea typeface="SimSun"/>
              <a:cs typeface="Vijaya" pitchFamily="34" charset="0"/>
            </a:endParaRPr>
          </a:p>
        </p:txBody>
      </p:sp>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77376" y="1616826"/>
            <a:ext cx="1440160" cy="1153561"/>
          </a:xfrm>
          <a:prstGeom prst="rect">
            <a:avLst/>
          </a:prstGeom>
        </p:spPr>
      </p:pic>
      <p:sp>
        <p:nvSpPr>
          <p:cNvPr id="18" name="TextBox 17"/>
          <p:cNvSpPr txBox="1"/>
          <p:nvPr/>
        </p:nvSpPr>
        <p:spPr>
          <a:xfrm>
            <a:off x="7732434" y="2797016"/>
            <a:ext cx="1930044" cy="523220"/>
          </a:xfrm>
          <a:prstGeom prst="rect">
            <a:avLst/>
          </a:prstGeom>
          <a:noFill/>
          <a:ln>
            <a:solidFill>
              <a:srgbClr val="0070C0"/>
            </a:solidFill>
          </a:ln>
        </p:spPr>
        <p:txBody>
          <a:bodyPr wrap="square" rtlCol="0">
            <a:spAutoFit/>
          </a:bodyPr>
          <a:lstStyle/>
          <a:p>
            <a:pPr algn="ctr"/>
            <a:r>
              <a:rPr lang="pt-BR" sz="1400" b="1" kern="50" dirty="0" smtClean="0">
                <a:solidFill>
                  <a:srgbClr val="002060"/>
                </a:solidFill>
                <a:latin typeface="Vijaya" pitchFamily="34" charset="0"/>
                <a:cs typeface="Vijaya" pitchFamily="34" charset="0"/>
              </a:rPr>
              <a:t>Fique atento aos prazos do cronograma!</a:t>
            </a:r>
            <a:endParaRPr lang="pt-BR" sz="1400" b="1" kern="50" dirty="0">
              <a:solidFill>
                <a:srgbClr val="002060"/>
              </a:solidFill>
              <a:latin typeface="Vijaya" pitchFamily="34" charset="0"/>
              <a:ea typeface="SimSun"/>
              <a:cs typeface="Vijaya" pitchFamily="34" charset="0"/>
            </a:endParaRPr>
          </a:p>
        </p:txBody>
      </p:sp>
      <p:sp>
        <p:nvSpPr>
          <p:cNvPr id="19" name="TextBox 18"/>
          <p:cNvSpPr txBox="1"/>
          <p:nvPr/>
        </p:nvSpPr>
        <p:spPr>
          <a:xfrm>
            <a:off x="1892282" y="6430458"/>
            <a:ext cx="4464496" cy="246221"/>
          </a:xfrm>
          <a:prstGeom prst="rect">
            <a:avLst/>
          </a:prstGeom>
          <a:noFill/>
        </p:spPr>
        <p:txBody>
          <a:bodyPr wrap="square" rtlCol="0">
            <a:spAutoFit/>
          </a:bodyPr>
          <a:lstStyle/>
          <a:p>
            <a:r>
              <a:rPr lang="pt-BR" sz="1000" b="1" dirty="0" smtClean="0">
                <a:latin typeface="Vijaya" pitchFamily="34" charset="0"/>
                <a:cs typeface="Vijaya" pitchFamily="34" charset="0"/>
              </a:rPr>
              <a:t>SEDAP/PR</a:t>
            </a:r>
            <a:r>
              <a:rPr lang="pt-BR" sz="1000" dirty="0" smtClean="0">
                <a:latin typeface="Vijaya" pitchFamily="34" charset="0"/>
                <a:cs typeface="Vijaya" pitchFamily="34" charset="0"/>
              </a:rPr>
              <a:t> -  Secretaria de Administração Pública da Presidência da República.</a:t>
            </a:r>
            <a:endParaRPr lang="pt-BR" sz="1000" dirty="0">
              <a:latin typeface="Vijaya" pitchFamily="34" charset="0"/>
              <a:cs typeface="Vijaya" pitchFamily="34" charset="0"/>
            </a:endParaRPr>
          </a:p>
        </p:txBody>
      </p:sp>
    </p:spTree>
    <p:extLst>
      <p:ext uri="{BB962C8B-B14F-4D97-AF65-F5344CB8AC3E}">
        <p14:creationId xmlns:p14="http://schemas.microsoft.com/office/powerpoint/2010/main" val="25788981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fltVal val="0"/>
                                          </p:val>
                                        </p:tav>
                                        <p:tav tm="100000">
                                          <p:val>
                                            <p:strVal val="#ppt_w"/>
                                          </p:val>
                                        </p:tav>
                                      </p:tavLst>
                                    </p:anim>
                                    <p:anim calcmode="lin" valueType="num">
                                      <p:cBhvr>
                                        <p:cTn id="8" dur="1000" fill="hold"/>
                                        <p:tgtEl>
                                          <p:spTgt spid="17"/>
                                        </p:tgtEl>
                                        <p:attrNameLst>
                                          <p:attrName>ppt_h</p:attrName>
                                        </p:attrNameLst>
                                      </p:cBhvr>
                                      <p:tavLst>
                                        <p:tav tm="0">
                                          <p:val>
                                            <p:fltVal val="0"/>
                                          </p:val>
                                        </p:tav>
                                        <p:tav tm="100000">
                                          <p:val>
                                            <p:strVal val="#ppt_h"/>
                                          </p:val>
                                        </p:tav>
                                      </p:tavLst>
                                    </p:anim>
                                    <p:anim calcmode="lin" valueType="num">
                                      <p:cBhvr>
                                        <p:cTn id="9" dur="1000" fill="hold"/>
                                        <p:tgtEl>
                                          <p:spTgt spid="17"/>
                                        </p:tgtEl>
                                        <p:attrNameLst>
                                          <p:attrName>style.rotation</p:attrName>
                                        </p:attrNameLst>
                                      </p:cBhvr>
                                      <p:tavLst>
                                        <p:tav tm="0">
                                          <p:val>
                                            <p:fltVal val="90"/>
                                          </p:val>
                                        </p:tav>
                                        <p:tav tm="100000">
                                          <p:val>
                                            <p:fltVal val="0"/>
                                          </p:val>
                                        </p:tav>
                                      </p:tavLst>
                                    </p:anim>
                                    <p:animEffect transition="in" filter="fade">
                                      <p:cBhvr>
                                        <p:cTn id="10" dur="1000"/>
                                        <p:tgtEl>
                                          <p:spTgt spid="17"/>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p:cTn id="14" dur="1000" fill="hold"/>
                                        <p:tgtEl>
                                          <p:spTgt spid="18"/>
                                        </p:tgtEl>
                                        <p:attrNameLst>
                                          <p:attrName>ppt_w</p:attrName>
                                        </p:attrNameLst>
                                      </p:cBhvr>
                                      <p:tavLst>
                                        <p:tav tm="0">
                                          <p:val>
                                            <p:fltVal val="0"/>
                                          </p:val>
                                        </p:tav>
                                        <p:tav tm="100000">
                                          <p:val>
                                            <p:strVal val="#ppt_w"/>
                                          </p:val>
                                        </p:tav>
                                      </p:tavLst>
                                    </p:anim>
                                    <p:anim calcmode="lin" valueType="num">
                                      <p:cBhvr>
                                        <p:cTn id="15" dur="1000" fill="hold"/>
                                        <p:tgtEl>
                                          <p:spTgt spid="18"/>
                                        </p:tgtEl>
                                        <p:attrNameLst>
                                          <p:attrName>ppt_h</p:attrName>
                                        </p:attrNameLst>
                                      </p:cBhvr>
                                      <p:tavLst>
                                        <p:tav tm="0">
                                          <p:val>
                                            <p:fltVal val="0"/>
                                          </p:val>
                                        </p:tav>
                                        <p:tav tm="100000">
                                          <p:val>
                                            <p:strVal val="#ppt_h"/>
                                          </p:val>
                                        </p:tav>
                                      </p:tavLst>
                                    </p:anim>
                                    <p:anim calcmode="lin" valueType="num">
                                      <p:cBhvr>
                                        <p:cTn id="16" dur="1000" fill="hold"/>
                                        <p:tgtEl>
                                          <p:spTgt spid="18"/>
                                        </p:tgtEl>
                                        <p:attrNameLst>
                                          <p:attrName>style.rotation</p:attrName>
                                        </p:attrNameLst>
                                      </p:cBhvr>
                                      <p:tavLst>
                                        <p:tav tm="0">
                                          <p:val>
                                            <p:fltVal val="90"/>
                                          </p:val>
                                        </p:tav>
                                        <p:tav tm="100000">
                                          <p:val>
                                            <p:fltVal val="0"/>
                                          </p:val>
                                        </p:tav>
                                      </p:tavLst>
                                    </p:anim>
                                    <p:animEffect transition="in" filter="fade">
                                      <p:cBhvr>
                                        <p:cTn id="17" dur="1000"/>
                                        <p:tgtEl>
                                          <p:spTgt spid="18"/>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1000" fill="hold"/>
                                        <p:tgtEl>
                                          <p:spTgt spid="15"/>
                                        </p:tgtEl>
                                        <p:attrNameLst>
                                          <p:attrName>ppt_w</p:attrName>
                                        </p:attrNameLst>
                                      </p:cBhvr>
                                      <p:tavLst>
                                        <p:tav tm="0">
                                          <p:val>
                                            <p:fltVal val="0"/>
                                          </p:val>
                                        </p:tav>
                                        <p:tav tm="100000">
                                          <p:val>
                                            <p:strVal val="#ppt_w"/>
                                          </p:val>
                                        </p:tav>
                                      </p:tavLst>
                                    </p:anim>
                                    <p:anim calcmode="lin" valueType="num">
                                      <p:cBhvr>
                                        <p:cTn id="22" dur="1000" fill="hold"/>
                                        <p:tgtEl>
                                          <p:spTgt spid="15"/>
                                        </p:tgtEl>
                                        <p:attrNameLst>
                                          <p:attrName>ppt_h</p:attrName>
                                        </p:attrNameLst>
                                      </p:cBhvr>
                                      <p:tavLst>
                                        <p:tav tm="0">
                                          <p:val>
                                            <p:fltVal val="0"/>
                                          </p:val>
                                        </p:tav>
                                        <p:tav tm="100000">
                                          <p:val>
                                            <p:strVal val="#ppt_h"/>
                                          </p:val>
                                        </p:tav>
                                      </p:tavLst>
                                    </p:anim>
                                    <p:anim calcmode="lin" valueType="num">
                                      <p:cBhvr>
                                        <p:cTn id="23" dur="1000" fill="hold"/>
                                        <p:tgtEl>
                                          <p:spTgt spid="15"/>
                                        </p:tgtEl>
                                        <p:attrNameLst>
                                          <p:attrName>style.rotation</p:attrName>
                                        </p:attrNameLst>
                                      </p:cBhvr>
                                      <p:tavLst>
                                        <p:tav tm="0">
                                          <p:val>
                                            <p:fltVal val="90"/>
                                          </p:val>
                                        </p:tav>
                                        <p:tav tm="100000">
                                          <p:val>
                                            <p:fltVal val="0"/>
                                          </p:val>
                                        </p:tav>
                                      </p:tavLst>
                                    </p:anim>
                                    <p:animEffect transition="in" filter="fade">
                                      <p:cBhvr>
                                        <p:cTn id="24" dur="1000"/>
                                        <p:tgtEl>
                                          <p:spTgt spid="15"/>
                                        </p:tgtEl>
                                      </p:cBhvr>
                                    </p:animEffect>
                                  </p:childTnLst>
                                </p:cTn>
                              </p:par>
                            </p:childTnLst>
                          </p:cTn>
                        </p:par>
                        <p:par>
                          <p:cTn id="25" fill="hold">
                            <p:stCondLst>
                              <p:cond delay="3000"/>
                            </p:stCondLst>
                            <p:childTnLst>
                              <p:par>
                                <p:cTn id="26" presetID="31"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1000" fill="hold"/>
                                        <p:tgtEl>
                                          <p:spTgt spid="16"/>
                                        </p:tgtEl>
                                        <p:attrNameLst>
                                          <p:attrName>ppt_w</p:attrName>
                                        </p:attrNameLst>
                                      </p:cBhvr>
                                      <p:tavLst>
                                        <p:tav tm="0">
                                          <p:val>
                                            <p:fltVal val="0"/>
                                          </p:val>
                                        </p:tav>
                                        <p:tav tm="100000">
                                          <p:val>
                                            <p:strVal val="#ppt_w"/>
                                          </p:val>
                                        </p:tav>
                                      </p:tavLst>
                                    </p:anim>
                                    <p:anim calcmode="lin" valueType="num">
                                      <p:cBhvr>
                                        <p:cTn id="29" dur="1000" fill="hold"/>
                                        <p:tgtEl>
                                          <p:spTgt spid="16"/>
                                        </p:tgtEl>
                                        <p:attrNameLst>
                                          <p:attrName>ppt_h</p:attrName>
                                        </p:attrNameLst>
                                      </p:cBhvr>
                                      <p:tavLst>
                                        <p:tav tm="0">
                                          <p:val>
                                            <p:fltVal val="0"/>
                                          </p:val>
                                        </p:tav>
                                        <p:tav tm="100000">
                                          <p:val>
                                            <p:strVal val="#ppt_h"/>
                                          </p:val>
                                        </p:tav>
                                      </p:tavLst>
                                    </p:anim>
                                    <p:anim calcmode="lin" valueType="num">
                                      <p:cBhvr>
                                        <p:cTn id="30" dur="1000" fill="hold"/>
                                        <p:tgtEl>
                                          <p:spTgt spid="16"/>
                                        </p:tgtEl>
                                        <p:attrNameLst>
                                          <p:attrName>style.rotation</p:attrName>
                                        </p:attrNameLst>
                                      </p:cBhvr>
                                      <p:tavLst>
                                        <p:tav tm="0">
                                          <p:val>
                                            <p:fltVal val="90"/>
                                          </p:val>
                                        </p:tav>
                                        <p:tav tm="100000">
                                          <p:val>
                                            <p:fltVal val="0"/>
                                          </p:val>
                                        </p:tav>
                                      </p:tavLst>
                                    </p:anim>
                                    <p:animEffect transition="in" filter="fade">
                                      <p:cBhvr>
                                        <p:cTn id="31"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17723" y="833712"/>
            <a:ext cx="7128793" cy="5355312"/>
          </a:xfrm>
          <a:prstGeom prst="rect">
            <a:avLst/>
          </a:prstGeom>
          <a:noFill/>
          <a:ln>
            <a:noFill/>
          </a:ln>
        </p:spPr>
        <p:txBody>
          <a:bodyPr wrap="square" rtlCol="0">
            <a:spAutoFit/>
          </a:bodyPr>
          <a:lstStyle/>
          <a:p>
            <a:r>
              <a:rPr lang="pt-BR" b="1" dirty="0">
                <a:solidFill>
                  <a:srgbClr val="002060"/>
                </a:solidFill>
                <a:latin typeface="Vijaya" pitchFamily="34" charset="0"/>
                <a:cs typeface="Vijaya" pitchFamily="34" charset="0"/>
              </a:rPr>
              <a:t>O </a:t>
            </a:r>
            <a:r>
              <a:rPr lang="pt-BR" b="1" dirty="0" smtClean="0">
                <a:solidFill>
                  <a:srgbClr val="002060"/>
                </a:solidFill>
                <a:latin typeface="Vijaya" pitchFamily="34" charset="0"/>
                <a:cs typeface="Vijaya" pitchFamily="34" charset="0"/>
              </a:rPr>
              <a:t>SIEF</a:t>
            </a:r>
            <a:endParaRPr lang="pt-BR" b="1" dirty="0">
              <a:solidFill>
                <a:srgbClr val="002060"/>
              </a:solidFill>
              <a:latin typeface="Vijaya" pitchFamily="34" charset="0"/>
              <a:cs typeface="Vijaya" pitchFamily="34" charset="0"/>
            </a:endParaRPr>
          </a:p>
          <a:p>
            <a:endParaRPr lang="pt-BR" dirty="0" smtClean="0">
              <a:solidFill>
                <a:schemeClr val="bg1"/>
              </a:solidFill>
              <a:latin typeface="Vijaya" pitchFamily="34" charset="0"/>
              <a:cs typeface="Vijaya" pitchFamily="34" charset="0"/>
            </a:endParaRPr>
          </a:p>
          <a:p>
            <a:pPr algn="just"/>
            <a:r>
              <a:rPr lang="pt-BR" dirty="0" smtClean="0">
                <a:solidFill>
                  <a:schemeClr val="bg1"/>
                </a:solidFill>
                <a:latin typeface="Vijaya" pitchFamily="34" charset="0"/>
                <a:cs typeface="Vijaya" pitchFamily="34" charset="0"/>
              </a:rPr>
              <a:t>	O </a:t>
            </a:r>
            <a:r>
              <a:rPr lang="pt-BR" b="1" dirty="0" smtClean="0">
                <a:solidFill>
                  <a:srgbClr val="002060"/>
                </a:solidFill>
                <a:latin typeface="Vijaya" pitchFamily="34" charset="0"/>
                <a:cs typeface="Vijaya" pitchFamily="34" charset="0"/>
              </a:rPr>
              <a:t>SIEF</a:t>
            </a:r>
            <a:r>
              <a:rPr lang="pt-BR" dirty="0" smtClean="0">
                <a:solidFill>
                  <a:srgbClr val="002060"/>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é um sistema informatizado utilizado pela UFSC para controle da ocupação dos espaços físicos. A atualização dos ambientes nesse sistema está a cargo dos </a:t>
            </a:r>
            <a:r>
              <a:rPr lang="pt-BR" b="1" dirty="0" smtClean="0">
                <a:solidFill>
                  <a:srgbClr val="002060"/>
                </a:solidFill>
                <a:latin typeface="Vijaya" pitchFamily="34" charset="0"/>
                <a:cs typeface="Vijaya" pitchFamily="34" charset="0"/>
              </a:rPr>
              <a:t>agentes patrimoniais seccionais</a:t>
            </a:r>
            <a:r>
              <a:rPr lang="pt-BR" dirty="0" smtClean="0">
                <a:solidFill>
                  <a:schemeClr val="bg1"/>
                </a:solidFill>
                <a:latin typeface="Vijaya" pitchFamily="34" charset="0"/>
                <a:cs typeface="Vijaya" pitchFamily="34" charset="0"/>
              </a:rPr>
              <a:t>.</a:t>
            </a:r>
          </a:p>
          <a:p>
            <a:pPr algn="just"/>
            <a:r>
              <a:rPr lang="pt-BR" dirty="0" smtClean="0">
                <a:solidFill>
                  <a:schemeClr val="bg1"/>
                </a:solidFill>
                <a:latin typeface="Vijaya" pitchFamily="34" charset="0"/>
                <a:cs typeface="Vijaya" pitchFamily="34" charset="0"/>
              </a:rPr>
              <a:t>	Qualquer alteração física dos ambientes deve ser atualizada no SIEF. Isso inclui transferir bens sempre que for necessário. Esse trabalho é realizado durante todo o ano.</a:t>
            </a:r>
          </a:p>
          <a:p>
            <a:pPr algn="just"/>
            <a:r>
              <a:rPr lang="pt-BR" dirty="0" smtClean="0">
                <a:solidFill>
                  <a:schemeClr val="bg1"/>
                </a:solidFill>
                <a:latin typeface="Vijaya" pitchFamily="34" charset="0"/>
                <a:cs typeface="Vijaya" pitchFamily="34" charset="0"/>
              </a:rPr>
              <a:t>	Caso os dados estiverem desatualizados, é necessário:</a:t>
            </a:r>
          </a:p>
          <a:p>
            <a:pPr marL="285750" indent="-285750" algn="just">
              <a:buFont typeface="Arial" pitchFamily="34" charset="0"/>
              <a:buChar char="•"/>
            </a:pPr>
            <a:endParaRPr lang="pt-BR" dirty="0">
              <a:solidFill>
                <a:schemeClr val="bg1"/>
              </a:solidFill>
              <a:latin typeface="Vijaya" pitchFamily="34" charset="0"/>
              <a:cs typeface="Vijaya" pitchFamily="34" charset="0"/>
            </a:endParaRPr>
          </a:p>
          <a:p>
            <a:pPr marL="1200150" lvl="2" indent="-285750" algn="just">
              <a:buFont typeface="Arial" pitchFamily="34" charset="0"/>
              <a:buChar char="•"/>
            </a:pPr>
            <a:r>
              <a:rPr lang="pt-BR" dirty="0" smtClean="0">
                <a:solidFill>
                  <a:schemeClr val="bg1"/>
                </a:solidFill>
                <a:latin typeface="Vijaya" pitchFamily="34" charset="0"/>
                <a:cs typeface="Vijaya" pitchFamily="34" charset="0"/>
              </a:rPr>
              <a:t>Efetuar um </a:t>
            </a:r>
            <a:r>
              <a:rPr lang="pt-BR" b="1" dirty="0" smtClean="0">
                <a:solidFill>
                  <a:srgbClr val="002060"/>
                </a:solidFill>
                <a:latin typeface="Vijaya" pitchFamily="34" charset="0"/>
                <a:cs typeface="Vijaya" pitchFamily="34" charset="0"/>
              </a:rPr>
              <a:t>levantamento</a:t>
            </a:r>
            <a:r>
              <a:rPr lang="pt-BR" dirty="0" smtClean="0">
                <a:solidFill>
                  <a:srgbClr val="002060"/>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dos espaços/ ambientes, previamente ao inventário dos bens;</a:t>
            </a:r>
          </a:p>
          <a:p>
            <a:pPr marL="1200150" lvl="2" indent="-285750" algn="just">
              <a:buFont typeface="Arial" pitchFamily="34" charset="0"/>
              <a:buChar char="•"/>
            </a:pPr>
            <a:r>
              <a:rPr lang="pt-BR" b="1" dirty="0" smtClean="0">
                <a:solidFill>
                  <a:srgbClr val="002060"/>
                </a:solidFill>
                <a:latin typeface="Vijaya" pitchFamily="34" charset="0"/>
                <a:cs typeface="Vijaya" pitchFamily="34" charset="0"/>
              </a:rPr>
              <a:t>Atualizar</a:t>
            </a:r>
            <a:r>
              <a:rPr lang="pt-BR" dirty="0" smtClean="0">
                <a:solidFill>
                  <a:schemeClr val="bg1"/>
                </a:solidFill>
                <a:latin typeface="Vijaya" pitchFamily="34" charset="0"/>
                <a:cs typeface="Vijaya" pitchFamily="34" charset="0"/>
              </a:rPr>
              <a:t> os dados no SIEF, com base no levantamento efetuado;</a:t>
            </a:r>
          </a:p>
          <a:p>
            <a:pPr marL="1200150" lvl="2" indent="-285750" algn="just">
              <a:buFont typeface="Arial" pitchFamily="34" charset="0"/>
              <a:buChar char="•"/>
            </a:pPr>
            <a:r>
              <a:rPr lang="pt-BR" dirty="0" smtClean="0">
                <a:solidFill>
                  <a:schemeClr val="bg1"/>
                </a:solidFill>
                <a:latin typeface="Vijaya" pitchFamily="34" charset="0"/>
                <a:cs typeface="Vijaya" pitchFamily="34" charset="0"/>
              </a:rPr>
              <a:t>Proceder às </a:t>
            </a:r>
            <a:r>
              <a:rPr lang="pt-BR" b="1" dirty="0" smtClean="0">
                <a:solidFill>
                  <a:srgbClr val="002060"/>
                </a:solidFill>
                <a:latin typeface="Vijaya" pitchFamily="34" charset="0"/>
                <a:cs typeface="Vijaya" pitchFamily="34" charset="0"/>
              </a:rPr>
              <a:t>transferências</a:t>
            </a:r>
            <a:r>
              <a:rPr lang="pt-BR" dirty="0" smtClean="0">
                <a:solidFill>
                  <a:schemeClr val="bg1"/>
                </a:solidFill>
                <a:latin typeface="Vijaya" pitchFamily="34" charset="0"/>
                <a:cs typeface="Vijaya" pitchFamily="34" charset="0"/>
              </a:rPr>
              <a:t> dos bens no sistema SIP, inativando, ao final, os ambientes desatualizados que não contiverem mais bens registrados.</a:t>
            </a:r>
          </a:p>
          <a:p>
            <a:pPr algn="just"/>
            <a:endParaRPr lang="pt-BR" dirty="0" smtClean="0">
              <a:solidFill>
                <a:schemeClr val="bg1"/>
              </a:solidFill>
              <a:latin typeface="Vijaya" pitchFamily="34" charset="0"/>
              <a:cs typeface="Vijaya" pitchFamily="34" charset="0"/>
            </a:endParaRP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Essa atividade é de responsabilidade de cada </a:t>
            </a:r>
            <a:r>
              <a:rPr lang="pt-BR" b="1" dirty="0" smtClean="0">
                <a:solidFill>
                  <a:srgbClr val="002060"/>
                </a:solidFill>
                <a:latin typeface="Vijaya" pitchFamily="34" charset="0"/>
                <a:cs typeface="Vijaya" pitchFamily="34" charset="0"/>
              </a:rPr>
              <a:t>agente patrimonial seccional</a:t>
            </a:r>
            <a:r>
              <a:rPr lang="pt-BR" dirty="0" smtClean="0">
                <a:solidFill>
                  <a:schemeClr val="bg1"/>
                </a:solidFill>
                <a:latin typeface="Vijaya" pitchFamily="34" charset="0"/>
                <a:cs typeface="Vijaya" pitchFamily="34" charset="0"/>
              </a:rPr>
              <a:t>, cuja designação é obrigação do agente patrimonial nato, conforme Portaria Normativa nº 7/GR/2007.</a:t>
            </a:r>
          </a:p>
          <a:p>
            <a:pPr algn="just"/>
            <a:r>
              <a:rPr lang="pt-BR" dirty="0">
                <a:solidFill>
                  <a:schemeClr val="bg1"/>
                </a:solidFill>
                <a:latin typeface="Vijaya" pitchFamily="34" charset="0"/>
                <a:cs typeface="Vijaya" pitchFamily="34" charset="0"/>
              </a:rPr>
              <a:t>	</a:t>
            </a:r>
            <a:r>
              <a:rPr lang="pt-BR" b="1" dirty="0" smtClean="0">
                <a:solidFill>
                  <a:srgbClr val="002060"/>
                </a:solidFill>
                <a:latin typeface="Vijaya" pitchFamily="34" charset="0"/>
                <a:cs typeface="Vijaya" pitchFamily="34" charset="0"/>
              </a:rPr>
              <a:t>Uma boa gestão patrimonial depende dessa atividade.</a:t>
            </a:r>
            <a:endParaRPr lang="pt-BR" b="1" dirty="0">
              <a:solidFill>
                <a:srgbClr val="002060"/>
              </a:solidFill>
              <a:latin typeface="Vijaya" pitchFamily="34" charset="0"/>
              <a:cs typeface="Vijaya" pitchFamily="34" charset="0"/>
            </a:endParaRPr>
          </a:p>
        </p:txBody>
      </p:sp>
      <p:pic>
        <p:nvPicPr>
          <p:cNvPr id="15" name="Picture 14">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7493" y="4115144"/>
            <a:ext cx="1408629" cy="1088235"/>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77376" y="1397776"/>
            <a:ext cx="1440160" cy="1153561"/>
          </a:xfrm>
          <a:prstGeom prst="rect">
            <a:avLst/>
          </a:prstGeom>
        </p:spPr>
      </p:pic>
      <p:sp>
        <p:nvSpPr>
          <p:cNvPr id="17" name="TextBox 16"/>
          <p:cNvSpPr txBox="1"/>
          <p:nvPr/>
        </p:nvSpPr>
        <p:spPr>
          <a:xfrm>
            <a:off x="7545288" y="2577966"/>
            <a:ext cx="2232248" cy="1384995"/>
          </a:xfrm>
          <a:prstGeom prst="rect">
            <a:avLst/>
          </a:prstGeom>
          <a:noFill/>
          <a:ln>
            <a:solidFill>
              <a:srgbClr val="0070C0"/>
            </a:solidFill>
          </a:ln>
        </p:spPr>
        <p:txBody>
          <a:bodyPr wrap="square" rtlCol="0">
            <a:spAutoFit/>
          </a:bodyPr>
          <a:lstStyle/>
          <a:p>
            <a:pPr algn="ctr"/>
            <a:r>
              <a:rPr lang="pt-BR" sz="1400" b="1" kern="50" dirty="0" smtClean="0">
                <a:solidFill>
                  <a:srgbClr val="002060"/>
                </a:solidFill>
                <a:latin typeface="Vijaya" pitchFamily="34" charset="0"/>
                <a:cs typeface="Vijaya" pitchFamily="34" charset="0"/>
              </a:rPr>
              <a:t>A atualização dos ambientes no SIEF é atividade </a:t>
            </a:r>
            <a:r>
              <a:rPr lang="pt-BR" sz="1400" b="1" kern="50" dirty="0" smtClean="0">
                <a:solidFill>
                  <a:srgbClr val="C00000"/>
                </a:solidFill>
                <a:latin typeface="Vijaya" pitchFamily="34" charset="0"/>
                <a:cs typeface="Vijaya" pitchFamily="34" charset="0"/>
              </a:rPr>
              <a:t>prévia</a:t>
            </a:r>
            <a:r>
              <a:rPr lang="pt-BR" sz="1400" b="1" kern="50" dirty="0" smtClean="0">
                <a:solidFill>
                  <a:srgbClr val="002060"/>
                </a:solidFill>
                <a:latin typeface="Vijaya" pitchFamily="34" charset="0"/>
                <a:cs typeface="Vijaya" pitchFamily="34" charset="0"/>
              </a:rPr>
              <a:t> e </a:t>
            </a:r>
            <a:r>
              <a:rPr lang="pt-BR" sz="1400" b="1" kern="50" dirty="0" smtClean="0">
                <a:solidFill>
                  <a:srgbClr val="C00000"/>
                </a:solidFill>
                <a:latin typeface="Vijaya" pitchFamily="34" charset="0"/>
                <a:cs typeface="Vijaya" pitchFamily="34" charset="0"/>
              </a:rPr>
              <a:t>necessária</a:t>
            </a:r>
            <a:r>
              <a:rPr lang="pt-BR" sz="1400" b="1" kern="50" dirty="0" smtClean="0">
                <a:solidFill>
                  <a:srgbClr val="002060"/>
                </a:solidFill>
                <a:latin typeface="Vijaya" pitchFamily="34" charset="0"/>
                <a:cs typeface="Vijaya" pitchFamily="34" charset="0"/>
              </a:rPr>
              <a:t> para que a fase posterior de coleta e lançamento  dos dados de inventário tenha sucesso.</a:t>
            </a:r>
            <a:endParaRPr lang="pt-BR" sz="1400" b="1" kern="50" dirty="0">
              <a:solidFill>
                <a:srgbClr val="002060"/>
              </a:solidFill>
              <a:latin typeface="Vijaya" pitchFamily="34" charset="0"/>
              <a:ea typeface="SimSun"/>
              <a:cs typeface="Vijaya" pitchFamily="34" charset="0"/>
            </a:endParaRPr>
          </a:p>
        </p:txBody>
      </p:sp>
      <p:sp>
        <p:nvSpPr>
          <p:cNvPr id="18" name="TextBox 17"/>
          <p:cNvSpPr txBox="1"/>
          <p:nvPr/>
        </p:nvSpPr>
        <p:spPr>
          <a:xfrm>
            <a:off x="7545288" y="5229768"/>
            <a:ext cx="2232248" cy="523220"/>
          </a:xfrm>
          <a:prstGeom prst="rect">
            <a:avLst/>
          </a:prstGeom>
          <a:noFill/>
          <a:ln>
            <a:solidFill>
              <a:srgbClr val="0070C0"/>
            </a:solidFill>
          </a:ln>
        </p:spPr>
        <p:txBody>
          <a:bodyPr wrap="square" rtlCol="0">
            <a:spAutoFit/>
          </a:bodyPr>
          <a:lstStyle/>
          <a:p>
            <a:pPr algn="ctr"/>
            <a:r>
              <a:rPr lang="pt-BR" sz="1400" b="1" kern="50" dirty="0">
                <a:solidFill>
                  <a:srgbClr val="002060"/>
                </a:solidFill>
                <a:latin typeface="Vijaya" pitchFamily="34" charset="0"/>
                <a:cs typeface="Vijaya" pitchFamily="34" charset="0"/>
              </a:rPr>
              <a:t>Consulte a </a:t>
            </a:r>
            <a:r>
              <a:rPr lang="pt-BR" sz="1400" b="1" kern="50" dirty="0" smtClean="0">
                <a:solidFill>
                  <a:srgbClr val="002060"/>
                </a:solidFill>
                <a:latin typeface="Vijaya" pitchFamily="34" charset="0"/>
                <a:cs typeface="Vijaya" pitchFamily="34" charset="0"/>
              </a:rPr>
              <a:t>Portaria Normativa nº 7/GR/2007, clicando na figura.</a:t>
            </a:r>
            <a:endParaRPr lang="pt-BR" sz="1400" b="1" kern="50" dirty="0">
              <a:solidFill>
                <a:srgbClr val="002060"/>
              </a:solidFill>
              <a:latin typeface="Vijaya" pitchFamily="34" charset="0"/>
              <a:ea typeface="SimSun"/>
              <a:cs typeface="Vijaya" pitchFamily="34" charset="0"/>
            </a:endParaRPr>
          </a:p>
        </p:txBody>
      </p:sp>
      <p:sp>
        <p:nvSpPr>
          <p:cNvPr id="19" name="TextBox 18"/>
          <p:cNvSpPr txBox="1"/>
          <p:nvPr/>
        </p:nvSpPr>
        <p:spPr>
          <a:xfrm>
            <a:off x="1903534" y="6436084"/>
            <a:ext cx="7494458" cy="246221"/>
          </a:xfrm>
          <a:prstGeom prst="rect">
            <a:avLst/>
          </a:prstGeom>
          <a:noFill/>
        </p:spPr>
        <p:txBody>
          <a:bodyPr wrap="square" rtlCol="0">
            <a:spAutoFit/>
          </a:bodyPr>
          <a:lstStyle/>
          <a:p>
            <a:r>
              <a:rPr lang="pt-BR" sz="1000" b="1" dirty="0" smtClean="0">
                <a:latin typeface="Vijaya" pitchFamily="34" charset="0"/>
                <a:cs typeface="Vijaya" pitchFamily="34" charset="0"/>
              </a:rPr>
              <a:t>SIEF</a:t>
            </a:r>
            <a:r>
              <a:rPr lang="pt-BR" sz="1000" dirty="0" smtClean="0">
                <a:latin typeface="Vijaya" pitchFamily="34" charset="0"/>
                <a:cs typeface="Vijaya" pitchFamily="34" charset="0"/>
              </a:rPr>
              <a:t> -  Sistema Integrado de Espaço Físico.	</a:t>
            </a:r>
            <a:r>
              <a:rPr lang="pt-BR" sz="1000" b="1" dirty="0" smtClean="0">
                <a:latin typeface="Vijaya" pitchFamily="34" charset="0"/>
                <a:cs typeface="Vijaya" pitchFamily="34" charset="0"/>
              </a:rPr>
              <a:t>UFSC</a:t>
            </a:r>
            <a:r>
              <a:rPr lang="pt-BR" sz="1000" dirty="0" smtClean="0">
                <a:latin typeface="Vijaya" pitchFamily="34" charset="0"/>
                <a:cs typeface="Vijaya" pitchFamily="34" charset="0"/>
              </a:rPr>
              <a:t> – Universidade Federal de Santa Catarina.	</a:t>
            </a:r>
            <a:r>
              <a:rPr lang="pt-BR" sz="1000" b="1" dirty="0" smtClean="0">
                <a:latin typeface="Vijaya" pitchFamily="34" charset="0"/>
                <a:cs typeface="Vijaya" pitchFamily="34" charset="0"/>
              </a:rPr>
              <a:t>SIP</a:t>
            </a:r>
            <a:r>
              <a:rPr lang="pt-BR" sz="1000" dirty="0" smtClean="0">
                <a:latin typeface="Vijaya" pitchFamily="34" charset="0"/>
                <a:cs typeface="Vijaya" pitchFamily="34" charset="0"/>
              </a:rPr>
              <a:t> – Sistema de Informações Patrimoniais</a:t>
            </a:r>
            <a:endParaRPr lang="pt-BR" sz="1000" dirty="0">
              <a:latin typeface="Vijaya" pitchFamily="34" charset="0"/>
              <a:cs typeface="Vijaya" pitchFamily="34" charset="0"/>
            </a:endParaRPr>
          </a:p>
        </p:txBody>
      </p:sp>
    </p:spTree>
    <p:extLst>
      <p:ext uri="{BB962C8B-B14F-4D97-AF65-F5344CB8AC3E}">
        <p14:creationId xmlns:p14="http://schemas.microsoft.com/office/powerpoint/2010/main" val="25788981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style.rotation</p:attrName>
                                        </p:attrNameLst>
                                      </p:cBhvr>
                                      <p:tavLst>
                                        <p:tav tm="0">
                                          <p:val>
                                            <p:fltVal val="90"/>
                                          </p:val>
                                        </p:tav>
                                        <p:tav tm="100000">
                                          <p:val>
                                            <p:fltVal val="0"/>
                                          </p:val>
                                        </p:tav>
                                      </p:tavLst>
                                    </p:anim>
                                    <p:animEffect transition="in" filter="fade">
                                      <p:cBhvr>
                                        <p:cTn id="10" dur="1000"/>
                                        <p:tgtEl>
                                          <p:spTgt spid="16"/>
                                        </p:tgtEl>
                                      </p:cBhvr>
                                    </p:animEffect>
                                  </p:childTnLst>
                                </p:cTn>
                              </p:par>
                            </p:childTnLst>
                          </p:cTn>
                        </p:par>
                        <p:par>
                          <p:cTn id="11" fill="hold">
                            <p:stCondLst>
                              <p:cond delay="1000"/>
                            </p:stCondLst>
                            <p:childTnLst>
                              <p:par>
                                <p:cTn id="12" presetID="31" presetClass="entr" presetSubtype="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1000" fill="hold"/>
                                        <p:tgtEl>
                                          <p:spTgt spid="17"/>
                                        </p:tgtEl>
                                        <p:attrNameLst>
                                          <p:attrName>ppt_w</p:attrName>
                                        </p:attrNameLst>
                                      </p:cBhvr>
                                      <p:tavLst>
                                        <p:tav tm="0">
                                          <p:val>
                                            <p:fltVal val="0"/>
                                          </p:val>
                                        </p:tav>
                                        <p:tav tm="100000">
                                          <p:val>
                                            <p:strVal val="#ppt_w"/>
                                          </p:val>
                                        </p:tav>
                                      </p:tavLst>
                                    </p:anim>
                                    <p:anim calcmode="lin" valueType="num">
                                      <p:cBhvr>
                                        <p:cTn id="15" dur="1000" fill="hold"/>
                                        <p:tgtEl>
                                          <p:spTgt spid="17"/>
                                        </p:tgtEl>
                                        <p:attrNameLst>
                                          <p:attrName>ppt_h</p:attrName>
                                        </p:attrNameLst>
                                      </p:cBhvr>
                                      <p:tavLst>
                                        <p:tav tm="0">
                                          <p:val>
                                            <p:fltVal val="0"/>
                                          </p:val>
                                        </p:tav>
                                        <p:tav tm="100000">
                                          <p:val>
                                            <p:strVal val="#ppt_h"/>
                                          </p:val>
                                        </p:tav>
                                      </p:tavLst>
                                    </p:anim>
                                    <p:anim calcmode="lin" valueType="num">
                                      <p:cBhvr>
                                        <p:cTn id="16" dur="1000" fill="hold"/>
                                        <p:tgtEl>
                                          <p:spTgt spid="17"/>
                                        </p:tgtEl>
                                        <p:attrNameLst>
                                          <p:attrName>style.rotation</p:attrName>
                                        </p:attrNameLst>
                                      </p:cBhvr>
                                      <p:tavLst>
                                        <p:tav tm="0">
                                          <p:val>
                                            <p:fltVal val="90"/>
                                          </p:val>
                                        </p:tav>
                                        <p:tav tm="100000">
                                          <p:val>
                                            <p:fltVal val="0"/>
                                          </p:val>
                                        </p:tav>
                                      </p:tavLst>
                                    </p:anim>
                                    <p:animEffect transition="in" filter="fade">
                                      <p:cBhvr>
                                        <p:cTn id="17" dur="1000"/>
                                        <p:tgtEl>
                                          <p:spTgt spid="17"/>
                                        </p:tgtEl>
                                      </p:cBhvr>
                                    </p:animEffect>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1000" fill="hold"/>
                                        <p:tgtEl>
                                          <p:spTgt spid="15"/>
                                        </p:tgtEl>
                                        <p:attrNameLst>
                                          <p:attrName>ppt_w</p:attrName>
                                        </p:attrNameLst>
                                      </p:cBhvr>
                                      <p:tavLst>
                                        <p:tav tm="0">
                                          <p:val>
                                            <p:fltVal val="0"/>
                                          </p:val>
                                        </p:tav>
                                        <p:tav tm="100000">
                                          <p:val>
                                            <p:strVal val="#ppt_w"/>
                                          </p:val>
                                        </p:tav>
                                      </p:tavLst>
                                    </p:anim>
                                    <p:anim calcmode="lin" valueType="num">
                                      <p:cBhvr>
                                        <p:cTn id="22" dur="1000" fill="hold"/>
                                        <p:tgtEl>
                                          <p:spTgt spid="15"/>
                                        </p:tgtEl>
                                        <p:attrNameLst>
                                          <p:attrName>ppt_h</p:attrName>
                                        </p:attrNameLst>
                                      </p:cBhvr>
                                      <p:tavLst>
                                        <p:tav tm="0">
                                          <p:val>
                                            <p:fltVal val="0"/>
                                          </p:val>
                                        </p:tav>
                                        <p:tav tm="100000">
                                          <p:val>
                                            <p:strVal val="#ppt_h"/>
                                          </p:val>
                                        </p:tav>
                                      </p:tavLst>
                                    </p:anim>
                                    <p:anim calcmode="lin" valueType="num">
                                      <p:cBhvr>
                                        <p:cTn id="23" dur="1000" fill="hold"/>
                                        <p:tgtEl>
                                          <p:spTgt spid="15"/>
                                        </p:tgtEl>
                                        <p:attrNameLst>
                                          <p:attrName>style.rotation</p:attrName>
                                        </p:attrNameLst>
                                      </p:cBhvr>
                                      <p:tavLst>
                                        <p:tav tm="0">
                                          <p:val>
                                            <p:fltVal val="90"/>
                                          </p:val>
                                        </p:tav>
                                        <p:tav tm="100000">
                                          <p:val>
                                            <p:fltVal val="0"/>
                                          </p:val>
                                        </p:tav>
                                      </p:tavLst>
                                    </p:anim>
                                    <p:animEffect transition="in" filter="fade">
                                      <p:cBhvr>
                                        <p:cTn id="24" dur="1000"/>
                                        <p:tgtEl>
                                          <p:spTgt spid="15"/>
                                        </p:tgtEl>
                                      </p:cBhvr>
                                    </p:animEffect>
                                  </p:childTnLst>
                                </p:cTn>
                              </p:par>
                            </p:childTnLst>
                          </p:cTn>
                        </p:par>
                        <p:par>
                          <p:cTn id="25" fill="hold">
                            <p:stCondLst>
                              <p:cond delay="3000"/>
                            </p:stCondLst>
                            <p:childTnLst>
                              <p:par>
                                <p:cTn id="26" presetID="31" presetClass="entr" presetSubtype="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1000" fill="hold"/>
                                        <p:tgtEl>
                                          <p:spTgt spid="18"/>
                                        </p:tgtEl>
                                        <p:attrNameLst>
                                          <p:attrName>ppt_w</p:attrName>
                                        </p:attrNameLst>
                                      </p:cBhvr>
                                      <p:tavLst>
                                        <p:tav tm="0">
                                          <p:val>
                                            <p:fltVal val="0"/>
                                          </p:val>
                                        </p:tav>
                                        <p:tav tm="100000">
                                          <p:val>
                                            <p:strVal val="#ppt_w"/>
                                          </p:val>
                                        </p:tav>
                                      </p:tavLst>
                                    </p:anim>
                                    <p:anim calcmode="lin" valueType="num">
                                      <p:cBhvr>
                                        <p:cTn id="29" dur="1000" fill="hold"/>
                                        <p:tgtEl>
                                          <p:spTgt spid="18"/>
                                        </p:tgtEl>
                                        <p:attrNameLst>
                                          <p:attrName>ppt_h</p:attrName>
                                        </p:attrNameLst>
                                      </p:cBhvr>
                                      <p:tavLst>
                                        <p:tav tm="0">
                                          <p:val>
                                            <p:fltVal val="0"/>
                                          </p:val>
                                        </p:tav>
                                        <p:tav tm="100000">
                                          <p:val>
                                            <p:strVal val="#ppt_h"/>
                                          </p:val>
                                        </p:tav>
                                      </p:tavLst>
                                    </p:anim>
                                    <p:anim calcmode="lin" valueType="num">
                                      <p:cBhvr>
                                        <p:cTn id="30" dur="1000" fill="hold"/>
                                        <p:tgtEl>
                                          <p:spTgt spid="18"/>
                                        </p:tgtEl>
                                        <p:attrNameLst>
                                          <p:attrName>style.rotation</p:attrName>
                                        </p:attrNameLst>
                                      </p:cBhvr>
                                      <p:tavLst>
                                        <p:tav tm="0">
                                          <p:val>
                                            <p:fltVal val="90"/>
                                          </p:val>
                                        </p:tav>
                                        <p:tav tm="100000">
                                          <p:val>
                                            <p:fltVal val="0"/>
                                          </p:val>
                                        </p:tav>
                                      </p:tavLst>
                                    </p:anim>
                                    <p:animEffect transition="in" filter="fade">
                                      <p:cBhvr>
                                        <p:cTn id="31"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44488" y="1186874"/>
            <a:ext cx="9217024" cy="3693319"/>
          </a:xfrm>
          <a:prstGeom prst="rect">
            <a:avLst/>
          </a:prstGeom>
          <a:noFill/>
        </p:spPr>
        <p:txBody>
          <a:bodyPr wrap="square" rtlCol="0">
            <a:spAutoFit/>
          </a:bodyPr>
          <a:lstStyle/>
          <a:p>
            <a:pPr algn="just"/>
            <a:r>
              <a:rPr lang="pt-BR" b="1" dirty="0">
                <a:solidFill>
                  <a:srgbClr val="002060"/>
                </a:solidFill>
                <a:latin typeface="Vijaya" pitchFamily="34" charset="0"/>
                <a:cs typeface="Vijaya" pitchFamily="34" charset="0"/>
              </a:rPr>
              <a:t>A PORTARIA </a:t>
            </a:r>
            <a:r>
              <a:rPr lang="pt-BR" b="1" dirty="0" smtClean="0">
                <a:solidFill>
                  <a:srgbClr val="002060"/>
                </a:solidFill>
                <a:latin typeface="Vijaya" pitchFamily="34" charset="0"/>
                <a:cs typeface="Vijaya" pitchFamily="34" charset="0"/>
              </a:rPr>
              <a:t>Nº. 7/GR/2007 </a:t>
            </a:r>
            <a:r>
              <a:rPr lang="pt-BR" b="1" dirty="0">
                <a:solidFill>
                  <a:srgbClr val="002060"/>
                </a:solidFill>
                <a:latin typeface="Vijaya" pitchFamily="34" charset="0"/>
                <a:cs typeface="Vijaya" pitchFamily="34" charset="0"/>
              </a:rPr>
              <a:t>E OS AGENTES PATRIMONIAIS</a:t>
            </a:r>
          </a:p>
          <a:p>
            <a:pPr algn="just"/>
            <a:endParaRPr lang="pt-BR" dirty="0" smtClean="0">
              <a:solidFill>
                <a:schemeClr val="bg1"/>
              </a:solidFill>
              <a:latin typeface="Vijaya" pitchFamily="34" charset="0"/>
              <a:cs typeface="Vijaya" pitchFamily="34" charset="0"/>
            </a:endParaRPr>
          </a:p>
          <a:p>
            <a:pPr algn="just"/>
            <a:r>
              <a:rPr lang="pt-BR" dirty="0" smtClean="0">
                <a:solidFill>
                  <a:schemeClr val="bg1"/>
                </a:solidFill>
                <a:latin typeface="Vijaya" pitchFamily="34" charset="0"/>
                <a:cs typeface="Vijaya" pitchFamily="34" charset="0"/>
              </a:rPr>
              <a:t>	De </a:t>
            </a:r>
            <a:r>
              <a:rPr lang="pt-BR" dirty="0">
                <a:solidFill>
                  <a:schemeClr val="bg1"/>
                </a:solidFill>
                <a:latin typeface="Vijaya" pitchFamily="34" charset="0"/>
                <a:cs typeface="Vijaya" pitchFamily="34" charset="0"/>
              </a:rPr>
              <a:t>acordo com a Portaria </a:t>
            </a:r>
            <a:r>
              <a:rPr lang="pt-BR" dirty="0" smtClean="0">
                <a:solidFill>
                  <a:schemeClr val="bg1"/>
                </a:solidFill>
                <a:latin typeface="Vijaya" pitchFamily="34" charset="0"/>
                <a:cs typeface="Vijaya" pitchFamily="34" charset="0"/>
              </a:rPr>
              <a:t>7/GR/2007</a:t>
            </a:r>
            <a:r>
              <a:rPr lang="pt-BR" dirty="0">
                <a:solidFill>
                  <a:schemeClr val="bg1"/>
                </a:solidFill>
                <a:latin typeface="Vijaya" pitchFamily="34" charset="0"/>
                <a:cs typeface="Vijaya" pitchFamily="34" charset="0"/>
              </a:rPr>
              <a:t>, os Diretores das Unidades Acadêmicas e Administrativas, bem como os Pró-Reitores e Secretários são </a:t>
            </a:r>
            <a:r>
              <a:rPr lang="pt-BR" b="1" dirty="0">
                <a:solidFill>
                  <a:srgbClr val="002060"/>
                </a:solidFill>
                <a:latin typeface="Vijaya" pitchFamily="34" charset="0"/>
                <a:cs typeface="Vijaya" pitchFamily="34" charset="0"/>
              </a:rPr>
              <a:t>agentes patrimoniais natos</a:t>
            </a:r>
            <a:r>
              <a:rPr lang="pt-BR" dirty="0">
                <a:solidFill>
                  <a:schemeClr val="bg1"/>
                </a:solidFill>
                <a:latin typeface="Vijaya" pitchFamily="34" charset="0"/>
                <a:cs typeface="Vijaya" pitchFamily="34" charset="0"/>
              </a:rPr>
              <a:t> (art. 7º e 14</a:t>
            </a:r>
            <a:r>
              <a:rPr lang="pt-BR" dirty="0" smtClean="0">
                <a:solidFill>
                  <a:schemeClr val="bg1"/>
                </a:solidFill>
                <a:latin typeface="Vijaya" pitchFamily="34" charset="0"/>
                <a:cs typeface="Vijaya" pitchFamily="34" charset="0"/>
              </a:rPr>
              <a:t>).</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Nessa </a:t>
            </a:r>
            <a:r>
              <a:rPr lang="pt-BR" dirty="0">
                <a:solidFill>
                  <a:schemeClr val="bg1"/>
                </a:solidFill>
                <a:latin typeface="Vijaya" pitchFamily="34" charset="0"/>
                <a:cs typeface="Vijaya" pitchFamily="34" charset="0"/>
              </a:rPr>
              <a:t>condição, eles são considerados </a:t>
            </a:r>
            <a:r>
              <a:rPr lang="pt-BR" b="1" dirty="0">
                <a:solidFill>
                  <a:srgbClr val="002060"/>
                </a:solidFill>
                <a:latin typeface="Vijaya" pitchFamily="34" charset="0"/>
                <a:cs typeface="Vijaya" pitchFamily="34" charset="0"/>
              </a:rPr>
              <a:t>responsáveis</a:t>
            </a:r>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pela </a:t>
            </a:r>
            <a:r>
              <a:rPr lang="pt-BR" b="1" dirty="0" smtClean="0">
                <a:solidFill>
                  <a:srgbClr val="002060"/>
                </a:solidFill>
                <a:latin typeface="Vijaya" pitchFamily="34" charset="0"/>
                <a:cs typeface="Vijaya" pitchFamily="34" charset="0"/>
              </a:rPr>
              <a:t>gestão</a:t>
            </a:r>
            <a:r>
              <a:rPr lang="pt-BR" dirty="0" smtClean="0">
                <a:solidFill>
                  <a:srgbClr val="002060"/>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dos </a:t>
            </a:r>
            <a:r>
              <a:rPr lang="pt-BR" dirty="0">
                <a:solidFill>
                  <a:schemeClr val="bg1"/>
                </a:solidFill>
                <a:latin typeface="Vijaya" pitchFamily="34" charset="0"/>
                <a:cs typeface="Vijaya" pitchFamily="34" charset="0"/>
              </a:rPr>
              <a:t>bens móveis localizados em suas unidades de </a:t>
            </a:r>
            <a:r>
              <a:rPr lang="pt-BR" dirty="0" smtClean="0">
                <a:solidFill>
                  <a:schemeClr val="bg1"/>
                </a:solidFill>
                <a:latin typeface="Vijaya" pitchFamily="34" charset="0"/>
                <a:cs typeface="Vijaya" pitchFamily="34" charset="0"/>
              </a:rPr>
              <a:t>atuação (Centros de Ensino, Secretarias, Pró-Reitorias, Departamentos etc.), </a:t>
            </a:r>
            <a:r>
              <a:rPr lang="pt-BR" dirty="0">
                <a:solidFill>
                  <a:schemeClr val="bg1"/>
                </a:solidFill>
                <a:latin typeface="Vijaya" pitchFamily="34" charset="0"/>
                <a:cs typeface="Vijaya" pitchFamily="34" charset="0"/>
              </a:rPr>
              <a:t>podendo delegar aos agentes patrimoniais seccionais, por meio de portaria, as atividades de controle e movimentação desses bens. </a:t>
            </a:r>
            <a:r>
              <a:rPr lang="pt-BR" dirty="0" smtClean="0">
                <a:solidFill>
                  <a:schemeClr val="bg1"/>
                </a:solidFill>
                <a:latin typeface="Vijaya" pitchFamily="34" charset="0"/>
                <a:cs typeface="Vijaya" pitchFamily="34" charset="0"/>
              </a:rPr>
              <a:t>Dentre </a:t>
            </a:r>
            <a:r>
              <a:rPr lang="pt-BR" dirty="0">
                <a:solidFill>
                  <a:schemeClr val="bg1"/>
                </a:solidFill>
                <a:latin typeface="Vijaya" pitchFamily="34" charset="0"/>
                <a:cs typeface="Vijaya" pitchFamily="34" charset="0"/>
              </a:rPr>
              <a:t>as atividades </a:t>
            </a:r>
            <a:r>
              <a:rPr lang="pt-BR" dirty="0" smtClean="0">
                <a:solidFill>
                  <a:schemeClr val="bg1"/>
                </a:solidFill>
                <a:latin typeface="Vijaya" pitchFamily="34" charset="0"/>
                <a:cs typeface="Vijaya" pitchFamily="34" charset="0"/>
              </a:rPr>
              <a:t>sob responsabilidade do </a:t>
            </a:r>
            <a:r>
              <a:rPr lang="pt-BR" dirty="0">
                <a:solidFill>
                  <a:schemeClr val="bg1"/>
                </a:solidFill>
                <a:latin typeface="Vijaya" pitchFamily="34" charset="0"/>
                <a:cs typeface="Vijaya" pitchFamily="34" charset="0"/>
              </a:rPr>
              <a:t>agente patrimonial nato está a realização do inventário físico anual em sua </a:t>
            </a:r>
            <a:r>
              <a:rPr lang="pt-BR" dirty="0" smtClean="0">
                <a:solidFill>
                  <a:schemeClr val="bg1"/>
                </a:solidFill>
                <a:latin typeface="Vijaya" pitchFamily="34" charset="0"/>
                <a:cs typeface="Vijaya" pitchFamily="34" charset="0"/>
              </a:rPr>
              <a:t>unidade.</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Para </a:t>
            </a:r>
            <a:r>
              <a:rPr lang="pt-BR" dirty="0">
                <a:solidFill>
                  <a:schemeClr val="bg1"/>
                </a:solidFill>
                <a:latin typeface="Vijaya" pitchFamily="34" charset="0"/>
                <a:cs typeface="Vijaya" pitchFamily="34" charset="0"/>
              </a:rPr>
              <a:t>o levantamento físico dos bens permanentes deverá ser constituída </a:t>
            </a:r>
            <a:r>
              <a:rPr lang="pt-BR" b="1" dirty="0">
                <a:solidFill>
                  <a:srgbClr val="002060"/>
                </a:solidFill>
                <a:latin typeface="Vijaya" pitchFamily="34" charset="0"/>
                <a:cs typeface="Vijaya" pitchFamily="34" charset="0"/>
              </a:rPr>
              <a:t>comissão interna </a:t>
            </a:r>
            <a:r>
              <a:rPr lang="pt-BR" dirty="0">
                <a:solidFill>
                  <a:schemeClr val="bg1"/>
                </a:solidFill>
                <a:latin typeface="Vijaya" pitchFamily="34" charset="0"/>
                <a:cs typeface="Vijaya" pitchFamily="34" charset="0"/>
              </a:rPr>
              <a:t>às unidades como previsto no art. 157: </a:t>
            </a:r>
            <a:r>
              <a:rPr lang="pt-BR" b="1" dirty="0">
                <a:solidFill>
                  <a:srgbClr val="002060"/>
                </a:solidFill>
                <a:latin typeface="Vijaya" pitchFamily="34" charset="0"/>
                <a:cs typeface="Vijaya" pitchFamily="34" charset="0"/>
              </a:rPr>
              <a:t>“O inventário anual dos bens móveis permanentes de cada seccional de patrimônio será conduzido por comissão interna de inventário constituída pelos respectivos agentes patrimoniais natos</a:t>
            </a:r>
            <a:r>
              <a:rPr lang="pt-BR" b="1" dirty="0" smtClean="0">
                <a:solidFill>
                  <a:srgbClr val="002060"/>
                </a:solidFill>
                <a:latin typeface="Vijaya" pitchFamily="34" charset="0"/>
                <a:cs typeface="Vijaya" pitchFamily="34" charset="0"/>
              </a:rPr>
              <a:t>”</a:t>
            </a:r>
            <a:r>
              <a:rPr lang="pt-BR" dirty="0" smtClean="0">
                <a:solidFill>
                  <a:schemeClr val="bg1"/>
                </a:solidFill>
                <a:latin typeface="Vijaya" pitchFamily="34" charset="0"/>
                <a:cs typeface="Vijaya" pitchFamily="34" charset="0"/>
              </a:rPr>
              <a:t>.</a:t>
            </a:r>
          </a:p>
          <a:p>
            <a:pPr algn="just"/>
            <a:r>
              <a:rPr lang="pt-BR" dirty="0">
                <a:solidFill>
                  <a:schemeClr val="bg1"/>
                </a:solidFill>
                <a:latin typeface="Vijaya" pitchFamily="34" charset="0"/>
                <a:cs typeface="Vijaya" pitchFamily="34" charset="0"/>
              </a:rPr>
              <a:t>	</a:t>
            </a:r>
            <a:r>
              <a:rPr lang="pt-BR" dirty="0" smtClean="0">
                <a:solidFill>
                  <a:schemeClr val="bg1"/>
                </a:solidFill>
                <a:latin typeface="Vijaya" pitchFamily="34" charset="0"/>
                <a:cs typeface="Vijaya" pitchFamily="34" charset="0"/>
              </a:rPr>
              <a:t>A </a:t>
            </a:r>
            <a:r>
              <a:rPr lang="pt-BR" dirty="0">
                <a:solidFill>
                  <a:schemeClr val="bg1"/>
                </a:solidFill>
                <a:latin typeface="Vijaya" pitchFamily="34" charset="0"/>
                <a:cs typeface="Vijaya" pitchFamily="34" charset="0"/>
              </a:rPr>
              <a:t>comissão de inventário deverá ser formada pelo agente patrimonial seccional, que a </a:t>
            </a:r>
            <a:r>
              <a:rPr lang="pt-BR" b="1" dirty="0">
                <a:solidFill>
                  <a:srgbClr val="002060"/>
                </a:solidFill>
                <a:latin typeface="Vijaya" pitchFamily="34" charset="0"/>
                <a:cs typeface="Vijaya" pitchFamily="34" charset="0"/>
              </a:rPr>
              <a:t>presidirá</a:t>
            </a:r>
            <a:r>
              <a:rPr lang="pt-BR" dirty="0">
                <a:solidFill>
                  <a:schemeClr val="bg1"/>
                </a:solidFill>
                <a:latin typeface="Vijaya" pitchFamily="34" charset="0"/>
                <a:cs typeface="Vijaya" pitchFamily="34" charset="0"/>
              </a:rPr>
              <a:t>, </a:t>
            </a:r>
            <a:r>
              <a:rPr lang="pt-BR" b="1" dirty="0">
                <a:solidFill>
                  <a:srgbClr val="002060"/>
                </a:solidFill>
                <a:latin typeface="Vijaya" pitchFamily="34" charset="0"/>
                <a:cs typeface="Vijaya" pitchFamily="34" charset="0"/>
              </a:rPr>
              <a:t>e por outros servidores</a:t>
            </a:r>
            <a:r>
              <a:rPr lang="pt-BR" dirty="0">
                <a:solidFill>
                  <a:schemeClr val="bg1"/>
                </a:solidFill>
                <a:latin typeface="Vijaya" pitchFamily="34" charset="0"/>
                <a:cs typeface="Vijaya" pitchFamily="34" charset="0"/>
              </a:rPr>
              <a:t> lotados na </a:t>
            </a:r>
            <a:r>
              <a:rPr lang="pt-BR" dirty="0" smtClean="0">
                <a:solidFill>
                  <a:schemeClr val="bg1"/>
                </a:solidFill>
                <a:latin typeface="Vijaya" pitchFamily="34" charset="0"/>
                <a:cs typeface="Vijaya" pitchFamily="34" charset="0"/>
              </a:rPr>
              <a:t>unidade para que seja possível sua realização.</a:t>
            </a:r>
          </a:p>
        </p:txBody>
      </p:sp>
    </p:spTree>
    <p:extLst>
      <p:ext uri="{BB962C8B-B14F-4D97-AF65-F5344CB8AC3E}">
        <p14:creationId xmlns:p14="http://schemas.microsoft.com/office/powerpoint/2010/main" val="25788981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6969224" y="1083077"/>
            <a:ext cx="2615166" cy="4832092"/>
          </a:xfrm>
          <a:prstGeom prst="rect">
            <a:avLst/>
          </a:prstGeom>
          <a:noFill/>
        </p:spPr>
        <p:txBody>
          <a:bodyPr wrap="square" rtlCol="0">
            <a:spAutoFit/>
          </a:bodyPr>
          <a:lstStyle/>
          <a:p>
            <a:pPr algn="ctr"/>
            <a:r>
              <a:rPr lang="pt-BR" sz="1400" b="1" dirty="0" smtClean="0">
                <a:solidFill>
                  <a:srgbClr val="002060"/>
                </a:solidFill>
                <a:latin typeface="Vijaya" pitchFamily="34" charset="0"/>
                <a:cs typeface="Vijaya" pitchFamily="34" charset="0"/>
              </a:rPr>
              <a:t>ALGUNS DADOS</a:t>
            </a:r>
          </a:p>
          <a:p>
            <a:pPr algn="ctr"/>
            <a:endParaRPr lang="pt-BR" sz="1400" b="1" dirty="0" smtClean="0">
              <a:solidFill>
                <a:srgbClr val="002060"/>
              </a:solidFill>
              <a:latin typeface="Vijaya" pitchFamily="34" charset="0"/>
              <a:cs typeface="Vijaya" pitchFamily="34" charset="0"/>
            </a:endParaRPr>
          </a:p>
          <a:p>
            <a:pPr algn="just"/>
            <a:r>
              <a:rPr lang="pt-BR" sz="1400" dirty="0" smtClean="0">
                <a:solidFill>
                  <a:schemeClr val="bg1"/>
                </a:solidFill>
                <a:latin typeface="Vijaya" pitchFamily="34" charset="0"/>
                <a:cs typeface="Vijaya" pitchFamily="34" charset="0"/>
              </a:rPr>
              <a:t>Em 2014 a UFSC contava com 336.714 itens registrados, com 128.161 itens inventariados, correspondendo a 38,06% do total. Já em </a:t>
            </a:r>
            <a:r>
              <a:rPr lang="pt-BR" sz="1400" dirty="0">
                <a:solidFill>
                  <a:schemeClr val="bg1"/>
                </a:solidFill>
                <a:latin typeface="Vijaya" pitchFamily="34" charset="0"/>
                <a:cs typeface="Vijaya" pitchFamily="34" charset="0"/>
              </a:rPr>
              <a:t>31 de dezembro de 2015, a UFSC possuía em seu patrimônio mobiliário permanente 349.995 itens registrados. Ao término do inventário, no dia 30 de novembro de 2015, a UFSC possuía 342.339 itens de bens móveis permanentes registrados em seu patrimônio. Desse total, foram inventariados 130.250 itens, representando 38,05% do </a:t>
            </a:r>
            <a:r>
              <a:rPr lang="pt-BR" sz="1400" dirty="0" smtClean="0">
                <a:solidFill>
                  <a:schemeClr val="bg1"/>
                </a:solidFill>
                <a:latin typeface="Vijaya" pitchFamily="34" charset="0"/>
                <a:cs typeface="Vijaya" pitchFamily="34" charset="0"/>
              </a:rPr>
              <a:t>total. No ano de 2016, a Universidade possuía 356.251 bens ativos, dos quais 173.384 itens foram inventariados. E no ano de 2017, a Universidade possuía 365.826 bens ativos, dos quais 222.488 foram inventariados, correspondendo a </a:t>
            </a:r>
            <a:r>
              <a:rPr lang="pt-BR" sz="1400" b="1" dirty="0" smtClean="0">
                <a:solidFill>
                  <a:schemeClr val="bg1"/>
                </a:solidFill>
                <a:latin typeface="Vijaya" pitchFamily="34" charset="0"/>
                <a:cs typeface="Vijaya" pitchFamily="34" charset="0"/>
              </a:rPr>
              <a:t>60,82% do total.</a:t>
            </a:r>
            <a:endParaRPr lang="pt-BR" sz="1400" b="1" dirty="0">
              <a:solidFill>
                <a:schemeClr val="bg1"/>
              </a:solidFill>
              <a:latin typeface="Vijaya" pitchFamily="34" charset="0"/>
              <a:cs typeface="Vijaya" pitchFamily="34" charset="0"/>
            </a:endParaRPr>
          </a:p>
        </p:txBody>
      </p:sp>
      <p:graphicFrame>
        <p:nvGraphicFramePr>
          <p:cNvPr id="15" name="Chart 14"/>
          <p:cNvGraphicFramePr/>
          <p:nvPr>
            <p:extLst>
              <p:ext uri="{D42A27DB-BD31-4B8C-83A1-F6EECF244321}">
                <p14:modId xmlns:p14="http://schemas.microsoft.com/office/powerpoint/2010/main" val="3891821557"/>
              </p:ext>
            </p:extLst>
          </p:nvPr>
        </p:nvGraphicFramePr>
        <p:xfrm>
          <a:off x="200472" y="1518298"/>
          <a:ext cx="6696744" cy="4437201"/>
        </p:xfrm>
        <a:graphic>
          <a:graphicData uri="http://schemas.openxmlformats.org/drawingml/2006/chart">
            <c:chart xmlns:c="http://schemas.openxmlformats.org/drawingml/2006/chart" xmlns:r="http://schemas.openxmlformats.org/officeDocument/2006/relationships" r:id="rId2"/>
          </a:graphicData>
        </a:graphic>
      </p:graphicFrame>
      <p:sp>
        <p:nvSpPr>
          <p:cNvPr id="16" name="TextBox 15"/>
          <p:cNvSpPr txBox="1"/>
          <p:nvPr/>
        </p:nvSpPr>
        <p:spPr>
          <a:xfrm>
            <a:off x="344488" y="1018232"/>
            <a:ext cx="6192688" cy="369332"/>
          </a:xfrm>
          <a:prstGeom prst="rect">
            <a:avLst/>
          </a:prstGeom>
          <a:noFill/>
        </p:spPr>
        <p:txBody>
          <a:bodyPr wrap="square" rtlCol="0">
            <a:spAutoFit/>
          </a:bodyPr>
          <a:lstStyle/>
          <a:p>
            <a:pPr algn="just"/>
            <a:r>
              <a:rPr lang="pt-BR" b="1" dirty="0" smtClean="0">
                <a:solidFill>
                  <a:srgbClr val="002060"/>
                </a:solidFill>
                <a:latin typeface="Vijaya" pitchFamily="34" charset="0"/>
                <a:cs typeface="Vijaya" pitchFamily="34" charset="0"/>
              </a:rPr>
              <a:t>INVENTÁRIOS ANTERIORES EM NÚMEROS</a:t>
            </a:r>
            <a:endParaRPr lang="pt-BR" b="1" dirty="0">
              <a:solidFill>
                <a:srgbClr val="002060"/>
              </a:solidFill>
              <a:latin typeface="Vijaya" pitchFamily="34" charset="0"/>
              <a:cs typeface="Vijaya" pitchFamily="34" charset="0"/>
            </a:endParaRPr>
          </a:p>
        </p:txBody>
      </p:sp>
      <p:sp>
        <p:nvSpPr>
          <p:cNvPr id="19" name="TextBox 18"/>
          <p:cNvSpPr txBox="1"/>
          <p:nvPr/>
        </p:nvSpPr>
        <p:spPr>
          <a:xfrm>
            <a:off x="1934290" y="6436084"/>
            <a:ext cx="7494458" cy="246221"/>
          </a:xfrm>
          <a:prstGeom prst="rect">
            <a:avLst/>
          </a:prstGeom>
          <a:noFill/>
        </p:spPr>
        <p:txBody>
          <a:bodyPr wrap="square" rtlCol="0">
            <a:spAutoFit/>
          </a:bodyPr>
          <a:lstStyle/>
          <a:p>
            <a:r>
              <a:rPr lang="pt-BR" sz="1000" b="1" dirty="0" smtClean="0">
                <a:latin typeface="Vijaya" pitchFamily="34" charset="0"/>
                <a:cs typeface="Vijaya" pitchFamily="34" charset="0"/>
              </a:rPr>
              <a:t>UFSC</a:t>
            </a:r>
            <a:r>
              <a:rPr lang="pt-BR" sz="1000" dirty="0" smtClean="0">
                <a:latin typeface="Vijaya" pitchFamily="34" charset="0"/>
                <a:cs typeface="Vijaya" pitchFamily="34" charset="0"/>
              </a:rPr>
              <a:t> – Universidade Federal de Santa Catarina.</a:t>
            </a:r>
            <a:endParaRPr lang="pt-BR" sz="1000" dirty="0">
              <a:latin typeface="Vijaya" pitchFamily="34" charset="0"/>
              <a:cs typeface="Vijaya" pitchFamily="34" charset="0"/>
            </a:endParaRPr>
          </a:p>
        </p:txBody>
      </p:sp>
    </p:spTree>
    <p:extLst>
      <p:ext uri="{BB962C8B-B14F-4D97-AF65-F5344CB8AC3E}">
        <p14:creationId xmlns:p14="http://schemas.microsoft.com/office/powerpoint/2010/main" val="25788981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27378"/>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396245" y="969102"/>
            <a:ext cx="3260612" cy="369332"/>
          </a:xfrm>
          <a:prstGeom prst="rect">
            <a:avLst/>
          </a:prstGeom>
          <a:noFill/>
        </p:spPr>
        <p:txBody>
          <a:bodyPr wrap="square" rtlCol="0">
            <a:spAutoFit/>
          </a:bodyPr>
          <a:lstStyle/>
          <a:p>
            <a:r>
              <a:rPr lang="pt-BR" b="1" dirty="0" smtClean="0">
                <a:solidFill>
                  <a:srgbClr val="002060"/>
                </a:solidFill>
                <a:latin typeface="Vijaya" pitchFamily="34" charset="0"/>
                <a:cs typeface="Vijaya" pitchFamily="34" charset="0"/>
              </a:rPr>
              <a:t>CRONOGRAMA DE ATIVIDADES</a:t>
            </a:r>
            <a:endParaRPr lang="pt-BR" b="1" dirty="0">
              <a:solidFill>
                <a:srgbClr val="002060"/>
              </a:solidFill>
              <a:latin typeface="Vijaya" pitchFamily="34" charset="0"/>
              <a:cs typeface="Vijaya"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1508498177"/>
              </p:ext>
            </p:extLst>
          </p:nvPr>
        </p:nvGraphicFramePr>
        <p:xfrm>
          <a:off x="560512" y="1724061"/>
          <a:ext cx="8784975" cy="2803363"/>
        </p:xfrm>
        <a:graphic>
          <a:graphicData uri="http://schemas.openxmlformats.org/drawingml/2006/table">
            <a:tbl>
              <a:tblPr firstRow="1" bandRow="1">
                <a:tableStyleId>{6E25E649-3F16-4E02-A733-19D2CDBF48F0}</a:tableStyleId>
              </a:tblPr>
              <a:tblGrid>
                <a:gridCol w="6984775"/>
                <a:gridCol w="1800200"/>
              </a:tblGrid>
              <a:tr h="393334">
                <a:tc>
                  <a:txBody>
                    <a:bodyPr/>
                    <a:lstStyle/>
                    <a:p>
                      <a:pPr algn="ctr">
                        <a:spcBef>
                          <a:spcPts val="600"/>
                        </a:spcBef>
                        <a:spcAft>
                          <a:spcPts val="600"/>
                        </a:spcAft>
                      </a:pPr>
                      <a:r>
                        <a:rPr lang="pt-BR" sz="1200" b="1" kern="50" dirty="0" smtClean="0">
                          <a:solidFill>
                            <a:srgbClr val="002060"/>
                          </a:solidFill>
                          <a:effectLst/>
                          <a:latin typeface="Lucida Bright" pitchFamily="18" charset="0"/>
                        </a:rPr>
                        <a:t>Ações</a:t>
                      </a:r>
                      <a:endParaRPr lang="pt-BR" sz="1200" b="1" kern="50" dirty="0">
                        <a:solidFill>
                          <a:srgbClr val="002060"/>
                        </a:solidFill>
                        <a:effectLst/>
                        <a:latin typeface="Lucida Bright" pitchFamily="18" charset="0"/>
                        <a:ea typeface="+mn-ea"/>
                        <a:cs typeface="+mn-cs"/>
                      </a:endParaRPr>
                    </a:p>
                  </a:txBody>
                  <a:tcPr marL="31452" marR="31452" marT="0" marB="0" anchor="ctr">
                    <a:solidFill>
                      <a:schemeClr val="bg2">
                        <a:lumMod val="20000"/>
                        <a:lumOff val="80000"/>
                      </a:schemeClr>
                    </a:solidFill>
                  </a:tcPr>
                </a:tc>
                <a:tc>
                  <a:txBody>
                    <a:bodyPr/>
                    <a:lstStyle/>
                    <a:p>
                      <a:pPr algn="ctr">
                        <a:spcBef>
                          <a:spcPts val="600"/>
                        </a:spcBef>
                        <a:spcAft>
                          <a:spcPts val="600"/>
                        </a:spcAft>
                      </a:pPr>
                      <a:r>
                        <a:rPr lang="pt-BR" sz="1200" b="1" kern="50" dirty="0" smtClean="0">
                          <a:solidFill>
                            <a:srgbClr val="002060"/>
                          </a:solidFill>
                          <a:effectLst/>
                          <a:latin typeface="Lucida Bright" pitchFamily="18" charset="0"/>
                        </a:rPr>
                        <a:t>Prazos</a:t>
                      </a:r>
                      <a:endParaRPr lang="pt-BR" sz="1200" b="1" kern="50" dirty="0">
                        <a:solidFill>
                          <a:srgbClr val="002060"/>
                        </a:solidFill>
                        <a:effectLst/>
                        <a:latin typeface="Lucida Bright" pitchFamily="18" charset="0"/>
                        <a:ea typeface="SimSun"/>
                        <a:cs typeface="Calibri"/>
                      </a:endParaRPr>
                    </a:p>
                  </a:txBody>
                  <a:tcPr marL="31452" marR="31452" marT="0" marB="0" anchor="ctr">
                    <a:solidFill>
                      <a:schemeClr val="bg2">
                        <a:lumMod val="20000"/>
                        <a:lumOff val="80000"/>
                      </a:schemeClr>
                    </a:solidFill>
                  </a:tcPr>
                </a:tc>
              </a:tr>
              <a:tr h="273294">
                <a:tc>
                  <a:txBody>
                    <a:bodyPr/>
                    <a:lstStyle/>
                    <a:p>
                      <a:pPr algn="just">
                        <a:spcBef>
                          <a:spcPts val="600"/>
                        </a:spcBef>
                        <a:spcAft>
                          <a:spcPts val="600"/>
                        </a:spcAft>
                      </a:pPr>
                      <a:r>
                        <a:rPr lang="pt-BR" sz="800" b="1" kern="50" dirty="0">
                          <a:solidFill>
                            <a:schemeClr val="bg1">
                              <a:lumMod val="75000"/>
                              <a:lumOff val="25000"/>
                            </a:schemeClr>
                          </a:solidFill>
                          <a:effectLst/>
                          <a:latin typeface="Lucida Bright" pitchFamily="18" charset="0"/>
                        </a:rPr>
                        <a:t>Diagnóstico </a:t>
                      </a:r>
                      <a:r>
                        <a:rPr lang="pt-BR" sz="800" b="1" kern="50" dirty="0" smtClean="0">
                          <a:solidFill>
                            <a:schemeClr val="bg1">
                              <a:lumMod val="75000"/>
                              <a:lumOff val="25000"/>
                            </a:schemeClr>
                          </a:solidFill>
                          <a:effectLst/>
                          <a:latin typeface="Lucida Bright" pitchFamily="18" charset="0"/>
                        </a:rPr>
                        <a:t>do inventário </a:t>
                      </a:r>
                      <a:r>
                        <a:rPr lang="pt-BR" sz="800" b="1" kern="50" dirty="0">
                          <a:solidFill>
                            <a:schemeClr val="bg1">
                              <a:lumMod val="75000"/>
                              <a:lumOff val="25000"/>
                            </a:schemeClr>
                          </a:solidFill>
                          <a:effectLst/>
                          <a:latin typeface="Lucida Bright" pitchFamily="18" charset="0"/>
                        </a:rPr>
                        <a:t>de </a:t>
                      </a:r>
                      <a:r>
                        <a:rPr lang="pt-BR" sz="800" b="1" kern="50" dirty="0" smtClean="0">
                          <a:solidFill>
                            <a:schemeClr val="bg1">
                              <a:lumMod val="75000"/>
                              <a:lumOff val="25000"/>
                            </a:schemeClr>
                          </a:solidFill>
                          <a:effectLst/>
                          <a:latin typeface="Lucida Bright" pitchFamily="18" charset="0"/>
                        </a:rPr>
                        <a:t>2017 </a:t>
                      </a:r>
                      <a:r>
                        <a:rPr lang="pt-BR" sz="800" b="1" kern="50" dirty="0">
                          <a:solidFill>
                            <a:schemeClr val="bg1">
                              <a:lumMod val="75000"/>
                              <a:lumOff val="25000"/>
                            </a:schemeClr>
                          </a:solidFill>
                          <a:effectLst/>
                          <a:latin typeface="Lucida Bright" pitchFamily="18" charset="0"/>
                        </a:rPr>
                        <a:t>e reuniões para ajustes do sistema SIP para o inventário de </a:t>
                      </a:r>
                      <a:r>
                        <a:rPr lang="pt-BR" sz="800" b="1" kern="50" dirty="0" smtClean="0">
                          <a:solidFill>
                            <a:schemeClr val="bg1">
                              <a:lumMod val="75000"/>
                              <a:lumOff val="25000"/>
                            </a:schemeClr>
                          </a:solidFill>
                          <a:effectLst/>
                          <a:latin typeface="Lucida Bright" pitchFamily="18" charset="0"/>
                        </a:rPr>
                        <a:t>2018.*</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c>
                  <a:txBody>
                    <a:bodyPr/>
                    <a:lstStyle/>
                    <a:p>
                      <a:pPr algn="ctr">
                        <a:spcBef>
                          <a:spcPts val="600"/>
                        </a:spcBef>
                        <a:spcAft>
                          <a:spcPts val="600"/>
                        </a:spcAft>
                      </a:pPr>
                      <a:r>
                        <a:rPr lang="pt-BR" sz="800" b="1" kern="50" dirty="0">
                          <a:solidFill>
                            <a:schemeClr val="bg1">
                              <a:lumMod val="75000"/>
                              <a:lumOff val="25000"/>
                            </a:schemeClr>
                          </a:solidFill>
                          <a:effectLst/>
                          <a:latin typeface="Lucida Bright" pitchFamily="18" charset="0"/>
                        </a:rPr>
                        <a:t>Até </a:t>
                      </a:r>
                      <a:r>
                        <a:rPr lang="pt-BR" sz="800" b="1" kern="50" dirty="0" smtClean="0">
                          <a:solidFill>
                            <a:schemeClr val="bg1">
                              <a:lumMod val="75000"/>
                              <a:lumOff val="25000"/>
                            </a:schemeClr>
                          </a:solidFill>
                          <a:effectLst/>
                          <a:latin typeface="Lucida Bright" pitchFamily="18" charset="0"/>
                        </a:rPr>
                        <a:t>20/04/2018</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r>
              <a:tr h="231231">
                <a:tc>
                  <a:txBody>
                    <a:bodyPr/>
                    <a:lstStyle/>
                    <a:p>
                      <a:pPr algn="just">
                        <a:spcBef>
                          <a:spcPts val="600"/>
                        </a:spcBef>
                        <a:spcAft>
                          <a:spcPts val="600"/>
                        </a:spcAft>
                      </a:pPr>
                      <a:r>
                        <a:rPr lang="pt-BR" sz="800" b="1" kern="50" dirty="0">
                          <a:solidFill>
                            <a:schemeClr val="bg1">
                              <a:lumMod val="75000"/>
                              <a:lumOff val="25000"/>
                            </a:schemeClr>
                          </a:solidFill>
                          <a:effectLst/>
                          <a:latin typeface="Lucida Bright" pitchFamily="18" charset="0"/>
                        </a:rPr>
                        <a:t>Elaboração e divulgação de materiais de apoio (manuais, planilhas etc.).*</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c>
                  <a:txBody>
                    <a:bodyPr/>
                    <a:lstStyle/>
                    <a:p>
                      <a:pPr algn="ctr">
                        <a:spcBef>
                          <a:spcPts val="600"/>
                        </a:spcBef>
                        <a:spcAft>
                          <a:spcPts val="600"/>
                        </a:spcAft>
                      </a:pPr>
                      <a:r>
                        <a:rPr lang="pt-BR" sz="800" b="1" kern="50" dirty="0">
                          <a:solidFill>
                            <a:schemeClr val="bg1">
                              <a:lumMod val="75000"/>
                              <a:lumOff val="25000"/>
                            </a:schemeClr>
                          </a:solidFill>
                          <a:effectLst/>
                          <a:latin typeface="Lucida Bright" pitchFamily="18" charset="0"/>
                        </a:rPr>
                        <a:t>Até </a:t>
                      </a:r>
                      <a:r>
                        <a:rPr lang="pt-BR" sz="800" b="1" kern="50" dirty="0" smtClean="0">
                          <a:solidFill>
                            <a:schemeClr val="bg1">
                              <a:lumMod val="75000"/>
                              <a:lumOff val="25000"/>
                            </a:schemeClr>
                          </a:solidFill>
                          <a:effectLst/>
                          <a:latin typeface="Lucida Bright" pitchFamily="18" charset="0"/>
                        </a:rPr>
                        <a:t>21/07/2017</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r>
              <a:tr h="230479">
                <a:tc>
                  <a:txBody>
                    <a:bodyPr/>
                    <a:lstStyle/>
                    <a:p>
                      <a:pPr algn="just">
                        <a:spcBef>
                          <a:spcPts val="600"/>
                        </a:spcBef>
                        <a:spcAft>
                          <a:spcPts val="600"/>
                        </a:spcAft>
                      </a:pPr>
                      <a:r>
                        <a:rPr lang="pt-BR" sz="800" b="1" kern="50" dirty="0">
                          <a:solidFill>
                            <a:schemeClr val="bg1">
                              <a:lumMod val="75000"/>
                              <a:lumOff val="25000"/>
                            </a:schemeClr>
                          </a:solidFill>
                          <a:effectLst/>
                          <a:latin typeface="Lucida Bright" pitchFamily="18" charset="0"/>
                        </a:rPr>
                        <a:t>Designação das comissões de inventário e envio das portarias ao DGP.</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c>
                  <a:txBody>
                    <a:bodyPr/>
                    <a:lstStyle/>
                    <a:p>
                      <a:pPr algn="ctr">
                        <a:spcBef>
                          <a:spcPts val="600"/>
                        </a:spcBef>
                        <a:spcAft>
                          <a:spcPts val="600"/>
                        </a:spcAft>
                      </a:pPr>
                      <a:r>
                        <a:rPr lang="pt-BR" sz="800" b="1" kern="50" dirty="0" smtClean="0">
                          <a:solidFill>
                            <a:schemeClr val="bg1">
                              <a:lumMod val="75000"/>
                              <a:lumOff val="25000"/>
                            </a:schemeClr>
                          </a:solidFill>
                          <a:effectLst/>
                          <a:latin typeface="Lucida Bright" pitchFamily="18" charset="0"/>
                        </a:rPr>
                        <a:t> Até 13/07/2018</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r>
              <a:tr h="227970">
                <a:tc>
                  <a:txBody>
                    <a:bodyPr/>
                    <a:lstStyle/>
                    <a:p>
                      <a:pPr algn="just">
                        <a:spcBef>
                          <a:spcPts val="600"/>
                        </a:spcBef>
                        <a:spcAft>
                          <a:spcPts val="600"/>
                        </a:spcAft>
                      </a:pPr>
                      <a:r>
                        <a:rPr lang="pt-BR" sz="800" b="1" kern="50" dirty="0" smtClean="0">
                          <a:solidFill>
                            <a:schemeClr val="bg1">
                              <a:lumMod val="75000"/>
                              <a:lumOff val="25000"/>
                            </a:schemeClr>
                          </a:solidFill>
                          <a:effectLst/>
                          <a:latin typeface="Lucida Bright" pitchFamily="18" charset="0"/>
                        </a:rPr>
                        <a:t>Período específico para atualização </a:t>
                      </a:r>
                      <a:r>
                        <a:rPr lang="pt-BR" sz="800" b="1" kern="50" dirty="0">
                          <a:solidFill>
                            <a:schemeClr val="bg1">
                              <a:lumMod val="75000"/>
                              <a:lumOff val="25000"/>
                            </a:schemeClr>
                          </a:solidFill>
                          <a:effectLst/>
                          <a:latin typeface="Lucida Bright" pitchFamily="18" charset="0"/>
                        </a:rPr>
                        <a:t>de ambientes (ocupação física) no sistema SIEF.</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c>
                  <a:txBody>
                    <a:bodyPr/>
                    <a:lstStyle/>
                    <a:p>
                      <a:pPr algn="ctr">
                        <a:spcBef>
                          <a:spcPts val="600"/>
                        </a:spcBef>
                        <a:spcAft>
                          <a:spcPts val="600"/>
                        </a:spcAft>
                      </a:pPr>
                      <a:r>
                        <a:rPr lang="pt-BR" sz="800" b="1" kern="50" dirty="0" smtClean="0">
                          <a:solidFill>
                            <a:schemeClr val="bg1">
                              <a:lumMod val="75000"/>
                              <a:lumOff val="25000"/>
                            </a:schemeClr>
                          </a:solidFill>
                          <a:effectLst/>
                          <a:latin typeface="Lucida Bright" pitchFamily="18" charset="0"/>
                        </a:rPr>
                        <a:t>Até 12/09/2018</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r>
              <a:tr h="224533">
                <a:tc>
                  <a:txBody>
                    <a:bodyPr/>
                    <a:lstStyle/>
                    <a:p>
                      <a:pPr algn="just">
                        <a:spcBef>
                          <a:spcPts val="600"/>
                        </a:spcBef>
                        <a:spcAft>
                          <a:spcPts val="600"/>
                        </a:spcAft>
                      </a:pPr>
                      <a:r>
                        <a:rPr lang="pt-BR" sz="800" b="1" kern="50" dirty="0" smtClean="0">
                          <a:solidFill>
                            <a:schemeClr val="bg1">
                              <a:lumMod val="75000"/>
                              <a:lumOff val="25000"/>
                            </a:schemeClr>
                          </a:solidFill>
                          <a:effectLst/>
                          <a:latin typeface="Lucida Bright" pitchFamily="18" charset="0"/>
                        </a:rPr>
                        <a:t>Último dia para encaminhar os Termos de Transferência pendentes ao DGP.</a:t>
                      </a:r>
                      <a:endParaRPr lang="pt-BR" sz="800" b="1" kern="50" dirty="0">
                        <a:solidFill>
                          <a:schemeClr val="bg1">
                            <a:lumMod val="75000"/>
                            <a:lumOff val="25000"/>
                          </a:schemeClr>
                        </a:solidFill>
                        <a:effectLst/>
                        <a:latin typeface="Lucida Bright" pitchFamily="18" charset="0"/>
                        <a:ea typeface="+mn-ea"/>
                        <a:cs typeface="+mn-cs"/>
                      </a:endParaRPr>
                    </a:p>
                  </a:txBody>
                  <a:tcPr marL="31452" marR="31452" marT="0" marB="0" anchor="ctr"/>
                </a:tc>
                <a:tc>
                  <a:txBody>
                    <a:bodyPr/>
                    <a:lstStyle/>
                    <a:p>
                      <a:pPr algn="ctr">
                        <a:spcBef>
                          <a:spcPts val="600"/>
                        </a:spcBef>
                        <a:spcAft>
                          <a:spcPts val="600"/>
                        </a:spcAft>
                      </a:pPr>
                      <a:r>
                        <a:rPr lang="pt-BR" sz="800" b="1" kern="50" dirty="0" smtClean="0">
                          <a:solidFill>
                            <a:schemeClr val="bg1">
                              <a:lumMod val="75000"/>
                              <a:lumOff val="25000"/>
                            </a:schemeClr>
                          </a:solidFill>
                          <a:effectLst/>
                          <a:latin typeface="Lucida Bright" pitchFamily="18" charset="0"/>
                          <a:ea typeface="+mn-ea"/>
                          <a:cs typeface="+mn-cs"/>
                        </a:rPr>
                        <a:t>Até 31/08/2018</a:t>
                      </a:r>
                      <a:endParaRPr lang="pt-BR" sz="800" b="1" kern="50" dirty="0">
                        <a:solidFill>
                          <a:schemeClr val="bg1">
                            <a:lumMod val="75000"/>
                            <a:lumOff val="25000"/>
                          </a:schemeClr>
                        </a:solidFill>
                        <a:effectLst/>
                        <a:latin typeface="Lucida Bright" pitchFamily="18" charset="0"/>
                        <a:ea typeface="+mn-ea"/>
                        <a:cs typeface="+mn-cs"/>
                      </a:endParaRPr>
                    </a:p>
                  </a:txBody>
                  <a:tcPr marL="31452" marR="31452" marT="0" marB="0" anchor="ctr"/>
                </a:tc>
              </a:tr>
              <a:tr h="311212">
                <a:tc>
                  <a:txBody>
                    <a:bodyPr/>
                    <a:lstStyle/>
                    <a:p>
                      <a:pPr algn="just">
                        <a:spcBef>
                          <a:spcPts val="600"/>
                        </a:spcBef>
                        <a:spcAft>
                          <a:spcPts val="600"/>
                        </a:spcAft>
                      </a:pPr>
                      <a:r>
                        <a:rPr lang="pt-BR" sz="800" b="1" kern="50" dirty="0" smtClean="0">
                          <a:solidFill>
                            <a:schemeClr val="bg1">
                              <a:lumMod val="75000"/>
                              <a:lumOff val="25000"/>
                            </a:schemeClr>
                          </a:solidFill>
                          <a:effectLst/>
                          <a:latin typeface="Lucida Bright" pitchFamily="18" charset="0"/>
                        </a:rPr>
                        <a:t>Liberação dos perfis de acesso para os membros das comissões (agentes patrimoniais já possuem acesso).*</a:t>
                      </a:r>
                      <a:endParaRPr lang="pt-BR" sz="800" b="1" kern="50" dirty="0">
                        <a:solidFill>
                          <a:schemeClr val="bg1">
                            <a:lumMod val="75000"/>
                            <a:lumOff val="25000"/>
                          </a:schemeClr>
                        </a:solidFill>
                        <a:effectLst/>
                        <a:latin typeface="Lucida Bright" pitchFamily="18" charset="0"/>
                        <a:ea typeface="+mn-ea"/>
                        <a:cs typeface="+mn-cs"/>
                      </a:endParaRPr>
                    </a:p>
                  </a:txBody>
                  <a:tcPr marL="31452" marR="31452" marT="0" marB="0" anchor="ctr"/>
                </a:tc>
                <a:tc>
                  <a:txBody>
                    <a:bodyPr/>
                    <a:lstStyle/>
                    <a:p>
                      <a:pPr algn="ctr">
                        <a:spcBef>
                          <a:spcPts val="600"/>
                        </a:spcBef>
                        <a:spcAft>
                          <a:spcPts val="600"/>
                        </a:spcAft>
                      </a:pPr>
                      <a:r>
                        <a:rPr lang="pt-BR" sz="800" b="1" kern="50" dirty="0" smtClean="0">
                          <a:solidFill>
                            <a:schemeClr val="bg1">
                              <a:lumMod val="75000"/>
                              <a:lumOff val="25000"/>
                            </a:schemeClr>
                          </a:solidFill>
                          <a:effectLst/>
                          <a:latin typeface="Lucida Bright" pitchFamily="18" charset="0"/>
                        </a:rPr>
                        <a:t>A partir de 17/09/2018</a:t>
                      </a:r>
                      <a:endParaRPr lang="pt-BR" sz="800" b="1" kern="50" dirty="0">
                        <a:solidFill>
                          <a:schemeClr val="bg1">
                            <a:lumMod val="75000"/>
                            <a:lumOff val="25000"/>
                          </a:schemeClr>
                        </a:solidFill>
                        <a:effectLst/>
                        <a:latin typeface="Lucida Bright" pitchFamily="18" charset="0"/>
                        <a:ea typeface="+mn-ea"/>
                        <a:cs typeface="+mn-cs"/>
                      </a:endParaRPr>
                    </a:p>
                  </a:txBody>
                  <a:tcPr marL="31452" marR="31452" marT="0" marB="0" anchor="ctr"/>
                </a:tc>
              </a:tr>
              <a:tr h="231231">
                <a:tc>
                  <a:txBody>
                    <a:bodyPr/>
                    <a:lstStyle/>
                    <a:p>
                      <a:pPr algn="just">
                        <a:spcBef>
                          <a:spcPts val="600"/>
                        </a:spcBef>
                        <a:spcAft>
                          <a:spcPts val="600"/>
                        </a:spcAft>
                      </a:pPr>
                      <a:r>
                        <a:rPr lang="pt-BR" sz="800" b="1" kern="50" dirty="0">
                          <a:solidFill>
                            <a:schemeClr val="bg1">
                              <a:lumMod val="75000"/>
                              <a:lumOff val="25000"/>
                            </a:schemeClr>
                          </a:solidFill>
                          <a:effectLst/>
                          <a:latin typeface="Lucida Bright" pitchFamily="18" charset="0"/>
                        </a:rPr>
                        <a:t>Coleta e lançamento de dados do inventário no SIP.</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c>
                  <a:txBody>
                    <a:bodyPr/>
                    <a:lstStyle/>
                    <a:p>
                      <a:pPr algn="ctr">
                        <a:spcBef>
                          <a:spcPts val="600"/>
                        </a:spcBef>
                        <a:spcAft>
                          <a:spcPts val="600"/>
                        </a:spcAft>
                      </a:pPr>
                      <a:r>
                        <a:rPr lang="pt-BR" sz="800" b="1" kern="50" dirty="0">
                          <a:solidFill>
                            <a:schemeClr val="bg1">
                              <a:lumMod val="75000"/>
                              <a:lumOff val="25000"/>
                            </a:schemeClr>
                          </a:solidFill>
                          <a:effectLst/>
                          <a:latin typeface="Lucida Bright" pitchFamily="18" charset="0"/>
                        </a:rPr>
                        <a:t>De </a:t>
                      </a:r>
                      <a:r>
                        <a:rPr lang="pt-BR" sz="800" b="1" kern="50" dirty="0" smtClean="0">
                          <a:solidFill>
                            <a:schemeClr val="bg1">
                              <a:lumMod val="75000"/>
                              <a:lumOff val="25000"/>
                            </a:schemeClr>
                          </a:solidFill>
                          <a:effectLst/>
                          <a:latin typeface="Lucida Bright" pitchFamily="18" charset="0"/>
                        </a:rPr>
                        <a:t>17/09/2018 </a:t>
                      </a:r>
                      <a:r>
                        <a:rPr lang="pt-BR" sz="800" b="1" kern="50" dirty="0">
                          <a:solidFill>
                            <a:schemeClr val="bg1">
                              <a:lumMod val="75000"/>
                              <a:lumOff val="25000"/>
                            </a:schemeClr>
                          </a:solidFill>
                          <a:effectLst/>
                          <a:latin typeface="Lucida Bright" pitchFamily="18" charset="0"/>
                        </a:rPr>
                        <a:t>a </a:t>
                      </a:r>
                      <a:r>
                        <a:rPr lang="pt-BR" sz="800" b="1" kern="50" dirty="0" smtClean="0">
                          <a:solidFill>
                            <a:schemeClr val="bg1">
                              <a:lumMod val="75000"/>
                              <a:lumOff val="25000"/>
                            </a:schemeClr>
                          </a:solidFill>
                          <a:effectLst/>
                          <a:latin typeface="Lucida Bright" pitchFamily="18" charset="0"/>
                        </a:rPr>
                        <a:t>04/11/2018</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r>
              <a:tr h="227970">
                <a:tc>
                  <a:txBody>
                    <a:bodyPr/>
                    <a:lstStyle/>
                    <a:p>
                      <a:pPr algn="just">
                        <a:spcBef>
                          <a:spcPts val="600"/>
                        </a:spcBef>
                        <a:spcAft>
                          <a:spcPts val="600"/>
                        </a:spcAft>
                      </a:pPr>
                      <a:r>
                        <a:rPr lang="pt-BR" sz="800" b="1" kern="50" dirty="0" smtClean="0">
                          <a:solidFill>
                            <a:schemeClr val="bg1">
                              <a:lumMod val="75000"/>
                              <a:lumOff val="25000"/>
                            </a:schemeClr>
                          </a:solidFill>
                          <a:effectLst/>
                          <a:latin typeface="Lucida Bright" pitchFamily="18" charset="0"/>
                        </a:rPr>
                        <a:t>Encaminhamento das planilhas </a:t>
                      </a:r>
                      <a:r>
                        <a:rPr lang="pt-BR" sz="800" b="1" kern="50" dirty="0" smtClean="0">
                          <a:solidFill>
                            <a:schemeClr val="bg1">
                              <a:lumMod val="75000"/>
                              <a:lumOff val="25000"/>
                            </a:schemeClr>
                          </a:solidFill>
                          <a:effectLst/>
                          <a:latin typeface="Lucida Bright" pitchFamily="18" charset="0"/>
                        </a:rPr>
                        <a:t>de bens sem identificação</a:t>
                      </a:r>
                      <a:r>
                        <a:rPr lang="pt-BR" sz="800" b="1" kern="50" baseline="0" dirty="0" smtClean="0">
                          <a:solidFill>
                            <a:schemeClr val="bg1">
                              <a:lumMod val="75000"/>
                              <a:lumOff val="25000"/>
                            </a:schemeClr>
                          </a:solidFill>
                          <a:effectLst/>
                          <a:latin typeface="Lucida Bright" pitchFamily="18" charset="0"/>
                        </a:rPr>
                        <a:t> </a:t>
                      </a:r>
                      <a:r>
                        <a:rPr lang="pt-BR" sz="800" b="1" kern="50" dirty="0" smtClean="0">
                          <a:solidFill>
                            <a:schemeClr val="bg1">
                              <a:lumMod val="75000"/>
                              <a:lumOff val="25000"/>
                            </a:schemeClr>
                          </a:solidFill>
                          <a:effectLst/>
                          <a:latin typeface="Lucida Bright" pitchFamily="18" charset="0"/>
                        </a:rPr>
                        <a:t>por e-mail ao DGP.</a:t>
                      </a:r>
                      <a:endParaRPr lang="pt-BR" sz="800" b="1" kern="50" dirty="0">
                        <a:solidFill>
                          <a:schemeClr val="bg1">
                            <a:lumMod val="75000"/>
                            <a:lumOff val="25000"/>
                          </a:schemeClr>
                        </a:solidFill>
                        <a:effectLst/>
                        <a:latin typeface="Lucida Bright" pitchFamily="18" charset="0"/>
                        <a:ea typeface="+mn-ea"/>
                        <a:cs typeface="+mn-cs"/>
                      </a:endParaRPr>
                    </a:p>
                  </a:txBody>
                  <a:tcPr marL="31452" marR="31452" marT="0" marB="0" anchor="ctr"/>
                </a:tc>
                <a:tc>
                  <a:txBody>
                    <a:bodyPr/>
                    <a:lstStyle/>
                    <a:p>
                      <a:pPr algn="ctr">
                        <a:spcBef>
                          <a:spcPts val="600"/>
                        </a:spcBef>
                        <a:spcAft>
                          <a:spcPts val="600"/>
                        </a:spcAft>
                      </a:pPr>
                      <a:r>
                        <a:rPr lang="pt-BR" sz="800" b="1" kern="50" dirty="0" smtClean="0">
                          <a:solidFill>
                            <a:schemeClr val="bg1">
                              <a:lumMod val="75000"/>
                              <a:lumOff val="25000"/>
                            </a:schemeClr>
                          </a:solidFill>
                          <a:effectLst/>
                          <a:latin typeface="Lucida Bright" pitchFamily="18" charset="0"/>
                        </a:rPr>
                        <a:t>De 05/11/2018 a 16/11/2018</a:t>
                      </a:r>
                      <a:endParaRPr lang="pt-BR" sz="800" b="1" kern="50" dirty="0">
                        <a:solidFill>
                          <a:schemeClr val="bg1">
                            <a:lumMod val="75000"/>
                            <a:lumOff val="25000"/>
                          </a:schemeClr>
                        </a:solidFill>
                        <a:effectLst/>
                        <a:latin typeface="Lucida Bright" pitchFamily="18" charset="0"/>
                        <a:ea typeface="+mn-ea"/>
                        <a:cs typeface="+mn-cs"/>
                      </a:endParaRPr>
                    </a:p>
                  </a:txBody>
                  <a:tcPr marL="31452" marR="31452" marT="0" marB="0" anchor="ctr"/>
                </a:tc>
              </a:tr>
              <a:tr h="232989">
                <a:tc>
                  <a:txBody>
                    <a:bodyPr/>
                    <a:lstStyle/>
                    <a:p>
                      <a:pPr algn="just">
                        <a:spcBef>
                          <a:spcPts val="600"/>
                        </a:spcBef>
                        <a:spcAft>
                          <a:spcPts val="600"/>
                        </a:spcAft>
                      </a:pPr>
                      <a:r>
                        <a:rPr lang="pt-BR" sz="800" b="1" kern="50" dirty="0">
                          <a:solidFill>
                            <a:schemeClr val="bg1">
                              <a:lumMod val="75000"/>
                              <a:lumOff val="25000"/>
                            </a:schemeClr>
                          </a:solidFill>
                          <a:effectLst/>
                          <a:latin typeface="Lucida Bright" pitchFamily="18" charset="0"/>
                        </a:rPr>
                        <a:t>Prazo final para encaminhamento </a:t>
                      </a:r>
                      <a:r>
                        <a:rPr lang="pt-BR" sz="800" b="1" kern="50" dirty="0" smtClean="0">
                          <a:solidFill>
                            <a:schemeClr val="bg1">
                              <a:lumMod val="75000"/>
                              <a:lumOff val="25000"/>
                            </a:schemeClr>
                          </a:solidFill>
                          <a:effectLst/>
                          <a:latin typeface="Lucida Bright" pitchFamily="18" charset="0"/>
                        </a:rPr>
                        <a:t>dos processos ao final do inventário</a:t>
                      </a:r>
                      <a:r>
                        <a:rPr lang="pt-BR" sz="800" b="1" kern="50" baseline="0" dirty="0" smtClean="0">
                          <a:solidFill>
                            <a:schemeClr val="bg1">
                              <a:lumMod val="75000"/>
                              <a:lumOff val="25000"/>
                            </a:schemeClr>
                          </a:solidFill>
                          <a:effectLst/>
                          <a:latin typeface="Lucida Bright" pitchFamily="18" charset="0"/>
                        </a:rPr>
                        <a:t> ao DGP.</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c>
                  <a:txBody>
                    <a:bodyPr/>
                    <a:lstStyle/>
                    <a:p>
                      <a:pPr algn="ctr">
                        <a:spcBef>
                          <a:spcPts val="600"/>
                        </a:spcBef>
                        <a:spcAft>
                          <a:spcPts val="600"/>
                        </a:spcAft>
                      </a:pPr>
                      <a:r>
                        <a:rPr lang="pt-BR" sz="800" b="1" kern="50" dirty="0" smtClean="0">
                          <a:solidFill>
                            <a:schemeClr val="bg1">
                              <a:lumMod val="75000"/>
                              <a:lumOff val="25000"/>
                            </a:schemeClr>
                          </a:solidFill>
                          <a:effectLst/>
                          <a:latin typeface="Lucida Bright" pitchFamily="18" charset="0"/>
                        </a:rPr>
                        <a:t>De 12/11/2018 a 14/12/2018</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r>
              <a:tr h="219120">
                <a:tc>
                  <a:txBody>
                    <a:bodyPr/>
                    <a:lstStyle/>
                    <a:p>
                      <a:pPr algn="just">
                        <a:spcBef>
                          <a:spcPts val="600"/>
                        </a:spcBef>
                        <a:spcAft>
                          <a:spcPts val="600"/>
                        </a:spcAft>
                      </a:pPr>
                      <a:r>
                        <a:rPr lang="pt-BR" sz="800" b="1" kern="50" dirty="0" smtClean="0">
                          <a:solidFill>
                            <a:schemeClr val="bg1">
                              <a:lumMod val="75000"/>
                              <a:lumOff val="25000"/>
                            </a:schemeClr>
                          </a:solidFill>
                          <a:effectLst/>
                          <a:latin typeface="Lucida Bright" pitchFamily="18" charset="0"/>
                        </a:rPr>
                        <a:t>Encerramento do ciclo e publicação dos dados. *</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c>
                  <a:txBody>
                    <a:bodyPr/>
                    <a:lstStyle/>
                    <a:p>
                      <a:pPr algn="ctr">
                        <a:spcBef>
                          <a:spcPts val="600"/>
                        </a:spcBef>
                        <a:spcAft>
                          <a:spcPts val="600"/>
                        </a:spcAft>
                      </a:pPr>
                      <a:r>
                        <a:rPr lang="pt-BR" sz="800" b="1" kern="50" dirty="0">
                          <a:solidFill>
                            <a:schemeClr val="bg1">
                              <a:lumMod val="75000"/>
                              <a:lumOff val="25000"/>
                            </a:schemeClr>
                          </a:solidFill>
                          <a:effectLst/>
                          <a:latin typeface="Lucida Bright" pitchFamily="18" charset="0"/>
                        </a:rPr>
                        <a:t>Até </a:t>
                      </a:r>
                      <a:r>
                        <a:rPr lang="pt-BR" sz="800" b="1" kern="50" dirty="0" smtClean="0">
                          <a:solidFill>
                            <a:schemeClr val="bg1">
                              <a:lumMod val="75000"/>
                              <a:lumOff val="25000"/>
                            </a:schemeClr>
                          </a:solidFill>
                          <a:effectLst/>
                          <a:latin typeface="Lucida Bright" pitchFamily="18" charset="0"/>
                        </a:rPr>
                        <a:t>31/01/2019</a:t>
                      </a:r>
                      <a:endParaRPr lang="pt-BR" sz="800" b="1" kern="50" dirty="0">
                        <a:solidFill>
                          <a:schemeClr val="bg1">
                            <a:lumMod val="75000"/>
                            <a:lumOff val="25000"/>
                          </a:schemeClr>
                        </a:solidFill>
                        <a:effectLst/>
                        <a:latin typeface="Lucida Bright" pitchFamily="18" charset="0"/>
                        <a:ea typeface="SimSun"/>
                        <a:cs typeface="Mangal"/>
                      </a:endParaRPr>
                    </a:p>
                  </a:txBody>
                  <a:tcPr marL="31452" marR="31452" marT="0" marB="0" anchor="ctr"/>
                </a:tc>
              </a:tr>
            </a:tbl>
          </a:graphicData>
        </a:graphic>
      </p:graphicFrame>
      <p:sp>
        <p:nvSpPr>
          <p:cNvPr id="16" name="TextBox 15"/>
          <p:cNvSpPr txBox="1"/>
          <p:nvPr/>
        </p:nvSpPr>
        <p:spPr>
          <a:xfrm>
            <a:off x="488504" y="5197696"/>
            <a:ext cx="8712968" cy="307777"/>
          </a:xfrm>
          <a:prstGeom prst="rect">
            <a:avLst/>
          </a:prstGeom>
          <a:noFill/>
        </p:spPr>
        <p:txBody>
          <a:bodyPr wrap="square" rtlCol="0">
            <a:spAutoFit/>
          </a:bodyPr>
          <a:lstStyle/>
          <a:p>
            <a:pPr marL="171450" indent="-171450">
              <a:buFont typeface="Arial" charset="0"/>
              <a:buChar char="•"/>
            </a:pPr>
            <a:endParaRPr lang="pt-BR" sz="700" i="1" dirty="0" smtClean="0">
              <a:solidFill>
                <a:srgbClr val="002060"/>
              </a:solidFill>
              <a:latin typeface="Lucida Bright" pitchFamily="18" charset="0"/>
              <a:cs typeface="Vijaya" pitchFamily="34" charset="0"/>
            </a:endParaRPr>
          </a:p>
          <a:p>
            <a:pPr marL="171450" indent="-171450">
              <a:buFont typeface="Arial" charset="0"/>
              <a:buChar char="•"/>
            </a:pPr>
            <a:r>
              <a:rPr lang="pt-BR" sz="700" i="1" dirty="0" smtClean="0">
                <a:solidFill>
                  <a:srgbClr val="002060"/>
                </a:solidFill>
                <a:latin typeface="Lucida Bright" pitchFamily="18" charset="0"/>
                <a:cs typeface="Vijaya" pitchFamily="34" charset="0"/>
              </a:rPr>
              <a:t>Atividades que não envolvem diretamente as comissões de inventário. Estão relacionadas a trabalhos do DGP e outros setores da Universidade eventualmente envolvidos.</a:t>
            </a:r>
            <a:endParaRPr lang="pt-BR" sz="700" i="1" dirty="0">
              <a:solidFill>
                <a:srgbClr val="002060"/>
              </a:solidFill>
              <a:latin typeface="Lucida Bright" pitchFamily="18" charset="0"/>
              <a:cs typeface="Vijaya" pitchFamily="34" charset="0"/>
            </a:endParaRPr>
          </a:p>
        </p:txBody>
      </p:sp>
      <p:sp>
        <p:nvSpPr>
          <p:cNvPr id="19" name="TextBox 18"/>
          <p:cNvSpPr txBox="1"/>
          <p:nvPr/>
        </p:nvSpPr>
        <p:spPr>
          <a:xfrm>
            <a:off x="2009298" y="6444710"/>
            <a:ext cx="7494458" cy="246221"/>
          </a:xfrm>
          <a:prstGeom prst="rect">
            <a:avLst/>
          </a:prstGeom>
          <a:noFill/>
        </p:spPr>
        <p:txBody>
          <a:bodyPr wrap="square" rtlCol="0">
            <a:spAutoFit/>
          </a:bodyPr>
          <a:lstStyle/>
          <a:p>
            <a:r>
              <a:rPr lang="pt-BR" sz="1000" b="1" dirty="0" smtClean="0">
                <a:latin typeface="Vijaya" pitchFamily="34" charset="0"/>
                <a:cs typeface="Vijaya" pitchFamily="34" charset="0"/>
              </a:rPr>
              <a:t>SIP</a:t>
            </a:r>
            <a:r>
              <a:rPr lang="pt-BR" sz="1000" dirty="0" smtClean="0">
                <a:latin typeface="Vijaya" pitchFamily="34" charset="0"/>
                <a:cs typeface="Vijaya" pitchFamily="34" charset="0"/>
              </a:rPr>
              <a:t> – Sistema de Informações Patrimoniais.		</a:t>
            </a:r>
            <a:r>
              <a:rPr lang="pt-BR" sz="1000" b="1" dirty="0" smtClean="0">
                <a:latin typeface="Vijaya" pitchFamily="34" charset="0"/>
                <a:cs typeface="Vijaya" pitchFamily="34" charset="0"/>
              </a:rPr>
              <a:t>DGP</a:t>
            </a:r>
            <a:r>
              <a:rPr lang="pt-BR" sz="1000" dirty="0" smtClean="0">
                <a:latin typeface="Vijaya" pitchFamily="34" charset="0"/>
                <a:cs typeface="Vijaya" pitchFamily="34" charset="0"/>
              </a:rPr>
              <a:t> – Departamento de Gestão Patrimonial.	</a:t>
            </a:r>
            <a:r>
              <a:rPr lang="pt-BR" sz="1000" b="1" dirty="0" smtClean="0">
                <a:latin typeface="Vijaya" pitchFamily="34" charset="0"/>
                <a:cs typeface="Vijaya" pitchFamily="34" charset="0"/>
              </a:rPr>
              <a:t>SIEF</a:t>
            </a:r>
            <a:r>
              <a:rPr lang="pt-BR" sz="1000" dirty="0" smtClean="0">
                <a:latin typeface="Vijaya" pitchFamily="34" charset="0"/>
                <a:cs typeface="Vijaya" pitchFamily="34" charset="0"/>
              </a:rPr>
              <a:t> – Sistema Integrado de Espaço Físico</a:t>
            </a:r>
          </a:p>
        </p:txBody>
      </p:sp>
    </p:spTree>
    <p:extLst>
      <p:ext uri="{BB962C8B-B14F-4D97-AF65-F5344CB8AC3E}">
        <p14:creationId xmlns:p14="http://schemas.microsoft.com/office/powerpoint/2010/main" val="25788981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11780" y="-6"/>
            <a:ext cx="9927038" cy="6858006"/>
          </a:xfrm>
          <a:prstGeom prst="rect">
            <a:avLst/>
          </a:prstGeom>
          <a:gradFill flip="none" rotWithShape="1">
            <a:gsLst>
              <a:gs pos="0">
                <a:schemeClr val="accent1">
                  <a:tint val="66000"/>
                  <a:satMod val="160000"/>
                </a:schemeClr>
              </a:gs>
              <a:gs pos="0">
                <a:schemeClr val="accent1">
                  <a:tint val="44500"/>
                  <a:satMod val="160000"/>
                </a:schemeClr>
              </a:gs>
              <a:gs pos="82000">
                <a:schemeClr val="accent1">
                  <a:tint val="23500"/>
                  <a:satMod val="16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9" name="Rectangle 8"/>
          <p:cNvSpPr/>
          <p:nvPr/>
        </p:nvSpPr>
        <p:spPr>
          <a:xfrm>
            <a:off x="-11780" y="6319568"/>
            <a:ext cx="9927038" cy="15086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4" name="Rectangle 3"/>
          <p:cNvSpPr/>
          <p:nvPr/>
        </p:nvSpPr>
        <p:spPr>
          <a:xfrm>
            <a:off x="-11780" y="0"/>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ctangle 5"/>
          <p:cNvSpPr/>
          <p:nvPr/>
        </p:nvSpPr>
        <p:spPr>
          <a:xfrm>
            <a:off x="-11780" y="404664"/>
            <a:ext cx="9917780" cy="301721"/>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5" name="Right Triangle 4"/>
          <p:cNvSpPr/>
          <p:nvPr/>
        </p:nvSpPr>
        <p:spPr>
          <a:xfrm rot="10800000">
            <a:off x="5118275" y="-5"/>
            <a:ext cx="4796983" cy="1412780"/>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7" name="Rectangle 6"/>
          <p:cNvSpPr/>
          <p:nvPr/>
        </p:nvSpPr>
        <p:spPr>
          <a:xfrm>
            <a:off x="-2522" y="6459988"/>
            <a:ext cx="9917780" cy="40466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8" name="Right Triangle 7"/>
          <p:cNvSpPr/>
          <p:nvPr/>
        </p:nvSpPr>
        <p:spPr>
          <a:xfrm>
            <a:off x="-11780" y="5877272"/>
            <a:ext cx="3324076" cy="980728"/>
          </a:xfrm>
          <a:prstGeom prst="rtTriangle">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cxnSp>
        <p:nvCxnSpPr>
          <p:cNvPr id="12" name="Straight Connector 11"/>
          <p:cNvCxnSpPr/>
          <p:nvPr/>
        </p:nvCxnSpPr>
        <p:spPr>
          <a:xfrm>
            <a:off x="-11780" y="283842"/>
            <a:ext cx="6602962" cy="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590550" y="283842"/>
            <a:ext cx="3324076" cy="975968"/>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11780" y="6093296"/>
            <a:ext cx="1922442" cy="569024"/>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14967" y="6653694"/>
            <a:ext cx="8008917" cy="7040"/>
          </a:xfrm>
          <a:prstGeom prst="line">
            <a:avLst/>
          </a:prstGeom>
          <a:ln w="19050" cmpd="sng">
            <a:solidFill>
              <a:schemeClr val="tx2">
                <a:lumMod val="20000"/>
                <a:lumOff val="80000"/>
                <a:alpha val="24000"/>
              </a:schemeClr>
            </a:solidFill>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485772" y="1214378"/>
            <a:ext cx="8352928" cy="646331"/>
          </a:xfrm>
          <a:prstGeom prst="rect">
            <a:avLst/>
          </a:prstGeom>
          <a:noFill/>
        </p:spPr>
        <p:txBody>
          <a:bodyPr wrap="square" rtlCol="0">
            <a:spAutoFit/>
          </a:bodyPr>
          <a:lstStyle/>
          <a:p>
            <a:r>
              <a:rPr lang="pt-BR" dirty="0" smtClean="0">
                <a:solidFill>
                  <a:schemeClr val="bg1"/>
                </a:solidFill>
                <a:latin typeface="Vijaya" pitchFamily="34" charset="0"/>
                <a:cs typeface="Vijaya" pitchFamily="34" charset="0"/>
              </a:rPr>
              <a:t>	Sempre </a:t>
            </a:r>
            <a:r>
              <a:rPr lang="pt-BR" dirty="0">
                <a:solidFill>
                  <a:schemeClr val="bg1"/>
                </a:solidFill>
                <a:latin typeface="Vijaya" pitchFamily="34" charset="0"/>
                <a:cs typeface="Vijaya" pitchFamily="34" charset="0"/>
              </a:rPr>
              <a:t>que necessário, o DGP encaminhará comunicados via </a:t>
            </a:r>
            <a:r>
              <a:rPr lang="pt-BR" b="1" dirty="0">
                <a:solidFill>
                  <a:srgbClr val="002060"/>
                </a:solidFill>
                <a:latin typeface="Vijaya" pitchFamily="34" charset="0"/>
                <a:cs typeface="Vijaya" pitchFamily="34" charset="0"/>
              </a:rPr>
              <a:t>Memorando Circular</a:t>
            </a:r>
            <a:r>
              <a:rPr lang="pt-BR" dirty="0">
                <a:solidFill>
                  <a:schemeClr val="bg1"/>
                </a:solidFill>
                <a:latin typeface="Vijaya" pitchFamily="34" charset="0"/>
                <a:cs typeface="Vijaya" pitchFamily="34" charset="0"/>
              </a:rPr>
              <a:t>, que também serão disponibilizados na página do Departamento, Menu Inventário UFSC </a:t>
            </a:r>
            <a:r>
              <a:rPr lang="pt-BR" dirty="0" smtClean="0">
                <a:solidFill>
                  <a:schemeClr val="bg1"/>
                </a:solidFill>
                <a:latin typeface="Vijaya" pitchFamily="34" charset="0"/>
                <a:cs typeface="Vijaya" pitchFamily="34" charset="0"/>
              </a:rPr>
              <a:t>2018 </a:t>
            </a:r>
            <a:r>
              <a:rPr lang="pt-BR" dirty="0">
                <a:solidFill>
                  <a:schemeClr val="bg1"/>
                </a:solidFill>
                <a:latin typeface="Vijaya" pitchFamily="34" charset="0"/>
                <a:cs typeface="Vijaya" pitchFamily="34" charset="0"/>
              </a:rPr>
              <a:t>(</a:t>
            </a:r>
            <a:r>
              <a:rPr lang="pt-BR" b="1" dirty="0">
                <a:solidFill>
                  <a:srgbClr val="002060"/>
                </a:solidFill>
                <a:latin typeface="Vijaya" pitchFamily="34" charset="0"/>
                <a:cs typeface="Vijaya" pitchFamily="34" charset="0"/>
              </a:rPr>
              <a:t>dgp.proad.ufsc.br</a:t>
            </a:r>
            <a:r>
              <a:rPr lang="pt-BR" dirty="0" smtClean="0">
                <a:solidFill>
                  <a:schemeClr val="bg1"/>
                </a:solidFill>
                <a:latin typeface="Vijaya" pitchFamily="34" charset="0"/>
                <a:cs typeface="Vijaya" pitchFamily="34" charset="0"/>
              </a:rPr>
              <a:t>).</a:t>
            </a:r>
            <a:endParaRPr lang="pt-BR" dirty="0">
              <a:solidFill>
                <a:schemeClr val="bg1"/>
              </a:solidFill>
              <a:latin typeface="Vijaya" pitchFamily="34" charset="0"/>
              <a:cs typeface="Vijaya"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634725248"/>
              </p:ext>
            </p:extLst>
          </p:nvPr>
        </p:nvGraphicFramePr>
        <p:xfrm>
          <a:off x="2947289" y="2164850"/>
          <a:ext cx="5758005" cy="3291840"/>
        </p:xfrm>
        <a:graphic>
          <a:graphicData uri="http://schemas.openxmlformats.org/drawingml/2006/table">
            <a:tbl>
              <a:tblPr firstRow="1" firstCol="1" bandRow="1">
                <a:tableStyleId>{5C22544A-7EE6-4342-B048-85BDC9FD1C3A}</a:tableStyleId>
              </a:tblPr>
              <a:tblGrid>
                <a:gridCol w="5758005"/>
              </a:tblGrid>
              <a:tr h="2409895">
                <a:tc>
                  <a:txBody>
                    <a:bodyPr/>
                    <a:lstStyle/>
                    <a:p>
                      <a:pPr algn="ctr">
                        <a:lnSpc>
                          <a:spcPct val="150000"/>
                        </a:lnSpc>
                        <a:spcBef>
                          <a:spcPts val="600"/>
                        </a:spcBef>
                        <a:spcAft>
                          <a:spcPts val="600"/>
                        </a:spcAft>
                      </a:pPr>
                      <a:r>
                        <a:rPr lang="pt-BR" sz="2400" kern="1200" dirty="0" smtClean="0">
                          <a:solidFill>
                            <a:schemeClr val="tx1"/>
                          </a:solidFill>
                          <a:latin typeface="Vijaya" pitchFamily="34" charset="0"/>
                          <a:ea typeface="+mn-ea"/>
                          <a:cs typeface="Vijaya" pitchFamily="34" charset="0"/>
                        </a:rPr>
                        <a:t>Tenha </a:t>
                      </a:r>
                      <a:r>
                        <a:rPr lang="pt-BR" sz="2400" kern="1200" dirty="0">
                          <a:solidFill>
                            <a:srgbClr val="FFFF00"/>
                          </a:solidFill>
                          <a:latin typeface="Vijaya" pitchFamily="34" charset="0"/>
                          <a:ea typeface="+mn-ea"/>
                          <a:cs typeface="Vijaya" pitchFamily="34" charset="0"/>
                        </a:rPr>
                        <a:t>sempre em mãos </a:t>
                      </a:r>
                      <a:r>
                        <a:rPr lang="pt-BR" sz="2400" kern="1200" dirty="0">
                          <a:solidFill>
                            <a:schemeClr val="tx1"/>
                          </a:solidFill>
                          <a:latin typeface="Vijaya" pitchFamily="34" charset="0"/>
                          <a:ea typeface="+mn-ea"/>
                          <a:cs typeface="Vijaya" pitchFamily="34" charset="0"/>
                        </a:rPr>
                        <a:t>o cronograma de atividades do inventário para não perder os prazos. Além disso, o cronograma auxilia no </a:t>
                      </a:r>
                      <a:r>
                        <a:rPr lang="pt-BR" sz="2400" kern="1200" dirty="0">
                          <a:solidFill>
                            <a:srgbClr val="FFFF00"/>
                          </a:solidFill>
                          <a:latin typeface="Vijaya" pitchFamily="34" charset="0"/>
                          <a:ea typeface="+mn-ea"/>
                          <a:cs typeface="Vijaya" pitchFamily="34" charset="0"/>
                        </a:rPr>
                        <a:t>planejamento</a:t>
                      </a:r>
                      <a:r>
                        <a:rPr lang="pt-BR" sz="2400" kern="1200" dirty="0">
                          <a:solidFill>
                            <a:schemeClr val="tx1"/>
                          </a:solidFill>
                          <a:latin typeface="Vijaya" pitchFamily="34" charset="0"/>
                          <a:ea typeface="+mn-ea"/>
                          <a:cs typeface="Vijaya" pitchFamily="34" charset="0"/>
                        </a:rPr>
                        <a:t> das atividades e no </a:t>
                      </a:r>
                      <a:r>
                        <a:rPr lang="pt-BR" sz="2400" kern="1200" dirty="0">
                          <a:solidFill>
                            <a:srgbClr val="FFFF00"/>
                          </a:solidFill>
                          <a:latin typeface="Vijaya" pitchFamily="34" charset="0"/>
                          <a:ea typeface="+mn-ea"/>
                          <a:cs typeface="Vijaya" pitchFamily="34" charset="0"/>
                        </a:rPr>
                        <a:t>bom andamento </a:t>
                      </a:r>
                      <a:r>
                        <a:rPr lang="pt-BR" sz="2400" kern="1200" dirty="0" smtClean="0">
                          <a:solidFill>
                            <a:srgbClr val="FFFF00"/>
                          </a:solidFill>
                          <a:latin typeface="Vijaya" pitchFamily="34" charset="0"/>
                          <a:ea typeface="+mn-ea"/>
                          <a:cs typeface="Vijaya" pitchFamily="34" charset="0"/>
                        </a:rPr>
                        <a:t>dos trabalhos</a:t>
                      </a:r>
                      <a:r>
                        <a:rPr lang="pt-BR" sz="2400" kern="1200" dirty="0" smtClean="0">
                          <a:solidFill>
                            <a:schemeClr val="tx1"/>
                          </a:solidFill>
                          <a:latin typeface="Vijaya" pitchFamily="34" charset="0"/>
                          <a:ea typeface="+mn-ea"/>
                          <a:cs typeface="Vijaya" pitchFamily="34" charset="0"/>
                        </a:rPr>
                        <a:t>. </a:t>
                      </a:r>
                      <a:r>
                        <a:rPr lang="pt-BR" sz="2400" kern="1200" dirty="0">
                          <a:solidFill>
                            <a:schemeClr val="tx1"/>
                          </a:solidFill>
                          <a:latin typeface="Vijaya" pitchFamily="34" charset="0"/>
                          <a:ea typeface="+mn-ea"/>
                          <a:cs typeface="Vijaya" pitchFamily="34" charset="0"/>
                        </a:rPr>
                        <a:t>Considerando as atividades pós-inventário, os prazos do cronograma são </a:t>
                      </a:r>
                      <a:r>
                        <a:rPr lang="pt-BR" sz="2400" kern="1200" dirty="0">
                          <a:solidFill>
                            <a:srgbClr val="FFFF00"/>
                          </a:solidFill>
                          <a:latin typeface="Vijaya" pitchFamily="34" charset="0"/>
                          <a:ea typeface="+mn-ea"/>
                          <a:cs typeface="Vijaya" pitchFamily="34" charset="0"/>
                        </a:rPr>
                        <a:t>improrrogáveis</a:t>
                      </a:r>
                      <a:r>
                        <a:rPr lang="pt-BR" sz="2400" kern="1200" dirty="0">
                          <a:solidFill>
                            <a:schemeClr val="tx1"/>
                          </a:solidFill>
                          <a:latin typeface="Vijaya" pitchFamily="34" charset="0"/>
                          <a:ea typeface="+mn-ea"/>
                          <a:cs typeface="Vijaya" pitchFamily="34" charset="0"/>
                        </a:rPr>
                        <a:t>.</a:t>
                      </a:r>
                    </a:p>
                  </a:txBody>
                  <a:tcPr marL="68580" marR="68580" marT="0" marB="0">
                    <a:solidFill>
                      <a:srgbClr val="002060"/>
                    </a:solidFill>
                  </a:tcPr>
                </a:tc>
              </a:tr>
            </a:tbl>
          </a:graphicData>
        </a:graphic>
      </p:graphicFrame>
      <p:sp>
        <p:nvSpPr>
          <p:cNvPr id="19" name="TextBox 18"/>
          <p:cNvSpPr txBox="1"/>
          <p:nvPr/>
        </p:nvSpPr>
        <p:spPr>
          <a:xfrm>
            <a:off x="1989046" y="6436084"/>
            <a:ext cx="7494458" cy="246221"/>
          </a:xfrm>
          <a:prstGeom prst="rect">
            <a:avLst/>
          </a:prstGeom>
          <a:noFill/>
        </p:spPr>
        <p:txBody>
          <a:bodyPr wrap="square" rtlCol="0">
            <a:spAutoFit/>
          </a:bodyPr>
          <a:lstStyle/>
          <a:p>
            <a:r>
              <a:rPr lang="pt-BR" sz="1000" b="1" dirty="0" smtClean="0">
                <a:latin typeface="Vijaya" pitchFamily="34" charset="0"/>
                <a:cs typeface="Vijaya" pitchFamily="34" charset="0"/>
              </a:rPr>
              <a:t>DGP</a:t>
            </a:r>
            <a:r>
              <a:rPr lang="pt-BR" sz="1000" dirty="0" smtClean="0">
                <a:latin typeface="Vijaya" pitchFamily="34" charset="0"/>
                <a:cs typeface="Vijaya" pitchFamily="34" charset="0"/>
              </a:rPr>
              <a:t> – Departamento de Gestão Patrimonial.	</a:t>
            </a:r>
            <a:r>
              <a:rPr lang="pt-BR" sz="1000" b="1" dirty="0" smtClean="0">
                <a:latin typeface="Vijaya" pitchFamily="34" charset="0"/>
                <a:cs typeface="Vijaya" pitchFamily="34" charset="0"/>
              </a:rPr>
              <a:t>UFSC </a:t>
            </a:r>
            <a:r>
              <a:rPr lang="pt-BR" sz="1000" dirty="0" smtClean="0">
                <a:latin typeface="Vijaya" pitchFamily="34" charset="0"/>
                <a:cs typeface="Vijaya" pitchFamily="34" charset="0"/>
              </a:rPr>
              <a:t>– Universidade Federal de Santa Catarina.</a:t>
            </a:r>
          </a:p>
        </p:txBody>
      </p:sp>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244" y="3143390"/>
            <a:ext cx="1440160" cy="2172444"/>
          </a:xfrm>
          <a:prstGeom prst="rect">
            <a:avLst/>
          </a:prstGeom>
        </p:spPr>
      </p:pic>
      <p:sp>
        <p:nvSpPr>
          <p:cNvPr id="22" name="Oval Callout 21"/>
          <p:cNvSpPr/>
          <p:nvPr/>
        </p:nvSpPr>
        <p:spPr>
          <a:xfrm>
            <a:off x="461121" y="2365928"/>
            <a:ext cx="2311387" cy="763209"/>
          </a:xfrm>
          <a:prstGeom prst="wedgeEllipseCallou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lnSpc>
                <a:spcPct val="115000"/>
              </a:lnSpc>
              <a:spcAft>
                <a:spcPts val="1000"/>
              </a:spcAft>
            </a:pPr>
            <a:r>
              <a:rPr lang="pt-BR" sz="1200" b="1" kern="50" dirty="0" smtClean="0">
                <a:solidFill>
                  <a:srgbClr val="002060"/>
                </a:solidFill>
                <a:latin typeface="Lucida Bright" pitchFamily="18" charset="0"/>
              </a:rPr>
              <a:t>Importante!</a:t>
            </a:r>
            <a:endParaRPr lang="pt-BR" sz="1200" b="1" kern="50" dirty="0">
              <a:solidFill>
                <a:srgbClr val="002060"/>
              </a:solidFill>
              <a:latin typeface="Lucida Bright" pitchFamily="18" charset="0"/>
            </a:endParaRPr>
          </a:p>
        </p:txBody>
      </p:sp>
    </p:spTree>
    <p:extLst>
      <p:ext uri="{BB962C8B-B14F-4D97-AF65-F5344CB8AC3E}">
        <p14:creationId xmlns:p14="http://schemas.microsoft.com/office/powerpoint/2010/main" val="257889817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after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2"/>
                                        </p:tgtEl>
                                        <p:attrNameLst>
                                          <p:attrName>ppt_x</p:attrName>
                                          <p:attrName>ppt_y</p:attrName>
                                        </p:attrNameLst>
                                      </p:cBhvr>
                                    </p:animMotion>
                                    <p:animRot by="1500000">
                                      <p:cBhvr>
                                        <p:cTn id="7" dur="125" fill="hold">
                                          <p:stCondLst>
                                            <p:cond delay="0"/>
                                          </p:stCondLst>
                                        </p:cTn>
                                        <p:tgtEl>
                                          <p:spTgt spid="22"/>
                                        </p:tgtEl>
                                        <p:attrNameLst>
                                          <p:attrName>r</p:attrName>
                                        </p:attrNameLst>
                                      </p:cBhvr>
                                    </p:animRot>
                                    <p:animRot by="-1500000">
                                      <p:cBhvr>
                                        <p:cTn id="8" dur="125" fill="hold">
                                          <p:stCondLst>
                                            <p:cond delay="125"/>
                                          </p:stCondLst>
                                        </p:cTn>
                                        <p:tgtEl>
                                          <p:spTgt spid="22"/>
                                        </p:tgtEl>
                                        <p:attrNameLst>
                                          <p:attrName>r</p:attrName>
                                        </p:attrNameLst>
                                      </p:cBhvr>
                                    </p:animRot>
                                    <p:animRot by="-1500000">
                                      <p:cBhvr>
                                        <p:cTn id="9" dur="125" fill="hold">
                                          <p:stCondLst>
                                            <p:cond delay="250"/>
                                          </p:stCondLst>
                                        </p:cTn>
                                        <p:tgtEl>
                                          <p:spTgt spid="22"/>
                                        </p:tgtEl>
                                        <p:attrNameLst>
                                          <p:attrName>r</p:attrName>
                                        </p:attrNameLst>
                                      </p:cBhvr>
                                    </p:animRot>
                                    <p:animRot by="1500000">
                                      <p:cBhvr>
                                        <p:cTn id="10" dur="125" fill="hold">
                                          <p:stCondLst>
                                            <p:cond delay="375"/>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2317</TotalTime>
  <Words>989</Words>
  <Application>Microsoft Office PowerPoint</Application>
  <PresentationFormat>A4 Paper (210x297 mm)</PresentationFormat>
  <Paragraphs>305</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Kenzo Peixoto Hiratsuka</cp:lastModifiedBy>
  <cp:revision>240</cp:revision>
  <cp:lastPrinted>2017-05-12T11:47:34Z</cp:lastPrinted>
  <dcterms:created xsi:type="dcterms:W3CDTF">2017-04-20T14:19:51Z</dcterms:created>
  <dcterms:modified xsi:type="dcterms:W3CDTF">2018-05-15T12:59:52Z</dcterms:modified>
</cp:coreProperties>
</file>