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handoutMasterIdLst>
    <p:handoutMasterId r:id="rId32"/>
  </p:handoutMasterIdLst>
  <p:sldIdLst>
    <p:sldId id="256" r:id="rId2"/>
    <p:sldId id="294" r:id="rId3"/>
    <p:sldId id="410" r:id="rId4"/>
    <p:sldId id="322" r:id="rId5"/>
    <p:sldId id="323" r:id="rId6"/>
    <p:sldId id="355" r:id="rId7"/>
    <p:sldId id="324" r:id="rId8"/>
    <p:sldId id="356" r:id="rId9"/>
    <p:sldId id="325" r:id="rId10"/>
    <p:sldId id="326" r:id="rId11"/>
    <p:sldId id="327" r:id="rId12"/>
    <p:sldId id="328" r:id="rId13"/>
    <p:sldId id="329" r:id="rId14"/>
    <p:sldId id="337" r:id="rId15"/>
    <p:sldId id="338" r:id="rId16"/>
    <p:sldId id="339" r:id="rId17"/>
    <p:sldId id="357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1" r:id="rId29"/>
    <p:sldId id="412" r:id="rId30"/>
    <p:sldId id="411" r:id="rId31"/>
  </p:sldIdLst>
  <p:sldSz cx="9906000" cy="6858000" type="A4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9E0000"/>
    <a:srgbClr val="FCC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40" autoAdjust="0"/>
    <p:restoredTop sz="94629" autoAdjust="0"/>
  </p:normalViewPr>
  <p:slideViewPr>
    <p:cSldViewPr>
      <p:cViewPr>
        <p:scale>
          <a:sx n="110" d="100"/>
          <a:sy n="110" d="100"/>
        </p:scale>
        <p:origin x="-166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290DA-77B2-4A4B-B29C-0E636A8FFBA6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0C425-673B-4CD6-A847-2CA190C69E6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166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92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715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69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18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5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00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174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094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36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828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gp.proad.ufsc.br/files/2016/08/Manual-de-Padroniza%C3%A7%C3%A3o-de-Ambientes-vers%C3%A3o-2014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ief.sistemas.ufsc.br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nice-background-with-blue-waves_1017-4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9"/>
            <a:ext cx="9906000" cy="68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1412" y="548680"/>
            <a:ext cx="7963956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Inventário UFSC 2018</a:t>
            </a:r>
            <a:endParaRPr kumimoji="0" lang="pt-BR" sz="1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54653" y="1916832"/>
            <a:ext cx="673079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3200" b="1" i="0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MANUAIS DE APOIO</a:t>
            </a:r>
            <a:endParaRPr kumimoji="0" lang="pt-BR" sz="1800" b="1" i="0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33220" y="6147881"/>
            <a:ext cx="2664296" cy="506115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63500"/>
          </a:effectLst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UNIVERSIDADE FEDERAL DE SANTA CATARINA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PRÓ-REITORIA DE ADMINISTRAÇÃO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DEPARTAMENTO DE GESTÃO PATRIMONIAL</a:t>
            </a:r>
            <a:endParaRPr kumimoji="0" lang="pt-BR" sz="1100" i="0" u="none" strike="noStrike" cap="all" normalizeH="0" baseline="0" dirty="0" smtClean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imagem28172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54" y="6093296"/>
            <a:ext cx="483370" cy="531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657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99756" y="1022904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Efetuado o login com seu IdUFSC, aparecerá a seguinte tela inicial do sistema:</a:t>
            </a:r>
          </a:p>
        </p:txBody>
      </p:sp>
      <p:pic>
        <p:nvPicPr>
          <p:cNvPr id="6146" name="Picture 2" descr="02 - SIEF - Após log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20" y="1666304"/>
            <a:ext cx="635110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4" y="1089610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clicar na opção do Menu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Espaço Físico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selecione a opção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</a:t>
            </a:r>
          </a:p>
        </p:txBody>
      </p:sp>
      <p:pic>
        <p:nvPicPr>
          <p:cNvPr id="7170" name="Picture 2" descr="03 - SIEF - Opções de Men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67" y="1632174"/>
            <a:ext cx="6062501" cy="294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49150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32520" y="1124598"/>
            <a:ext cx="335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Surgirá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tela para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consulta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ambientes.</a:t>
            </a:r>
          </a:p>
        </p:txBody>
      </p:sp>
      <p:pic>
        <p:nvPicPr>
          <p:cNvPr id="8194" name="Picture 2" descr="04 - SIEF - Tela Ambient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59" y="1700808"/>
            <a:ext cx="6240693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62334" y="1176153"/>
            <a:ext cx="9065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Nesta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tela selecione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Município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Campus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Centro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 Caso seu perfil seja “Administrador de Espaço Físico da Edificação”, selecione também a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Edificação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para a qual possui acesso liberado para realizar inclusões e/ou alterações, e clique no botão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        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9220" name="Picture 4" descr="20 - SIEF - Botão Pesquis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604" y="1808764"/>
            <a:ext cx="552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05 - SIEF - Tela de Pesquis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44" y="2253993"/>
            <a:ext cx="6408712" cy="36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41862" y="1199378"/>
            <a:ext cx="8879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pesquisa resulta os ambientes vinculados aos parâmetros informados. A presença do ícone em forma de lápis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na coluna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Editar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é o indicativo de que o servidor possui acesso para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alterações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ou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inclusões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e serve para acessar 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tela de edição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cada um dos ambientes listados.</a:t>
            </a:r>
          </a:p>
        </p:txBody>
      </p:sp>
      <p:pic>
        <p:nvPicPr>
          <p:cNvPr id="10244" name="Picture 4" descr="06 - SIEF - Lá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94" y="1561929"/>
            <a:ext cx="1809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07 - SIEF - Resultado da Consul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3" y="2348880"/>
            <a:ext cx="6288505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4664" y="1102795"/>
            <a:ext cx="9252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PROCEDIMENTOS ESPECÍFICOS PARA ALTERAÇÃO DE AMBIENTES NO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SIEF</a:t>
            </a:r>
          </a:p>
          <a:p>
            <a:pPr algn="just"/>
            <a:endParaRPr lang="pt-BR" b="1" dirty="0">
              <a:solidFill>
                <a:schemeClr val="accent6">
                  <a:lumMod val="50000"/>
                </a:schemeClr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alterações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 que já estão cadastrados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 sistema SIEF, na tela de consulta, clique no ícone em forma de lápis       correspondente ao ambiente que se deseja alterar. Surgirá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uma tela semelhante à seguinte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</a:t>
            </a:r>
          </a:p>
        </p:txBody>
      </p:sp>
      <p:pic>
        <p:nvPicPr>
          <p:cNvPr id="11266" name="Picture 2" descr="06 - SIEF - Lá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670" y="2026344"/>
            <a:ext cx="1809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08 - SIEF - Tela da Consul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2" y="2446766"/>
            <a:ext cx="616016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08404" y="1438781"/>
            <a:ext cx="91082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Perceba que na parte superior desta tela há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várias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abas;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contudo, a aba inicial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Dados básicos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é a única que necessita ser trabalhada neste momento.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Nesta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tela, é possível alterar o pavimento, caso o ambiente tenha mudado de andar, bem como alterar o código e o nome do ambiente, lembrando que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Código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Nome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dos ambientes devem corresponder aos nomes afixados nos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 físicos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É permitido também informar alocação de turma, a capacidade de pessoas, se o ambiente está ativo ou inativo e, ainda, o tipo de ambiente (se trata-se de uma sala de departamento ou de uma sala de aula, por exemplo).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clicar nos botões em forma de ponto de interrogação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abrem-se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caixas de texto com algumas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orientações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adicionais para preenchimento dos campos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2290" name="Picture 2" descr="11 - SIEF - Ponto de interrogaçã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456" y="3454875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20542" y="1343895"/>
            <a:ext cx="91082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campo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Depto/Setor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por meio da lupa lateral        , é possível realizar a vinculação do ambiente com outro setor, caso aquele a que esteja atualmente vinculado esteja incorreto. É importante ressaltar que somente quando os ambientes cadastrados são vinculados ao respectivo setor no SIEF (por exemplo, ODT/CCS, RU/PRAE, PROGRAD/UFSC, etc.) tais ambientes estarão disponíveis no SIP.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Sem esse vínculo, o SIP não detecta a criação ou a alteração de um 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</a:t>
            </a:r>
          </a:p>
        </p:txBody>
      </p:sp>
      <p:pic>
        <p:nvPicPr>
          <p:cNvPr id="12291" name="Picture 3" descr="09 - SIEF - Lu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37" y="1412342"/>
            <a:ext cx="21907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12 - SIEF - Tela depto-se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478" y="2916318"/>
            <a:ext cx="5904656" cy="319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Patrimoniais.</a:t>
            </a:r>
          </a:p>
        </p:txBody>
      </p:sp>
    </p:spTree>
    <p:extLst>
      <p:ext uri="{BB962C8B-B14F-4D97-AF65-F5344CB8AC3E}">
        <p14:creationId xmlns:p14="http://schemas.microsoft.com/office/powerpoint/2010/main" val="173701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75810" y="1158618"/>
            <a:ext cx="8394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Depois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realizar as alterações ou cadastros necessários, é preciso clicar no botão            para que as alterações sejam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gravadas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3314" name="Picture 2" descr="10 - SIEF - Botão Sal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450" y="1259810"/>
            <a:ext cx="44767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04" y="3717032"/>
            <a:ext cx="1620660" cy="2444724"/>
          </a:xfrm>
          <a:prstGeom prst="rect">
            <a:avLst/>
          </a:prstGeom>
        </p:spPr>
      </p:pic>
      <p:sp>
        <p:nvSpPr>
          <p:cNvPr id="25" name="Oval Callout 24"/>
          <p:cNvSpPr/>
          <p:nvPr/>
        </p:nvSpPr>
        <p:spPr>
          <a:xfrm>
            <a:off x="2353582" y="2126856"/>
            <a:ext cx="3749399" cy="1575923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IMPORTANTE!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Os </a:t>
            </a:r>
            <a:r>
              <a:rPr lang="pt-BR" sz="1400" b="1" kern="50" dirty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campos assinalados com asterisco (*) são de preenchimento </a:t>
            </a:r>
            <a:r>
              <a:rPr lang="pt-BR" sz="1400" b="1" kern="50" dirty="0">
                <a:solidFill>
                  <a:schemeClr val="bg1">
                    <a:lumMod val="95000"/>
                    <a:lumOff val="5000"/>
                  </a:schemeClr>
                </a:solidFill>
                <a:latin typeface="Lucida Bright" pitchFamily="18" charset="0"/>
              </a:rPr>
              <a:t>obrigatório</a:t>
            </a:r>
            <a:r>
              <a:rPr lang="pt-BR" sz="1400" b="1" kern="50" dirty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28122" y="851338"/>
            <a:ext cx="900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PROCEDIMENTOS ESPECÍFICOS PARA CRIAÇÃO DE NOVOS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</a:t>
            </a:r>
          </a:p>
          <a:p>
            <a:pPr algn="just"/>
            <a:endParaRPr lang="pt-BR" b="1" dirty="0">
              <a:solidFill>
                <a:schemeClr val="accent6">
                  <a:lumMod val="50000"/>
                </a:schemeClr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Já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inclusões de novos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ambientes no sistema SIEF, utilizaremos como exemplo a edificação do DGP/PROAD, conforme tela abaixo.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primeiro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pavimento do prédio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há quatro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ambientes cadastrados.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Vamos supor que seja necessária a criação de mais um ambiente nessa edificação (cadastro de novo ambiente). Para tanto,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na tela de consulta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é necessário clicar no ícone em forma de lápis      para abrir a interface de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edição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Neste caso, para fins de exemplo, utilizaremos o ambiente apresentado na última linha da consulta, codificado como DGP – 19 – Sala de Reunião, pois o ambiente que queremos criar é o DGP – 20 – Sala de Arquivo e Almoxarifado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4338" name="Picture 2" descr="06 - SIEF - Lá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088" y="2599408"/>
            <a:ext cx="171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13 - SIEF - DGP-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396" y="3422910"/>
            <a:ext cx="5040560" cy="282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1784648" y="2401811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</a:t>
            </a:r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Manual de Procedimentos Gerais: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contém os procedimentos gerais relacionados ao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 UFSC, tais como cronograma, informações sobre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as comissões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aspectos legais, forma de encaminhamento da documentação do inventário, dentre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outros.</a:t>
            </a:r>
          </a:p>
          <a:p>
            <a:pPr algn="just"/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Manual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Atualização de Espaço Físico e Uso do SIEF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 cuida-se de evidenciar o passo-a-passo para realização da atualização dos ambientes no sistema SIEF. É atividade essencial para que a fase posterior de coleta e lançamento dos dados de inventário tenha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sucesso;</a:t>
            </a:r>
          </a:p>
          <a:p>
            <a:pPr algn="just"/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Manual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Coleta e Lançamento de Dados no SIP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 trata das etapas relacionadas à coleta e lançamento de dados no sistema SIP, ou seja, do inventário propriamente dito.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 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Boa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leitura!</a:t>
            </a: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7" name="Picture 4" descr="Resultado de imagem para clipart boo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2463477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Resultado de imagem para clipart book">
            <a:hlinkClick r:id="" action="ppaction://noaction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3320985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Resultado de imagem para clipart boo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4140458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80" y="2096272"/>
            <a:ext cx="1440160" cy="2172444"/>
          </a:xfrm>
          <a:prstGeom prst="rect">
            <a:avLst/>
          </a:prstGeom>
        </p:spPr>
      </p:pic>
      <p:sp>
        <p:nvSpPr>
          <p:cNvPr id="19" name="Oval Callout 18"/>
          <p:cNvSpPr/>
          <p:nvPr/>
        </p:nvSpPr>
        <p:spPr>
          <a:xfrm>
            <a:off x="69009" y="789079"/>
            <a:ext cx="2766881" cy="1117422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050" b="1" kern="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Lucida Bright" pitchFamily="18" charset="0"/>
              </a:rPr>
              <a:t>Seja bem-vindo(a)!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050" b="1" kern="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Lucida Bright" pitchFamily="18" charset="0"/>
              </a:rPr>
              <a:t>Eu sou o Guardião do Patrimônio, e estarei contigo nesse inventário.</a:t>
            </a:r>
            <a:endParaRPr lang="pt-BR" sz="1050" b="1" kern="50" dirty="0">
              <a:solidFill>
                <a:schemeClr val="bg1">
                  <a:lumMod val="95000"/>
                  <a:lumOff val="5000"/>
                </a:schemeClr>
              </a:solidFill>
              <a:latin typeface="Lucida Bright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12500" y="1234811"/>
            <a:ext cx="6921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Neste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material, abordamos de forma objetiva os procedimentos gerais para 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 UFSC. Sugerimos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ficar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atento aos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prazos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 cumprimento das tarefas, os quais destacamos neste material.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Este tutorial contempla três manuais, que são: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ctangle 24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ight Triangle 26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8" name="Straight Connector 27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ctangle 30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Right Triangle 31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3" name="Straight Connector 32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45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4" y="2573530"/>
            <a:ext cx="22611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Após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certificar-se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 que não há outra sala com o mesmo código, pode-se proceder à criação do ambiente (nomes diferentes para os ambientes também ajudam muito a evitar possíveis confusões como, por exemplo, nomes repetidos).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770422"/>
              </p:ext>
            </p:extLst>
          </p:nvPr>
        </p:nvGraphicFramePr>
        <p:xfrm>
          <a:off x="3152800" y="1340768"/>
          <a:ext cx="5244789" cy="403244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244789"/>
              </a:tblGrid>
              <a:tr h="40324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1800" b="1" kern="5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Não 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há como excluir ambientes criados, por isso é importante </a:t>
                      </a:r>
                      <a:r>
                        <a:rPr lang="pt-BR" sz="1800" b="1" kern="50" dirty="0">
                          <a:solidFill>
                            <a:schemeClr val="tx1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prestar muita atenção nessa fase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. Apenas será possível </a:t>
                      </a:r>
                      <a:r>
                        <a:rPr lang="pt-BR" sz="1800" b="1" kern="50" dirty="0">
                          <a:solidFill>
                            <a:schemeClr val="tx1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editar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 ou </a:t>
                      </a:r>
                      <a:r>
                        <a:rPr lang="pt-BR" sz="1800" b="1" kern="50" dirty="0">
                          <a:solidFill>
                            <a:schemeClr val="tx1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inativar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 ambientes existentes no SIEF, mas não haverá possibilidade de excluí-los caso </a:t>
                      </a: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haja 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transferências de bens para esses ambientes</a:t>
                      </a: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1800" b="1" kern="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296" y="863766"/>
            <a:ext cx="988880" cy="792088"/>
          </a:xfrm>
          <a:prstGeom prst="rect">
            <a:avLst/>
          </a:prstGeom>
        </p:spPr>
      </p:pic>
      <p:pic>
        <p:nvPicPr>
          <p:cNvPr id="16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26055" y="5085184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588" y="1296430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515" y="5085184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9138" y="131714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Existem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duas possibilidades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efetuar 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inclusão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novos ambientes: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clonar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dados de um ambiente já cadastrado, ou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criando um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novo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ambiente. Veja as opções destacadas na tela abaixo, no lado direito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superior.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6386" name="Picture 2" descr="14 - SIEF - Clonar ou No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28" y="2477088"/>
            <a:ext cx="6448355" cy="347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04528" y="1124744"/>
            <a:ext cx="4953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opção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clonar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as informações básicas são mantidas, sendo necessário apenas informar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código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nome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do novo ambiente. No entanto, caso seja necessário, deve-se alterar também as demais informações,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para atualizá-las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Veja a tela seguinte.</a:t>
            </a:r>
          </a:p>
        </p:txBody>
      </p:sp>
      <p:pic>
        <p:nvPicPr>
          <p:cNvPr id="17410" name="Picture 2" descr="15 - SIEF - Opção Clon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24" y="2788501"/>
            <a:ext cx="5472608" cy="307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04528" y="1196752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Já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na opção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novo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todos os dados devem ser informados. Observe na tela seguinte que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todos os campos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apareceram em branco, para preenchimento.</a:t>
            </a:r>
          </a:p>
        </p:txBody>
      </p:sp>
      <p:pic>
        <p:nvPicPr>
          <p:cNvPr id="18434" name="Picture 2" descr="16 - SIEF - Opção No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053" y="2320376"/>
            <a:ext cx="5651501" cy="317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94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124744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Outra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forma de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criar um novo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 é efetuando a consulta dos locais (conforme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visto anteriormente na parte que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trata dos procedimentos comuns para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atualização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e cadastro), e selecionar a opção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Novo 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na aba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Ações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.</a:t>
            </a:r>
          </a:p>
        </p:txBody>
      </p:sp>
      <p:pic>
        <p:nvPicPr>
          <p:cNvPr id="19458" name="Picture 2" descr="21 - SIEF - Novo ambien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16" y="2708920"/>
            <a:ext cx="5688632" cy="311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3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34634" y="1119709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Tendo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vista que ao clicar em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clonar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as informações básicas são mantidas (o que não exclui a possibilidade de, se necessário, serem alteradas), e que ao clicar em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novo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todos os dados devem ser informados,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sugerimos o uso da opção “clonar”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Voltando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exemplo, para criar a sala DGP – 20 – Sala de Arquivo e Almoxarifado, observe na tela abaixo o preenchimento que foi efetuado.</a:t>
            </a:r>
          </a:p>
        </p:txBody>
      </p:sp>
      <p:pic>
        <p:nvPicPr>
          <p:cNvPr id="20482" name="Picture 2" descr="17 - SIEF - Cadastro DGP-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70" y="2780928"/>
            <a:ext cx="5832648" cy="32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3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83594" y="1089866"/>
            <a:ext cx="90898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clicar em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clonar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as informações básicas são mantidas, sendo necessário apenas informar 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código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nome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do novo ambiente. Para os demais campos, é possível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alterar os dados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quanto à capacidade de pessoas no ambiente e o tipo de ambiente, por exemplo.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caso de cadastro de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 novo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também é necessário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vincular o ambiente ao correspondente “Depto/Setor”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para que o cadastro tenha efeito no sistema SIP para fins de inventário.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campo “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Depto/Setor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por meio da lupa lateral      , é possível realizar a vinculação do ambiente ao respectivo setor. Somente quando os ambientes cadastrados são vinculados ao respectivo setor no SIEF (por exemplo, ODT/CCS, RU/PRAE, PROGRAD/UFSC etc.) tais ambientes estarão disponíveis no SIP.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Sem esse vínculo, o SIP não detecta a criação de um 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 </a:t>
            </a:r>
          </a:p>
        </p:txBody>
      </p:sp>
      <p:pic>
        <p:nvPicPr>
          <p:cNvPr id="21506" name="Picture 2" descr="09 - SIEF - Lu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276" y="2573530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19 - SIEF - Vinculação depto-se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112" y="3632925"/>
            <a:ext cx="4696049" cy="263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 – 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Sistema de Informações Patrimoniais.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</p:spTree>
    <p:extLst>
      <p:ext uri="{BB962C8B-B14F-4D97-AF65-F5344CB8AC3E}">
        <p14:creationId xmlns:p14="http://schemas.microsoft.com/office/powerpoint/2010/main" val="7733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17258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50125" y="986167"/>
            <a:ext cx="7922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necessário clicar no botão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salvar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       para que os dados informados sejam gravados pelo sistema.</a:t>
            </a:r>
          </a:p>
        </p:txBody>
      </p:sp>
      <p:pic>
        <p:nvPicPr>
          <p:cNvPr id="22530" name="Picture 2" descr="10 - SIEF - Botão Salv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823" y="1105077"/>
            <a:ext cx="3905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501082"/>
              </p:ext>
            </p:extLst>
          </p:nvPr>
        </p:nvGraphicFramePr>
        <p:xfrm>
          <a:off x="7062812" y="1548539"/>
          <a:ext cx="2354683" cy="353664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354683"/>
              </a:tblGrid>
              <a:tr h="353664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A </a:t>
                      </a:r>
                      <a:r>
                        <a:rPr lang="pt-BR" sz="1800" b="1" kern="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atualização dos ambientes no sistema SIEF para fins do </a:t>
                      </a: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Inventário UFSC 2018 deve ser feita </a:t>
                      </a:r>
                      <a:r>
                        <a:rPr lang="pt-BR" sz="1800" b="1" kern="50" dirty="0" smtClean="0">
                          <a:solidFill>
                            <a:srgbClr val="FF0000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até 12/09/2018</a:t>
                      </a:r>
                      <a:r>
                        <a:rPr lang="pt-BR" sz="1800" b="1" kern="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.</a:t>
                      </a:r>
                      <a:endParaRPr lang="pt-BR" sz="1800" b="1" kern="5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484978" y="1543780"/>
            <a:ext cx="31942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Após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salvar, o ambiente estará criado. Ao efetuar nova consulta, o ambiente aparecerá na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lista de resultados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conforme a tela abaixo, e automaticamente será vinculado ao sistema SIP.</a:t>
            </a:r>
          </a:p>
        </p:txBody>
      </p:sp>
      <p:pic>
        <p:nvPicPr>
          <p:cNvPr id="22531" name="Picture 3" descr="18 - SIEF - Consulta novo ambien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54" y="3454875"/>
            <a:ext cx="4306952" cy="2416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99167" y="1435516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08" y="1450865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9526" y="4831656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 – 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Sistema de Informações Patrimoniais.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UFSC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Universidade Federal de Santa Catarina.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171" y="4821979"/>
            <a:ext cx="906379" cy="1367249"/>
          </a:xfrm>
          <a:prstGeom prst="rect">
            <a:avLst/>
          </a:prstGeom>
        </p:spPr>
      </p:pic>
      <p:sp>
        <p:nvSpPr>
          <p:cNvPr id="31" name="Oval Callout 30"/>
          <p:cNvSpPr/>
          <p:nvPr/>
        </p:nvSpPr>
        <p:spPr>
          <a:xfrm>
            <a:off x="5749049" y="3957883"/>
            <a:ext cx="1879337" cy="849843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200" b="1" kern="50" dirty="0" smtClean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Preste atenção ao quadro.</a:t>
            </a:r>
            <a:endParaRPr lang="pt-BR" sz="1200" b="1" kern="50" dirty="0">
              <a:solidFill>
                <a:schemeClr val="accent6">
                  <a:lumMod val="50000"/>
                </a:schemeClr>
              </a:solidFill>
              <a:latin typeface="Lucida Br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056371"/>
            <a:ext cx="923727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GLOSSÁRIO</a:t>
            </a:r>
          </a:p>
          <a:p>
            <a:pPr algn="just"/>
            <a:r>
              <a:rPr lang="pt-BR" sz="1200" b="1" dirty="0">
                <a:solidFill>
                  <a:srgbClr val="9A0000"/>
                </a:solidFill>
              </a:rPr>
              <a:t> </a:t>
            </a:r>
            <a:endParaRPr lang="pt-BR" sz="1200" dirty="0">
              <a:solidFill>
                <a:srgbClr val="9A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Agente Patrimonial Seccional: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servidor designado por meio de portaria para atuar descentralizadamente na gestão patrimonial de departamentos, centros de ensino, unidades administrativas etc. O Agente Patrimonial Seccional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atuará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na realização do inventário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comissão constituída também por outros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servidores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campo do sistema SIEF que faz referência ao espaço físico (ambiente real). A descrição do campo ambiente, no SIEF, deve corresponder exatamente ao espaço físico respectivo. Para cada espaço físico, um ambiente.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Espaço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Físico: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local existente fisicamente e que contempla ou possa contemplar alocação de bens. Pode ser representado por salas administrativas, salas de aula, salas de estudo, laboratórios, depósitos, áreas externas etc.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IdUFSC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Identidade UFSC própria de cada servidor, composta por uma identidade identificadora particular (CPF, matrícula SIAPE, e-mail, nome etc.) e uma senha. É de uso particular e será utilizado pelo próprio titular para acessar os sistemas SIP e SIEF,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após estar habilitado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Sistema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de Informações Patrimoniais (SIP):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sistema informatizado em ambiente web utilizado para o controle patrimonial da UFSC, e que contempla módulo próprio para lançamento dos dados coletados no inventário.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Sistema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Integrado de Espaço Físico (SIEF):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 web integrado ao sistema SIP destinado ao cadastro de edificações, setores e ambientes. É utilizado para cadastro, alteração de cadastro e inativação de ambientes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41" y="3995419"/>
            <a:ext cx="1522250" cy="2296275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1725421" y="836712"/>
            <a:ext cx="5531835" cy="2736304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Obrigado por estar comigo até aqui!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Veja o terceiro manual, que trata da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rgbClr val="FF0000"/>
                </a:solidFill>
                <a:latin typeface="Lucida Bright" pitchFamily="18" charset="0"/>
              </a:rPr>
              <a:t>Coleta e Lançamento de Dados no SIP</a:t>
            </a:r>
            <a:r>
              <a:rPr lang="pt-BR" sz="1400" b="1" kern="50" dirty="0" smtClean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         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 </a:t>
            </a:r>
            <a:r>
              <a:rPr lang="pt-BR" sz="1400" b="1" kern="50" dirty="0" smtClean="0">
                <a:solidFill>
                  <a:schemeClr val="accent6">
                    <a:lumMod val="75000"/>
                  </a:schemeClr>
                </a:solidFill>
                <a:latin typeface="Lucida Bright" pitchFamily="18" charset="0"/>
              </a:rPr>
              <a:t>                   Abraço, e até a próxima!</a:t>
            </a:r>
            <a:endParaRPr lang="pt-BR" sz="1400" b="1" kern="50" dirty="0">
              <a:solidFill>
                <a:schemeClr val="accent6">
                  <a:lumMod val="75000"/>
                </a:schemeClr>
              </a:solidFill>
              <a:latin typeface="Lucida Bright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ctangle 18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ctangle 19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ight Triangle 20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ctangle 21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ight Triangle 22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5" name="Straight Connector 24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Resultado de imagem para logo uf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99" y="4864531"/>
            <a:ext cx="109533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Resultado de imagem para governo federal ofici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2588" y="5027918"/>
            <a:ext cx="152758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38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79" y="-6"/>
            <a:ext cx="9917780" cy="6858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5844" y="4420428"/>
            <a:ext cx="8139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accent6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Manual de Atualização do Espaço Físico</a:t>
            </a:r>
          </a:p>
          <a:p>
            <a:pPr algn="ctr"/>
            <a:r>
              <a:rPr lang="pt-BR" sz="4000" b="1" dirty="0" smtClean="0">
                <a:solidFill>
                  <a:schemeClr val="accent6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e uso do SIEF</a:t>
            </a:r>
            <a:endParaRPr lang="pt-BR" sz="4000" dirty="0">
              <a:solidFill>
                <a:schemeClr val="accent6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0" name="Picture 6" descr="Resultado de imagem para clipart book">
            <a:hlinkClick r:id="rId2" action="ppaction://hlinksldjump">
              <a:snd r:embed="rId3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81" y="1508173"/>
            <a:ext cx="3842224" cy="284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92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nice-background-with-blue-waves_1017-4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9"/>
            <a:ext cx="9906000" cy="68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1412" y="548680"/>
            <a:ext cx="7963956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Inventário UFSC 2018</a:t>
            </a:r>
            <a:endParaRPr kumimoji="0" lang="pt-BR" sz="1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54653" y="1916832"/>
            <a:ext cx="673079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3200" b="1" i="0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MANUAIS DE APOIO</a:t>
            </a:r>
            <a:endParaRPr kumimoji="0" lang="pt-BR" sz="1800" b="1" i="0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33220" y="6147881"/>
            <a:ext cx="2664296" cy="506115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63500"/>
          </a:effectLst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UNIVERSIDADE FEDERAL DE SANTA CATARINA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PRÓ-REITORIA DE ADMINISTRAÇÃO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DEPARTAMENTO DE GESTÃO PATRIMONIAL</a:t>
            </a:r>
            <a:endParaRPr kumimoji="0" lang="pt-BR" sz="1100" i="0" u="none" strike="noStrike" cap="all" normalizeH="0" baseline="0" dirty="0" smtClean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imagem28172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54" y="6093296"/>
            <a:ext cx="483370" cy="531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30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79" y="-6"/>
            <a:ext cx="9917780" cy="6858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4488" y="1021980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ATUALIZAÇÃO DO CADASTRO DE ESPAÇO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FÍSICO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948" y="3995419"/>
            <a:ext cx="1522250" cy="2296275"/>
          </a:xfrm>
          <a:prstGeom prst="rect">
            <a:avLst/>
          </a:prstGeom>
        </p:spPr>
      </p:pic>
      <p:sp>
        <p:nvSpPr>
          <p:cNvPr id="28" name="Oval Callout 27"/>
          <p:cNvSpPr/>
          <p:nvPr/>
        </p:nvSpPr>
        <p:spPr>
          <a:xfrm>
            <a:off x="2288705" y="1332516"/>
            <a:ext cx="7056784" cy="2736304"/>
          </a:xfrm>
          <a:prstGeom prst="wedgeEllipse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Iniciamos este Manual reforçando que: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A atualização dos ambientes no SIEF é atividade prévia e necessária para que a fase posterior de coleta e lançamento dos dados de inventário tenha sucesso</a:t>
            </a:r>
            <a:r>
              <a:rPr lang="pt-BR" sz="1400" b="1" kern="50" dirty="0" smtClean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1400" b="1" kern="50" dirty="0" smtClean="0">
                <a:solidFill>
                  <a:schemeClr val="accent6">
                    <a:lumMod val="50000"/>
                  </a:schemeClr>
                </a:solidFill>
                <a:latin typeface="Lucida Bright" pitchFamily="18" charset="0"/>
              </a:rPr>
              <a:t>Boa leitura!</a:t>
            </a:r>
            <a:endParaRPr lang="pt-BR" sz="1400" b="1" kern="50" dirty="0">
              <a:solidFill>
                <a:schemeClr val="accent6">
                  <a:lumMod val="50000"/>
                </a:schemeClr>
              </a:solidFill>
              <a:latin typeface="Lucida Br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04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44488" y="1021980"/>
            <a:ext cx="92170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ATUALIZAÇÃO DO CADASTRO DE ESPAÇO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FÍSICO</a:t>
            </a:r>
          </a:p>
          <a:p>
            <a:pPr algn="just"/>
            <a:endParaRPr lang="pt-BR" b="1" dirty="0">
              <a:solidFill>
                <a:schemeClr val="accent6">
                  <a:lumMod val="50000"/>
                </a:schemeClr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gerenciamento dos espaços físicos onde os bens móveis estão localizados, a UFSC utiliza o sistema informatizado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SIEF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Somente 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agente patrimonial seccional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possui acesso a esse sistema. Caso não conseguir acessá-lo, deve-se entrar em contato com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SeTIC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Antes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iniciar a verificação dos bens (etapa de coleta e lançamento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dados) é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preciso confirmar se as informações dos espaços físicos estão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atualizadas no SIEF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que a localização dos bens seja informada de maneira correta. Para isso, o agente patrimonial seccional deverá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verificar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se todos os ambientes cadastrados no sistema ainda existem e também se foram criados novos espaços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físicos.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comum a necessidade de cadastramento e/ ou de inativação de ambientes no SIEF após a instalação ou a remoção de paredes divisórias. Portanto,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é preciso verificar se os ambientes estão corretamente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cadastrados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Também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importante averiguar se é necessário cadastrar um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espaço físico externo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onde alguns bens, como bancos e lixeiras com tombamento, câmeras de vigilância e outros equipamentos podem estar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instalados.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UFSC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Universidade Federal de Santa Catarina.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SeTIC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Superintendência de Governança Eletrônica</a:t>
            </a:r>
          </a:p>
        </p:txBody>
      </p:sp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09984" y="1185874"/>
            <a:ext cx="92170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b="1" dirty="0">
              <a:solidFill>
                <a:schemeClr val="accent6">
                  <a:lumMod val="50000"/>
                </a:schemeClr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atualização de ambientes e setores é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pré-requisito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para a realização 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inventário.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Sem essa prévia atividade, é provável a ocorrência de problemas na hora de lançar os dados no SIP. Os sistemas SIEF e SIP são interligados e, depois de aberto o inventário no sistema SIP, as alterações porventura efetuadas no SIEF não serão refletidas no SIP para fins de lançamento dos dados de inventário.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deste ano,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foi reservada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uma etapa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a atualização dos ambientes no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SIEF (veja o cronograma).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Independentemente deste prazo, o acesso ao SIEF para os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agentes patrimoniais seccionais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está disponível o ano todo, e esse trabalho de atualização pode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(deve) ser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antecipado, evitando-se acumular trabalho para o período de inventário anual.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Patrimoniais.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</p:spTree>
    <p:extLst>
      <p:ext uri="{BB962C8B-B14F-4D97-AF65-F5344CB8AC3E}">
        <p14:creationId xmlns:p14="http://schemas.microsoft.com/office/powerpoint/2010/main" val="270789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8504" y="1009606"/>
            <a:ext cx="8712968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INSTRUÇÕES PARA CADASTRO NO SISTEMA SIEF</a:t>
            </a:r>
          </a:p>
          <a:p>
            <a:pPr algn="just"/>
            <a:endParaRPr lang="pt-BR" sz="1100" dirty="0" smtClean="0">
              <a:solidFill>
                <a:srgbClr val="9A0000"/>
              </a:solidFill>
            </a:endParaRP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Como dito, a atualização de ambientes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precede</a:t>
            </a:r>
            <a:r>
              <a:rPr lang="pt-BR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levantamento físico dos bens. Desse modo, é necessário verificar quais ambientes já estão atualizados na unidade e quais ainda permanecem pendentes de atualização ou cadastro. Esse trabalho deve ser efetuado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sempre que houver alterações ou criação de novo ambiente ou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setor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sistema utilizado para o registro dos ambientes é o SIEF (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http://sief.sistemas.ufsc.br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), e deverá ser utilizado pelo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agente patrimonial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seccional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Assim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a execução de algumas tarefas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poderá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ser necessária nesta etapa: </a:t>
            </a:r>
            <a:endParaRPr lang="pt-BR" dirty="0" smtClean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Atualização dos registros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ambientes das edificações da Unidade, já existentes no sistema (mudanças de descrição, vinculação a um departamento, alteração de nomenclatura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);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Criação de novos ambientes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já existem fisicamente, mas que ainda não estão cadastrados no sistema SIEF;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Inativação de ambientes já inexistentes fisicamente,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desde que não possuam bens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ainda cadastrados nesses ambientes (neste caso, os bens devem ser previamente transferidos por meio do sistema SIP para os novos locais correspondentes, para posterior inativação do ambiente no SIEF – atividade do agente patrimonial seccional).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Patrimoniais.</a:t>
            </a:r>
          </a:p>
        </p:txBody>
      </p:sp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8504" y="1069988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locais que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já existem fisicamente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com o nome padronizado afixado na sala, mas não existentes no sistema, é necessário registrar as informações relativas a ele no SIEF e vincular ao setor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correspondente.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Já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os locais físicos que estão sem nenhuma nomenclatura afixada ou definida, deverão ser nomeados os ambientes e afixados os seus nomes nas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portas.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Sugere-se adotar a padronização de ambientes conforme modelo que consta no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Manual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de Padronização de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disponível no site do DGP: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690794"/>
              </p:ext>
            </p:extLst>
          </p:nvPr>
        </p:nvGraphicFramePr>
        <p:xfrm>
          <a:off x="1168454" y="3140968"/>
          <a:ext cx="6107900" cy="288032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107900"/>
              </a:tblGrid>
              <a:tr h="28803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kern="50" dirty="0">
                          <a:solidFill>
                            <a:schemeClr val="tx1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Importante!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800" b="1" kern="50" dirty="0">
                          <a:solidFill>
                            <a:schemeClr val="tx1"/>
                          </a:solidFill>
                          <a:effectLst/>
                          <a:latin typeface="Lucida Bright" pitchFamily="18" charset="0"/>
                          <a:ea typeface="+mn-ea"/>
                          <a:cs typeface="+mn-cs"/>
                        </a:rPr>
                        <a:t>Os nomes adotados para os ambientes no SIEF e que, consequentemente, aparecerão no SIP, devem corresponder aos nomes afixados nos ambientes físicos de forma padronizada.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5" name="Picture 1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493" y="3539260"/>
            <a:ext cx="1408629" cy="10882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51800" y="4570624"/>
            <a:ext cx="20882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kern="50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Consulte </a:t>
            </a:r>
            <a:r>
              <a:rPr lang="pt-BR" sz="1400" b="1" kern="50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o Manual de Padronização de Ambientes, clicando na figura.</a:t>
            </a:r>
            <a:endParaRPr lang="pt-BR" sz="1400" b="1" kern="50" dirty="0">
              <a:solidFill>
                <a:schemeClr val="accent6">
                  <a:lumMod val="50000"/>
                </a:schemeClr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  <p:pic>
        <p:nvPicPr>
          <p:cNvPr id="17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36576" y="3068960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624" y="3060919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97580" y="5716004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372" y="5741882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DGP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Departamento de Gestão Patrimonial.                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Patrimoniais.</a:t>
            </a:r>
          </a:p>
        </p:txBody>
      </p:sp>
    </p:spTree>
    <p:extLst>
      <p:ext uri="{BB962C8B-B14F-4D97-AF65-F5344CB8AC3E}">
        <p14:creationId xmlns:p14="http://schemas.microsoft.com/office/powerpoint/2010/main" val="425127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154" y="6646"/>
            <a:ext cx="9927038" cy="6858006"/>
          </a:xfrm>
          <a:prstGeom prst="rect">
            <a:avLst/>
          </a:prstGeom>
          <a:gradFill flip="none" rotWithShape="1">
            <a:gsLst>
              <a:gs pos="80000">
                <a:srgbClr val="FBEAC7"/>
              </a:gs>
              <a:gs pos="100000">
                <a:srgbClr val="FEE7F2"/>
              </a:gs>
              <a:gs pos="0">
                <a:srgbClr val="FAC77D"/>
              </a:gs>
              <a:gs pos="0">
                <a:srgbClr val="FBA97D"/>
              </a:gs>
              <a:gs pos="36000">
                <a:srgbClr val="FBD49C"/>
              </a:gs>
              <a:gs pos="100000">
                <a:srgbClr val="FEE7F2"/>
              </a:gs>
            </a:gsLst>
            <a:lin ang="13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0">
                <a:srgbClr val="FEE7F2"/>
              </a:gs>
              <a:gs pos="0">
                <a:srgbClr val="FAC77D"/>
              </a:gs>
              <a:gs pos="4000">
                <a:srgbClr val="FBA97D"/>
              </a:gs>
              <a:gs pos="89000">
                <a:srgbClr val="FBD49C"/>
              </a:gs>
              <a:gs pos="100000">
                <a:srgbClr val="FEE7F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55228" y="840915"/>
            <a:ext cx="92342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PROCEDIMENTOS COMUNS PARA ATUALIZAÇÃO E PARA CADASTRO NO 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SIEF</a:t>
            </a:r>
          </a:p>
          <a:p>
            <a:pPr algn="just"/>
            <a:endParaRPr lang="pt-BR" b="1" dirty="0">
              <a:solidFill>
                <a:schemeClr val="accent6">
                  <a:lumMod val="50000"/>
                </a:schemeClr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Apresentam-se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nessa parte do manual os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procedimentos comuns para atualização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dados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para ambientes já cadastrados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no sistema SIEF e também para o cadastramento de novos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ambientes.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seguida, à parte, são apresentados os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procedimentos específicos para atualização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dados de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ambientes já cadastrados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bem como as ações próprias para a </a:t>
            </a:r>
            <a:r>
              <a:rPr lang="pt-BR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criação de novos ambientes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 sistema SIEF.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Com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perfil liberado para uso do sistema, deve-se acessar a página do SIEF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</a:t>
            </a:r>
            <a:r>
              <a:rPr lang="pt-BR" b="1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sief.sistemas.ufsc.br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), utilizando preferencialmente os navegadores Internet Explorer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ou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Mozilla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Firefox      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 efetuar o login com o IdUFSC.</a:t>
            </a:r>
          </a:p>
        </p:txBody>
      </p:sp>
      <p:pic>
        <p:nvPicPr>
          <p:cNvPr id="5122" name="Picture 2" descr="01 - SIEF - Login no sistem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900" y="3362618"/>
            <a:ext cx="515782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968" y="3464220"/>
            <a:ext cx="982092" cy="9920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039289" y="4465834"/>
            <a:ext cx="1487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kern="50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Acesse:</a:t>
            </a:r>
          </a:p>
          <a:p>
            <a:pPr algn="ctr"/>
            <a:r>
              <a:rPr lang="pt-BR" sz="1400" b="1" dirty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cs typeface="Vijaya" pitchFamily="34" charset="0"/>
              </a:rPr>
              <a:t>sief.sistemas.ufsc.br </a:t>
            </a:r>
            <a:r>
              <a:rPr lang="pt-BR" sz="1100" b="1" kern="50" dirty="0" smtClean="0">
                <a:solidFill>
                  <a:schemeClr val="accent6">
                    <a:lumMod val="50000"/>
                  </a:schemeClr>
                </a:solidFill>
                <a:latin typeface="Vijaya" pitchFamily="34" charset="0"/>
                <a:ea typeface="SimSun"/>
                <a:cs typeface="Vijaya" pitchFamily="34" charset="0"/>
              </a:rPr>
              <a:t>clicando na figura</a:t>
            </a:r>
            <a:endParaRPr lang="pt-BR" sz="1100" b="1" kern="50" dirty="0">
              <a:solidFill>
                <a:schemeClr val="accent6">
                  <a:lumMod val="50000"/>
                </a:schemeClr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17924" y="6444710"/>
            <a:ext cx="7494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</a:t>
            </a:r>
          </a:p>
        </p:txBody>
      </p:sp>
      <p:pic>
        <p:nvPicPr>
          <p:cNvPr id="1026" name="Picture 2" descr="Resultado de imagem para i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774" y="2805258"/>
            <a:ext cx="318458" cy="31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m para mozilla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317" y="2813884"/>
            <a:ext cx="318458" cy="31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99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525</Words>
  <Application>Microsoft Office PowerPoint</Application>
  <PresentationFormat>A4 Paper (210x297 mm)</PresentationFormat>
  <Paragraphs>114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Kenzo Peixoto Hiratsuka</cp:lastModifiedBy>
  <cp:revision>227</cp:revision>
  <cp:lastPrinted>2017-05-12T11:47:34Z</cp:lastPrinted>
  <dcterms:created xsi:type="dcterms:W3CDTF">2017-04-20T14:19:51Z</dcterms:created>
  <dcterms:modified xsi:type="dcterms:W3CDTF">2018-05-15T12:59:59Z</dcterms:modified>
</cp:coreProperties>
</file>