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5">
  <p:sldMasterIdLst>
    <p:sldMasterId id="2147483672" r:id="rId1"/>
  </p:sldMasterIdLst>
  <p:handoutMasterIdLst>
    <p:handoutMasterId r:id="rId55"/>
  </p:handoutMasterIdLst>
  <p:sldIdLst>
    <p:sldId id="256" r:id="rId2"/>
    <p:sldId id="294" r:id="rId3"/>
    <p:sldId id="407" r:id="rId4"/>
    <p:sldId id="331" r:id="rId5"/>
    <p:sldId id="332" r:id="rId6"/>
    <p:sldId id="333" r:id="rId7"/>
    <p:sldId id="334" r:id="rId8"/>
    <p:sldId id="400" r:id="rId9"/>
    <p:sldId id="399" r:id="rId10"/>
    <p:sldId id="335" r:id="rId11"/>
    <p:sldId id="336" r:id="rId12"/>
    <p:sldId id="358" r:id="rId13"/>
    <p:sldId id="359" r:id="rId14"/>
    <p:sldId id="360" r:id="rId15"/>
    <p:sldId id="361" r:id="rId16"/>
    <p:sldId id="362" r:id="rId17"/>
    <p:sldId id="401" r:id="rId18"/>
    <p:sldId id="363" r:id="rId19"/>
    <p:sldId id="364" r:id="rId20"/>
    <p:sldId id="365" r:id="rId21"/>
    <p:sldId id="405" r:id="rId22"/>
    <p:sldId id="402" r:id="rId23"/>
    <p:sldId id="366" r:id="rId24"/>
    <p:sldId id="367" r:id="rId25"/>
    <p:sldId id="368" r:id="rId26"/>
    <p:sldId id="369" r:id="rId27"/>
    <p:sldId id="370" r:id="rId28"/>
    <p:sldId id="371" r:id="rId29"/>
    <p:sldId id="372" r:id="rId30"/>
    <p:sldId id="373" r:id="rId31"/>
    <p:sldId id="374" r:id="rId32"/>
    <p:sldId id="375" r:id="rId33"/>
    <p:sldId id="376" r:id="rId34"/>
    <p:sldId id="377" r:id="rId35"/>
    <p:sldId id="378" r:id="rId36"/>
    <p:sldId id="379" r:id="rId37"/>
    <p:sldId id="380" r:id="rId38"/>
    <p:sldId id="381" r:id="rId39"/>
    <p:sldId id="382" r:id="rId40"/>
    <p:sldId id="383" r:id="rId41"/>
    <p:sldId id="385" r:id="rId42"/>
    <p:sldId id="386" r:id="rId43"/>
    <p:sldId id="387" r:id="rId44"/>
    <p:sldId id="388" r:id="rId45"/>
    <p:sldId id="389" r:id="rId46"/>
    <p:sldId id="390" r:id="rId47"/>
    <p:sldId id="391" r:id="rId48"/>
    <p:sldId id="403" r:id="rId49"/>
    <p:sldId id="392" r:id="rId50"/>
    <p:sldId id="393" r:id="rId51"/>
    <p:sldId id="384" r:id="rId52"/>
    <p:sldId id="394" r:id="rId53"/>
    <p:sldId id="408" r:id="rId54"/>
  </p:sldIdLst>
  <p:sldSz cx="9906000" cy="6858000" type="A4"/>
  <p:notesSz cx="6858000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0000"/>
    <a:srgbClr val="9E0000"/>
    <a:srgbClr val="FCC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40" autoAdjust="0"/>
    <p:restoredTop sz="94629" autoAdjust="0"/>
  </p:normalViewPr>
  <p:slideViewPr>
    <p:cSldViewPr>
      <p:cViewPr>
        <p:scale>
          <a:sx n="110" d="100"/>
          <a:sy n="110" d="100"/>
        </p:scale>
        <p:origin x="-1662" y="-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290DA-77B2-4A4B-B29C-0E636A8FFBA6}" type="datetimeFigureOut">
              <a:rPr lang="pt-BR" smtClean="0"/>
              <a:t>15/05/2018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2816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0C425-673B-4CD6-A847-2CA190C69E6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7166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8DE5-4105-48FF-A7C6-F98F84255AFB}" type="datetimeFigureOut">
              <a:rPr lang="pt-BR" smtClean="0"/>
              <a:t>15/05/2018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7D9-4209-4665-9C70-9E4E179C6C0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9921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1" name="click.wav"/>
          </p:stSnd>
        </p:sndAc>
      </p:transition>
    </mc:Choice>
    <mc:Fallback>
      <p:transition spd="slow">
        <p:fade/>
        <p:sndAc>
          <p:stSnd>
            <p:snd r:embed="rId1" name="click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8DE5-4105-48FF-A7C6-F98F84255AFB}" type="datetimeFigureOut">
              <a:rPr lang="pt-BR" smtClean="0"/>
              <a:t>15/05/2018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7D9-4209-4665-9C70-9E4E179C6C0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7158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1" name="click.wav"/>
          </p:stSnd>
        </p:sndAc>
      </p:transition>
    </mc:Choice>
    <mc:Fallback>
      <p:transition spd="slow">
        <p:fade/>
        <p:sndAc>
          <p:stSnd>
            <p:snd r:embed="rId1" name="click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6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8DE5-4105-48FF-A7C6-F98F84255AFB}" type="datetimeFigureOut">
              <a:rPr lang="pt-BR" smtClean="0"/>
              <a:t>15/05/2018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7D9-4209-4665-9C70-9E4E179C6C0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0696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1" name="click.wav"/>
          </p:stSnd>
        </p:sndAc>
      </p:transition>
    </mc:Choice>
    <mc:Fallback>
      <p:transition spd="slow">
        <p:fade/>
        <p:sndAc>
          <p:stSnd>
            <p:snd r:embed="rId1" name="click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8DE5-4105-48FF-A7C6-F98F84255AFB}" type="datetimeFigureOut">
              <a:rPr lang="pt-BR" smtClean="0"/>
              <a:t>15/05/2018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7D9-4209-4665-9C70-9E4E179C6C0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353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1" name="click.wav"/>
          </p:stSnd>
        </p:sndAc>
      </p:transition>
    </mc:Choice>
    <mc:Fallback>
      <p:transition spd="slow">
        <p:fade/>
        <p:sndAc>
          <p:stSnd>
            <p:snd r:embed="rId1" name="click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8DE5-4105-48FF-A7C6-F98F84255AFB}" type="datetimeFigureOut">
              <a:rPr lang="pt-BR" smtClean="0"/>
              <a:t>15/05/2018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7D9-4209-4665-9C70-9E4E179C6C0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2185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1" name="click.wav"/>
          </p:stSnd>
        </p:sndAc>
      </p:transition>
    </mc:Choice>
    <mc:Fallback>
      <p:transition spd="slow">
        <p:fade/>
        <p:sndAc>
          <p:stSnd>
            <p:snd r:embed="rId1" name="click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8DE5-4105-48FF-A7C6-F98F84255AFB}" type="datetimeFigureOut">
              <a:rPr lang="pt-BR" smtClean="0"/>
              <a:t>15/05/2018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7D9-4209-4665-9C70-9E4E179C6C0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942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1" name="click.wav"/>
          </p:stSnd>
        </p:sndAc>
      </p:transition>
    </mc:Choice>
    <mc:Fallback>
      <p:transition spd="slow">
        <p:fade/>
        <p:sndAc>
          <p:stSnd>
            <p:snd r:embed="rId1" name="click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8DE5-4105-48FF-A7C6-F98F84255AFB}" type="datetimeFigureOut">
              <a:rPr lang="pt-BR" smtClean="0"/>
              <a:t>15/05/2018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7D9-4209-4665-9C70-9E4E179C6C0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33054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1" name="click.wav"/>
          </p:stSnd>
        </p:sndAc>
      </p:transition>
    </mc:Choice>
    <mc:Fallback>
      <p:transition spd="slow">
        <p:fade/>
        <p:sndAc>
          <p:stSnd>
            <p:snd r:embed="rId1" name="click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8DE5-4105-48FF-A7C6-F98F84255AFB}" type="datetimeFigureOut">
              <a:rPr lang="pt-BR" smtClean="0"/>
              <a:t>15/05/2018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7D9-4209-4665-9C70-9E4E179C6C0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79001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1" name="click.wav"/>
          </p:stSnd>
        </p:sndAc>
      </p:transition>
    </mc:Choice>
    <mc:Fallback>
      <p:transition spd="slow">
        <p:fade/>
        <p:sndAc>
          <p:stSnd>
            <p:snd r:embed="rId1" name="click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8DE5-4105-48FF-A7C6-F98F84255AFB}" type="datetimeFigureOut">
              <a:rPr lang="pt-BR" smtClean="0"/>
              <a:t>15/05/2018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7D9-4209-4665-9C70-9E4E179C6C0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1741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1" name="click.wav"/>
          </p:stSnd>
        </p:sndAc>
      </p:transition>
    </mc:Choice>
    <mc:Fallback>
      <p:transition spd="slow">
        <p:fade/>
        <p:sndAc>
          <p:stSnd>
            <p:snd r:embed="rId1" name="click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8DE5-4105-48FF-A7C6-F98F84255AFB}" type="datetimeFigureOut">
              <a:rPr lang="pt-BR" smtClean="0"/>
              <a:t>15/05/2018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7D9-4209-4665-9C70-9E4E179C6C0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10948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1" name="click.wav"/>
          </p:stSnd>
        </p:sndAc>
      </p:transition>
    </mc:Choice>
    <mc:Fallback>
      <p:transition spd="slow">
        <p:fade/>
        <p:sndAc>
          <p:stSnd>
            <p:snd r:embed="rId1" name="click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8DE5-4105-48FF-A7C6-F98F84255AFB}" type="datetimeFigureOut">
              <a:rPr lang="pt-BR" smtClean="0"/>
              <a:t>15/05/2018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1E7D9-4209-4665-9C70-9E4E179C6C0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365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1" name="click.wav"/>
          </p:stSnd>
        </p:sndAc>
      </p:transition>
    </mc:Choice>
    <mc:Fallback>
      <p:transition spd="slow">
        <p:fade/>
        <p:sndAc>
          <p:stSnd>
            <p:snd r:embed="rId1" name="click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68DE5-4105-48FF-A7C6-F98F84255AFB}" type="datetimeFigureOut">
              <a:rPr lang="pt-BR" smtClean="0"/>
              <a:t>15/05/2018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1E7D9-4209-4665-9C70-9E4E179C6C0A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998283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13" name="click.wav"/>
          </p:stSnd>
        </p:sndAc>
      </p:transition>
    </mc:Choice>
    <mc:Fallback>
      <p:transition spd="slow">
        <p:fade/>
        <p:sndAc>
          <p:stSnd>
            <p:snd r:embed="rId13" name="click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pes.gov.br/images/stories/download/legislacao/Portaria448-13set2002_DetalhamentoDespesas.pdf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dgp.proad.ufsc.br/files/2016/08/Elemento-de-Despesa-33.90.30-C%C3%B3digos-Material-de-Consumo.pdf" TargetMode="External"/><Relationship Id="rId5" Type="http://schemas.openxmlformats.org/officeDocument/2006/relationships/image" Target="../media/image32.jpeg"/><Relationship Id="rId4" Type="http://schemas.openxmlformats.org/officeDocument/2006/relationships/hyperlink" Target="http://dgp.proad.ufsc.br/files/2016/08/Elemento-de-Despesa-44.90.52-C%C3%B3digos-Equipamentos-e-Materiais-Permanentes.pdf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5.jpeg"/><Relationship Id="rId4" Type="http://schemas.openxmlformats.org/officeDocument/2006/relationships/image" Target="../media/image4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5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3.jpeg"/><Relationship Id="rId4" Type="http://schemas.openxmlformats.org/officeDocument/2006/relationships/image" Target="../media/image35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jpeg"/><Relationship Id="rId4" Type="http://schemas.openxmlformats.org/officeDocument/2006/relationships/image" Target="../media/image51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jpeg"/><Relationship Id="rId5" Type="http://schemas.openxmlformats.org/officeDocument/2006/relationships/image" Target="../media/image38.jpeg"/><Relationship Id="rId4" Type="http://schemas.openxmlformats.org/officeDocument/2006/relationships/image" Target="../media/image56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1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Admin\Desktop\nice-background-with-blue-waves_1017-407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579"/>
            <a:ext cx="9906000" cy="687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01412" y="548680"/>
            <a:ext cx="7963956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pt-BR" sz="48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Lucida Bright" pitchFamily="18" charset="0"/>
                <a:cs typeface="Vijaya" pitchFamily="34" charset="0"/>
              </a:rPr>
              <a:t>Inventário UFSC 2018</a:t>
            </a:r>
            <a:endParaRPr kumimoji="0" lang="pt-BR" sz="1800" b="1" i="0" u="none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Lucida Bright" pitchFamily="18" charset="0"/>
              <a:cs typeface="Vijaya" pitchFamily="34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254653" y="1916832"/>
            <a:ext cx="673079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pt-BR" sz="3200" b="1" i="0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Lucida Bright" pitchFamily="18" charset="0"/>
                <a:cs typeface="Vijaya" pitchFamily="34" charset="0"/>
              </a:rPr>
              <a:t>MANUAIS DE APOIO</a:t>
            </a:r>
            <a:endParaRPr kumimoji="0" lang="pt-BR" sz="1800" b="1" i="0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Lucida Bright" pitchFamily="18" charset="0"/>
              <a:cs typeface="Vijaya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933220" y="6147881"/>
            <a:ext cx="2664296" cy="506115"/>
          </a:xfrm>
          <a:prstGeom prst="rect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softEdge rad="63500"/>
          </a:effectLst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800" i="0" u="none" strike="noStrike" cap="all" normalizeH="0" baseline="0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UNIVERSIDADE FEDERAL DE SANTA CATARINA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800" i="0" u="none" strike="noStrike" cap="all" normalizeH="0" baseline="0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PRÓ-REITORIA DE ADMINISTRAÇÃO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800" i="0" u="none" strike="noStrike" cap="all" normalizeH="0" baseline="0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DEPARTAMENTO DE GESTÃO PATRIMONIAL</a:t>
            </a:r>
            <a:endParaRPr kumimoji="0" lang="pt-BR" sz="1100" i="0" u="none" strike="noStrike" cap="all" normalizeH="0" baseline="0" dirty="0" smtClean="0">
              <a:ln w="0">
                <a:solidFill>
                  <a:srgbClr val="002060"/>
                </a:solidFill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imagem28172_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854" y="6093296"/>
            <a:ext cx="483370" cy="5310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6579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14796" y="1071729"/>
            <a:ext cx="74905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Uma vez acessado o site, é preciso efetuar o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login</a:t>
            </a:r>
            <a:r>
              <a:rPr lang="pt-BR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no sistema, utilizando-se o IdUFSC.</a:t>
            </a:r>
          </a:p>
        </p:txBody>
      </p:sp>
      <p:pic>
        <p:nvPicPr>
          <p:cNvPr id="5122" name="Picture 2" descr="01 - SIP - Tela de log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568" y="1646426"/>
            <a:ext cx="6840760" cy="389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9939821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602000" y="1101022"/>
            <a:ext cx="39693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Efetuado o login, aparecerá a seguinte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tela inicial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</a:p>
        </p:txBody>
      </p:sp>
      <p:pic>
        <p:nvPicPr>
          <p:cNvPr id="6146" name="Picture 2" descr="02 - SIP - Solar tela inici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440" y="1738311"/>
            <a:ext cx="7171911" cy="392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9939821"/>
      </p:ext>
    </p:extLst>
  </p:cSld>
  <p:clrMapOvr>
    <a:masterClrMapping/>
  </p:clrMapOvr>
  <p:transition spd="slow">
    <p:cover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84618" y="987476"/>
            <a:ext cx="723267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Essa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tela inicial corresponde ao sistema SOLAR, que engloba, além de outros módulos, o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SIP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e o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SPA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</a:p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Para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utilizar o SIP, selecione 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Patrimônio Bens Móveis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”, no seletor 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Módulo do Sistema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”, conforme tela abaixo. Observe que, ao selecionar o sistema SIP (Patrimônio – Bens Móveis), a lista de funcionalidades, logo abaixo do seletor, é atualizada.</a:t>
            </a:r>
          </a:p>
        </p:txBody>
      </p:sp>
      <p:pic>
        <p:nvPicPr>
          <p:cNvPr id="7170" name="Picture 2" descr="03 - SIP - Seletor Patrimônio Bens Móvei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186" y="2586526"/>
            <a:ext cx="6336704" cy="3480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017924" y="6444710"/>
            <a:ext cx="7759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SIP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de Informações Patrimoniais		</a:t>
            </a:r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SPA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de Processos Administrativos</a:t>
            </a:r>
          </a:p>
        </p:txBody>
      </p:sp>
    </p:spTree>
    <p:extLst>
      <p:ext uri="{BB962C8B-B14F-4D97-AF65-F5344CB8AC3E}">
        <p14:creationId xmlns:p14="http://schemas.microsoft.com/office/powerpoint/2010/main" val="2191665044"/>
      </p:ext>
    </p:extLst>
  </p:cSld>
  <p:clrMapOvr>
    <a:masterClrMapping/>
  </p:clrMapOvr>
  <p:transition spd="slow">
    <p:cover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16496" y="1124744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Uma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vez acessado o módulo 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Patrimônio – Bens Móveis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”, para a emissão do relatório de bens por ambiente deve-se selecionar a guia 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Consultas e Relatórios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e aba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Materiais por Imóvel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”. Nesta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tela deverão ser informados os parâmetros de consulta: edificação, setor e ambiente a ser inventariado.</a:t>
            </a:r>
          </a:p>
        </p:txBody>
      </p:sp>
      <p:pic>
        <p:nvPicPr>
          <p:cNvPr id="8194" name="Picture 2" descr="04 - SIP - Consulta relatório bens por imóvel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114" y="2384503"/>
            <a:ext cx="6373272" cy="3500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1665044"/>
      </p:ext>
    </p:extLst>
  </p:cSld>
  <p:clrMapOvr>
    <a:masterClrMapping/>
  </p:clrMapOvr>
  <p:transition spd="slow">
    <p:cover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55228" y="1124114"/>
            <a:ext cx="90730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Além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disso, deve-se informar no campo 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Tipo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”, a opção 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Todos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e então deve-se clicar em            para obter 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relatório.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b="1" dirty="0" smtClean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Mas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atenção!: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é possível emitir relatórios distintos selecionando, no campo 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Situação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”, a opção 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Ativo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e, posteriormente, gerar outro relatório com a opção 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Não encontrado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”; ou, então, como forma alternativa, selecionar no campo 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Situação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a opção 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Todos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”, porém, desconsiderando-se no relatório gerado os bens que estiverem com status de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baixado.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Ainda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é possível gerar o relatório para que apresente a indicação do servidor responsável pelos bens. Veja a parte destacada na tela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abaixo.</a:t>
            </a:r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  <p:pic>
        <p:nvPicPr>
          <p:cNvPr id="9218" name="Picture 2" descr="06 - SIP - Botão Visualiz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120" y="4277684"/>
            <a:ext cx="569912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05 - SIP - Consulta relatório bens por imóvel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608" y="3387541"/>
            <a:ext cx="5210524" cy="2832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6753200" y="3345366"/>
            <a:ext cx="26642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	Uma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vez selecionados os parâmetros de consulta, clique no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botão visualizar                  para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gerar o relatório, que será disponibilizado no modelo demonstrado na imagem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seguinte.</a:t>
            </a:r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665044"/>
      </p:ext>
    </p:extLst>
  </p:cSld>
  <p:clrMapOvr>
    <a:masterClrMapping/>
  </p:clrMapOvr>
  <p:transition spd="slow">
    <p:cover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3" name="Picture 3" descr="07 - SIP - Modelo relatório bens por loc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910" y="1055736"/>
            <a:ext cx="6849386" cy="4822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1665044"/>
      </p:ext>
    </p:extLst>
  </p:cSld>
  <p:clrMapOvr>
    <a:masterClrMapping/>
  </p:clrMapOvr>
  <p:transition spd="slow">
    <p:cover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01935" y="1163972"/>
            <a:ext cx="759294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padrão do sistema (SIP) para o lançamento dos bens no inventário, como se verá adiante, é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por ambiente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 Portanto, na hora de realizar o levantamento físico, o mais interessante é anotar o que consta em cada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sala/ambiente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considerando a estrutura da Unidade (Edificação/Setor/Ambiente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).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Estas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informações devem ser armazenadas de forma a possibilitar seu lançamento no sistema na próxima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etapa.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Todos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os bens encontrados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sem número de identificação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 tombamento (tinta, plaqueta ou código de barras) devem ser anotados na 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Planilha de Bens Sem Identificação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”, com todos os detalhes do bem (descrição completa, número de série, modelo, cor, tamanho, localização, responsável, estado de conservação, etc.) para envio ao DGP junto dos relatórios de inventário. A planilha será disponibilizada na página do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inventário na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internet (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dgp.proad.ufsc.br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).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017924" y="6444710"/>
            <a:ext cx="7759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SIP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de Informações Patrimoniais		</a:t>
            </a:r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DGP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Departamento de Gestão Patrimonial.</a:t>
            </a:r>
          </a:p>
        </p:txBody>
      </p:sp>
    </p:spTree>
    <p:extLst>
      <p:ext uri="{BB962C8B-B14F-4D97-AF65-F5344CB8AC3E}">
        <p14:creationId xmlns:p14="http://schemas.microsoft.com/office/powerpoint/2010/main" val="2191665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88504" y="1206098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Veja abaixo 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modelo da 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Planilha de Bens Sem Identificação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”, para o preenchimento dos bens sem tombamento.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03382" y="1988840"/>
            <a:ext cx="6386122" cy="3419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413" y="4672511"/>
            <a:ext cx="997188" cy="1504232"/>
          </a:xfrm>
          <a:prstGeom prst="rect">
            <a:avLst/>
          </a:prstGeom>
        </p:spPr>
      </p:pic>
      <p:sp>
        <p:nvSpPr>
          <p:cNvPr id="19" name="Oval Callout 18"/>
          <p:cNvSpPr/>
          <p:nvPr/>
        </p:nvSpPr>
        <p:spPr>
          <a:xfrm>
            <a:off x="1136576" y="4042568"/>
            <a:ext cx="1720414" cy="728544"/>
          </a:xfrm>
          <a:prstGeom prst="wedgeEllipse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b="1" kern="50" dirty="0" smtClean="0">
                <a:solidFill>
                  <a:srgbClr val="9A0000"/>
                </a:solidFill>
              </a:rPr>
              <a:t>Importante!</a:t>
            </a:r>
            <a:endParaRPr lang="pt-BR" sz="1600" b="1" kern="50" dirty="0">
              <a:solidFill>
                <a:srgbClr val="9A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63867" y="2376257"/>
            <a:ext cx="2428337" cy="1631216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pt-BR" sz="2000" b="1" dirty="0" smtClean="0">
                <a:solidFill>
                  <a:srgbClr val="FFFF00"/>
                </a:solidFill>
                <a:latin typeface="Vijaya" pitchFamily="34" charset="0"/>
                <a:cs typeface="Vijaya" pitchFamily="34" charset="0"/>
              </a:rPr>
              <a:t>As planilhas devem ser encaminhadas de modo conjunto, em um único arquivo Excel, conforme mostra a tela ao lado.</a:t>
            </a:r>
            <a:endParaRPr lang="pt-BR" sz="2000" b="1" dirty="0">
              <a:solidFill>
                <a:srgbClr val="FFFF00"/>
              </a:solidFill>
              <a:latin typeface="Vijaya" pitchFamily="34" charset="0"/>
              <a:cs typeface="Vijay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413114"/>
      </p:ext>
    </p:extLst>
  </p:cSld>
  <p:clrMapOvr>
    <a:masterClrMapping/>
  </p:clrMapOvr>
  <p:transition spd="slow">
    <p:cover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19496" y="1333297"/>
            <a:ext cx="878497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descrição do que deve ser informado em cada coluna da planilha está descrito sob a forma de nota/comentário nos títulos de cada coluna, na própria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planilha.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planilha é fornecida na forma de arquivo .xls, devendo ser utilizada com o programa Excel versão 2003 ou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superior.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final do inventário, no período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de </a:t>
            </a:r>
            <a:r>
              <a:rPr lang="pt-BR" b="1" dirty="0" smtClean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05/11/2018 a 16/11/2018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essa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planilha de bens sem identificação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deverá ser enviada para o e-mail: </a:t>
            </a:r>
            <a:r>
              <a:rPr lang="pt-BR" b="1" dirty="0" smtClean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inventario.dgp@contato.ufsc.br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</a:p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O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estado de conservação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dos bens deverá ser informado conforme a classificação a seguir: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Em uso: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Quando o bem está em perfeitas condições de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uso;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pt-BR" b="1" dirty="0" smtClean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Ocioso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: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Quando, embora em perfeitas condições de uso, não estiver sendo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aproveitado;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pt-BR" b="1" dirty="0" smtClean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Recuperável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: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Quando sua recuperação for possível e orçar, no âmbito, a no máximo cinquenta por cento de seu valor de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mercado;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pt-BR" b="1" dirty="0" smtClean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Antieconômico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: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Quando sua manutenção for onerosa, ou seu rendimento precário, em virtude de uso prolongado, desgaste prematuro ou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obsoletismo;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pt-BR" b="1" dirty="0" smtClean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Irrecuperável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: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Quando não mais puder ser utilizado para o fim a que se destina devido a perda de suas características ou em razão da inviabilidade econômica de sua recuperação.</a:t>
            </a:r>
          </a:p>
        </p:txBody>
      </p:sp>
    </p:spTree>
    <p:extLst>
      <p:ext uri="{BB962C8B-B14F-4D97-AF65-F5344CB8AC3E}">
        <p14:creationId xmlns:p14="http://schemas.microsoft.com/office/powerpoint/2010/main" val="2191665044"/>
      </p:ext>
    </p:extLst>
  </p:cSld>
  <p:clrMapOvr>
    <a:masterClrMapping/>
  </p:clrMapOvr>
  <p:transition spd="slow">
    <p:cover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235371"/>
              </p:ext>
            </p:extLst>
          </p:nvPr>
        </p:nvGraphicFramePr>
        <p:xfrm>
          <a:off x="361965" y="971476"/>
          <a:ext cx="4309745" cy="182880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430974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2000" b="1" kern="5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Havendo </a:t>
                      </a:r>
                      <a:r>
                        <a:rPr lang="pt-BR" sz="2000" b="1" kern="5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dúvida quanto ao </a:t>
                      </a:r>
                      <a:r>
                        <a:rPr lang="pt-BR" sz="2000" b="1" kern="50" dirty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estado de conservação</a:t>
                      </a:r>
                      <a:r>
                        <a:rPr lang="pt-BR" sz="2000" b="1" kern="5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assinale “em uso” ou “ocioso”, conforme estiver sendo utilizado ou não em seu setor.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2305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566" y="1421402"/>
            <a:ext cx="4267200" cy="4276725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7" descr="Resultado de imagem para alfinete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830" y="849175"/>
            <a:ext cx="162884" cy="23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7" descr="Resultado de imagem para alfinete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15984" y="867086"/>
            <a:ext cx="163646" cy="23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7" descr="Resultado de imagem para alfinete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200" y="2469097"/>
            <a:ext cx="162884" cy="23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7" descr="Resultado de imagem para alfinete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90106" y="2463888"/>
            <a:ext cx="163646" cy="23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738" y="3933328"/>
            <a:ext cx="1324981" cy="1998700"/>
          </a:xfrm>
          <a:prstGeom prst="rect">
            <a:avLst/>
          </a:prstGeom>
        </p:spPr>
      </p:pic>
      <p:sp>
        <p:nvSpPr>
          <p:cNvPr id="11" name="Oval Callout 10"/>
          <p:cNvSpPr/>
          <p:nvPr/>
        </p:nvSpPr>
        <p:spPr>
          <a:xfrm>
            <a:off x="2946158" y="2933944"/>
            <a:ext cx="3024336" cy="1093372"/>
          </a:xfrm>
          <a:prstGeom prst="wedgeEllipse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b="1" kern="50" dirty="0" smtClean="0">
                <a:solidFill>
                  <a:srgbClr val="9A0000"/>
                </a:solidFill>
              </a:rPr>
              <a:t>Veja o que você vai </a:t>
            </a:r>
            <a:r>
              <a:rPr lang="pt-BR" sz="1600" b="1" kern="50" dirty="0">
                <a:solidFill>
                  <a:srgbClr val="9A0000"/>
                </a:solidFill>
              </a:rPr>
              <a:t>precisar para a coleta da </a:t>
            </a:r>
            <a:r>
              <a:rPr lang="pt-BR" sz="1600" b="1" kern="50" dirty="0" smtClean="0">
                <a:solidFill>
                  <a:srgbClr val="9A0000"/>
                </a:solidFill>
              </a:rPr>
              <a:t>numeração.</a:t>
            </a:r>
            <a:endParaRPr lang="pt-BR" sz="1600" b="1" kern="50" dirty="0">
              <a:solidFill>
                <a:srgbClr val="9A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665044"/>
      </p:ext>
    </p:extLst>
  </p:cSld>
  <p:clrMapOvr>
    <a:masterClrMapping/>
  </p:clrMapOvr>
  <p:transition spd="slow">
    <p:cover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TextBox 13"/>
          <p:cNvSpPr txBox="1"/>
          <p:nvPr/>
        </p:nvSpPr>
        <p:spPr>
          <a:xfrm>
            <a:off x="1784648" y="2401811"/>
            <a:ext cx="78488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	</a:t>
            </a:r>
            <a:r>
              <a:rPr lang="pt-BR" b="1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Manual de Procedimentos Gerais: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contém os procedimentos gerais relacionados ao inventário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2018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da UFSC, tais como cronograma, informações sobre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as comissões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aspectos legais, forma de encaminhamento da documentação do inventário, dentre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outros.</a:t>
            </a:r>
          </a:p>
          <a:p>
            <a:pPr algn="just"/>
            <a:r>
              <a:rPr lang="pt-BR" b="1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	Manual </a:t>
            </a:r>
            <a:r>
              <a:rPr lang="pt-BR" b="1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 Atualização de Espaço Físico e Uso do SIEF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: cuida-se de evidenciar o passo-a-passo para realização da atualização dos ambientes no sistema SIEF. É atividade essencial para que a fase posterior de coleta e lançamento dos dados de inventário tenha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sucesso;</a:t>
            </a:r>
          </a:p>
          <a:p>
            <a:pPr algn="just"/>
            <a:r>
              <a:rPr lang="pt-BR" b="1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	Manual </a:t>
            </a:r>
            <a:r>
              <a:rPr lang="pt-BR" b="1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 Coleta e Lançamento de Dados no SIP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: trata das etapas relacionadas à coleta e lançamento de dados no sistema SIP, ou seja, do inventário propriamente dito.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 </a:t>
            </a:r>
          </a:p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	Boa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leitura!</a:t>
            </a:r>
          </a:p>
          <a:p>
            <a:pPr algn="just"/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  <p:pic>
        <p:nvPicPr>
          <p:cNvPr id="17" name="Picture 4" descr="Resultado de imagem para clipart boo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824" y="2463477"/>
            <a:ext cx="291924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Resultado de imagem para clipart book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824" y="3320985"/>
            <a:ext cx="291924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Resultado de imagem para clipart book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824" y="4140458"/>
            <a:ext cx="291924" cy="21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80" y="2096272"/>
            <a:ext cx="1440160" cy="2172444"/>
          </a:xfrm>
          <a:prstGeom prst="rect">
            <a:avLst/>
          </a:prstGeom>
        </p:spPr>
      </p:pic>
      <p:sp>
        <p:nvSpPr>
          <p:cNvPr id="19" name="Oval Callout 18"/>
          <p:cNvSpPr/>
          <p:nvPr/>
        </p:nvSpPr>
        <p:spPr>
          <a:xfrm>
            <a:off x="69009" y="789079"/>
            <a:ext cx="2766881" cy="1117422"/>
          </a:xfrm>
          <a:prstGeom prst="wedgeEllipse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t-BR" sz="1050" b="1" kern="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Lucida Bright" pitchFamily="18" charset="0"/>
              </a:rPr>
              <a:t>Seja bem-vindo(a)!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t-BR" sz="1050" b="1" kern="5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Lucida Bright" pitchFamily="18" charset="0"/>
              </a:rPr>
              <a:t>Eu sou o Guardião do Patrimônio, e estarei contigo nesse inventário.</a:t>
            </a:r>
            <a:endParaRPr lang="pt-BR" sz="1050" b="1" kern="50" dirty="0">
              <a:solidFill>
                <a:schemeClr val="bg1">
                  <a:lumMod val="95000"/>
                  <a:lumOff val="5000"/>
                </a:schemeClr>
              </a:solidFill>
              <a:latin typeface="Lucida Bright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712500" y="1234811"/>
            <a:ext cx="69210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Neste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material, abordamos de forma objetiva os procedimentos gerais para o inventário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2018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da UFSC. Sugerimos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ficar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atento aos </a:t>
            </a:r>
            <a:r>
              <a:rPr lang="pt-BR" b="1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prazos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de cumprimento das tarefas, os quais destacamos neste material.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Este tutorial contempla três manuais, que são:</a:t>
            </a:r>
          </a:p>
        </p:txBody>
      </p:sp>
      <p:sp>
        <p:nvSpPr>
          <p:cNvPr id="23" name="Rectangle 22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" name="Rectangle 24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Right Triangle 26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Rectangle 27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ight Triangle 28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30" name="Straight Connector 29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0456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416496" y="899428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Para melhor realização dos trabalhos, seguem algumas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dicas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para a coleta física dos bens:</a:t>
            </a:r>
            <a:endParaRPr lang="pt-BR" dirty="0"/>
          </a:p>
        </p:txBody>
      </p:sp>
      <p:sp>
        <p:nvSpPr>
          <p:cNvPr id="11" name="Rectangle 10"/>
          <p:cNvSpPr/>
          <p:nvPr/>
        </p:nvSpPr>
        <p:spPr>
          <a:xfrm>
            <a:off x="416496" y="1587599"/>
            <a:ext cx="4953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Inicie pela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porta/entrada do ambiente e verifique primeiro os bens alocados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próximo às paredes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sempre no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mesmo sentido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(horário ou anti-horário). Depois, verifique os bens que estão no centro da sala. Esse procedimento ajuda a garantir que todos os bens serão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coletados.</a:t>
            </a:r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5934" y="1556792"/>
            <a:ext cx="1165248" cy="1387624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3528392" y="3301943"/>
            <a:ext cx="4953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Siga um roteiro linear para a coleta da numeração. Efetue o inventário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sala após sala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evitando deixar lacunas. Caso contrário, poderá correr o risco de esquecer-se de inventariar bens em determinados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ambientes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</a:p>
        </p:txBody>
      </p:sp>
      <p:pic>
        <p:nvPicPr>
          <p:cNvPr id="2050" name="Picture 2" descr="Resultado de imagem para dúvida clip ar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295" y="3307137"/>
            <a:ext cx="812097" cy="116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1736921" y="4748951"/>
            <a:ext cx="4953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Se necessário, mantenha uma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agenda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dos locais em que o acesso não foi possível de imediato. Dessa forma, reduz-se o risco de não inventariar determinados ambientes, bem como mantém-se o trabalho em dia conforme 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cronograma.</a:t>
            </a:r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  <p:pic>
        <p:nvPicPr>
          <p:cNvPr id="2052" name="Picture 4" descr="Resultado de imagem para agenda clip ar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96" y="4861733"/>
            <a:ext cx="1327968" cy="96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1665044"/>
      </p:ext>
    </p:extLst>
  </p:cSld>
  <p:clrMapOvr>
    <a:masterClrMapping/>
  </p:clrMapOvr>
  <p:transition spd="slow">
    <p:cover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690986" y="1779964"/>
            <a:ext cx="5688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Observe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se não há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bens dentro de outros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(armários, gavetas, etc.). É comum que bens pequenos, como laptops, câmeras, etc. estejam guardados dentro de armários ou gavetas. A comissão deve ter acesso para verificação desses locais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;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568624" y="1259468"/>
            <a:ext cx="4477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Anote a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cor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do bem para auxiliar na identificação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futura.</a:t>
            </a:r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  <p:pic>
        <p:nvPicPr>
          <p:cNvPr id="5122" name="Picture 2" descr="Imagem relaciona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04" y="980729"/>
            <a:ext cx="915702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3469" y="1887954"/>
            <a:ext cx="1094372" cy="1030534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471252" y="3284984"/>
            <a:ext cx="4953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Observe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paredes e tetos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onde possam estar alocados bens, como extintores, condicionadores de ar, obras de arte (paredes) e pontos de acesso de rede sem fio (tetos);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377" y="3062470"/>
            <a:ext cx="1738696" cy="1302634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1856656" y="4460919"/>
            <a:ext cx="77791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Lembre-se de verificar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ambientes externos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(pátios e jardins), pois pode haver bens alocados nesses locais, tais como bancos de jardim e lixeiras tombadas; além desses, recomenda-se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verificar depósitos, almoxarifados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que possam conter equipamentos de natureza permanente,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garagens, salas de armazenamento de materiais em geral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dentre outros;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23" y="4585117"/>
            <a:ext cx="1320769" cy="956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151099"/>
      </p:ext>
    </p:extLst>
  </p:cSld>
  <p:clrMapOvr>
    <a:masterClrMapping/>
  </p:clrMapOvr>
  <p:transition spd="slow">
    <p:cover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44488" y="1412776"/>
            <a:ext cx="84969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As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comissões poderão adotar metodologia alternativa, conforme julgarem ser mais eficaz para 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serviço.</a:t>
            </a:r>
          </a:p>
          <a:p>
            <a:pPr lvl="0"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Durante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alguns anos a UFSC tombou alguns materiais de consumo. Por isso, é comum encontrar materiais como grampeadores, tesouras, bandejas de expediente etc., com identificação de tombamento. Nesse sentido,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orienta-se coletar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 numeração patrimonial dos itens que contêm identificação. Os itens que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tiverem numeração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uma vez coletados,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devem ser lançados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no sistema SIP. No entanto,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materiais de consumo que não tiverem identificação não precisam ser informados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na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planilha.</a:t>
            </a:r>
          </a:p>
          <a:p>
            <a:pPr lvl="0"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Somente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bens permanentes devem ser coletados e informados na 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Planilha de Bens Sem Identificação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”. Para auxiliar, a Portaria STN nº. 448/2002 define “bem de consumo” como sendo aquele que, em razão de seu uso corrente, perde normalmente sua identidade física e/ou tem sua utilização limitada a dois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anos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(por exemplo, combustíveis, medicamentos, cola etc.).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017924" y="6444710"/>
            <a:ext cx="7759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UFSC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Universidade Federal de Santa Catarina	</a:t>
            </a:r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SIP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de Informações Patrimoniais		</a:t>
            </a:r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STN 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– Secretaria do Tesouro Nacional</a:t>
            </a:r>
          </a:p>
        </p:txBody>
      </p:sp>
      <p:pic>
        <p:nvPicPr>
          <p:cNvPr id="6146" name="Picture 2" descr="Resultado de imagem para legislação clip art">
            <a:hlinkClick r:id="rId3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9843" y="4631687"/>
            <a:ext cx="1456161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808393" y="4915022"/>
            <a:ext cx="1490909" cy="73866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400" b="1" kern="50" dirty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Consulte a </a:t>
            </a:r>
            <a:r>
              <a:rPr lang="pt-BR" sz="1400" b="1" kern="50" dirty="0" smtClean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Portaria STN nº. 448/2012, clicando na figura.</a:t>
            </a:r>
            <a:endParaRPr lang="pt-BR" sz="1400" b="1" kern="50" dirty="0">
              <a:solidFill>
                <a:srgbClr val="9A0000"/>
              </a:solidFill>
              <a:latin typeface="Vijaya" pitchFamily="34" charset="0"/>
              <a:ea typeface="SimSun"/>
              <a:cs typeface="Vijay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66345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590626" y="1556792"/>
            <a:ext cx="87129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Também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são considerados </a:t>
            </a:r>
            <a:r>
              <a:rPr lang="pt-BR" b="1" dirty="0" smtClean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materiais de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consumo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aqueles que apresentarem pelo menos uma das características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abaixo:</a:t>
            </a:r>
          </a:p>
          <a:p>
            <a:pPr algn="just"/>
            <a:endParaRPr lang="pt-BR" dirty="0" smtClean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Quando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o material em uso normal perde ou tem reduzidas as suas condições de funcionamento, no prazo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máximo de dois anos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(Ex.: lápis, sabão, lâminas, etc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.);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Quando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sua estrutura esteja sujeita a modificação, por ser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quebradiço ou deformável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caracterizando-se pela irrecuperabilidade e/ou perda de sua identidade (Ex.: lâmpadas, papel, vidraria de laboratório, etc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.);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Quando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sujeito a modificações (químicas ou físicas) ou que se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deteriora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ou perde sua característica normal de uso  (Ex.: fósforos, filmes de raios-X, meios de cultura, etc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.);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Quando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destinado à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incorporação a outro bem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não podendo ser retirado sem prejuízo das características do principal (Ex.: memórias de computador, pneus, peças de reposição, etc.);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e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Quando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adquirido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para fim de transformação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(Ex.: borracha, couro, matérias-primas em geral, etc.).</a:t>
            </a:r>
          </a:p>
        </p:txBody>
      </p:sp>
    </p:spTree>
    <p:extLst>
      <p:ext uri="{BB962C8B-B14F-4D97-AF65-F5344CB8AC3E}">
        <p14:creationId xmlns:p14="http://schemas.microsoft.com/office/powerpoint/2010/main" val="2191665044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16497" y="1242626"/>
            <a:ext cx="48245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Para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dirimir eventuais dúvidas, disponibilizamos na página do inventário (</a:t>
            </a:r>
            <a:r>
              <a:rPr lang="pt-BR" b="1" dirty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dgp.proad.ufsc.br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) a relação de elementos de despesa, classificada segundo sua natureza jurídica: bens de natureza </a:t>
            </a:r>
            <a:r>
              <a:rPr lang="pt-BR" b="1" dirty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permanente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(código 44.90.52) e materiais de </a:t>
            </a:r>
            <a:r>
              <a:rPr lang="pt-BR" b="1" dirty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consumo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(código 33.90.30). Havendo dúvidas, recorra às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tabelas.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9940474"/>
              </p:ext>
            </p:extLst>
          </p:nvPr>
        </p:nvGraphicFramePr>
        <p:xfrm>
          <a:off x="6283649" y="1516288"/>
          <a:ext cx="3312368" cy="381000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3312368"/>
              </a:tblGrid>
              <a:tr h="37444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2000" kern="50" dirty="0" smtClean="0">
                          <a:effectLst/>
                        </a:rPr>
                        <a:t>Fique </a:t>
                      </a:r>
                      <a:r>
                        <a:rPr lang="pt-BR" sz="2000" kern="50" dirty="0">
                          <a:effectLst/>
                        </a:rPr>
                        <a:t>atento aos prazos do </a:t>
                      </a:r>
                      <a:r>
                        <a:rPr lang="pt-BR" sz="2000" kern="50" dirty="0" smtClean="0">
                          <a:effectLst/>
                        </a:rPr>
                        <a:t>cronograma: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2000" kern="50" dirty="0" smtClean="0">
                          <a:effectLst/>
                        </a:rPr>
                        <a:t>As </a:t>
                      </a:r>
                      <a:r>
                        <a:rPr lang="pt-BR" sz="2000" kern="50" dirty="0">
                          <a:effectLst/>
                        </a:rPr>
                        <a:t>atividades de </a:t>
                      </a:r>
                      <a:r>
                        <a:rPr lang="pt-BR" sz="2000" kern="50" dirty="0">
                          <a:solidFill>
                            <a:srgbClr val="FFFF00"/>
                          </a:solidFill>
                          <a:effectLst/>
                        </a:rPr>
                        <a:t>coleta e de lançamento</a:t>
                      </a:r>
                      <a:r>
                        <a:rPr lang="pt-BR" sz="2000" kern="50" dirty="0">
                          <a:effectLst/>
                        </a:rPr>
                        <a:t> de dados no SIP ocorrem no período </a:t>
                      </a:r>
                      <a:r>
                        <a:rPr lang="pt-BR" sz="2000" kern="50" dirty="0">
                          <a:solidFill>
                            <a:srgbClr val="FFFF00"/>
                          </a:solidFill>
                          <a:effectLst/>
                        </a:rPr>
                        <a:t>de </a:t>
                      </a:r>
                      <a:r>
                        <a:rPr lang="pt-BR" sz="2000" kern="50" dirty="0" smtClean="0">
                          <a:solidFill>
                            <a:srgbClr val="FFFF00"/>
                          </a:solidFill>
                          <a:effectLst/>
                        </a:rPr>
                        <a:t>17/09/2018 </a:t>
                      </a:r>
                      <a:r>
                        <a:rPr lang="pt-BR" sz="2000" kern="50" dirty="0">
                          <a:solidFill>
                            <a:srgbClr val="FFFF00"/>
                          </a:solidFill>
                          <a:effectLst/>
                        </a:rPr>
                        <a:t>a </a:t>
                      </a:r>
                      <a:r>
                        <a:rPr lang="pt-BR" sz="2000" kern="50" dirty="0" smtClean="0">
                          <a:solidFill>
                            <a:srgbClr val="FFFF00"/>
                          </a:solidFill>
                          <a:effectLst/>
                        </a:rPr>
                        <a:t>04/11/2018</a:t>
                      </a:r>
                      <a:r>
                        <a:rPr lang="pt-BR" sz="2000" kern="50" dirty="0" smtClean="0">
                          <a:effectLst/>
                        </a:rPr>
                        <a:t>.</a:t>
                      </a:r>
                      <a:endParaRPr lang="pt-BR" sz="2000" kern="5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2000" kern="50" dirty="0">
                          <a:effectLst/>
                        </a:rPr>
                        <a:t>Os perfis de acesso ao sistema serão </a:t>
                      </a:r>
                      <a:r>
                        <a:rPr lang="pt-BR" sz="2000" kern="50" dirty="0" smtClean="0">
                          <a:effectLst/>
                        </a:rPr>
                        <a:t>liberados a paritir</a:t>
                      </a:r>
                      <a:r>
                        <a:rPr lang="pt-BR" sz="2000" kern="50" baseline="0" dirty="0" smtClean="0">
                          <a:effectLst/>
                        </a:rPr>
                        <a:t> de </a:t>
                      </a:r>
                      <a:r>
                        <a:rPr lang="pt-BR" sz="2000" kern="50" dirty="0" smtClean="0">
                          <a:solidFill>
                            <a:srgbClr val="FFFF00"/>
                          </a:solidFill>
                          <a:effectLst/>
                        </a:rPr>
                        <a:t> 17/09/2018,</a:t>
                      </a:r>
                      <a:r>
                        <a:rPr lang="pt-BR" sz="2000" kern="50" baseline="0" dirty="0" smtClean="0">
                          <a:solidFill>
                            <a:srgbClr val="FFFF00"/>
                          </a:solidFill>
                          <a:effectLst/>
                        </a:rPr>
                        <a:t> até encerramento dos trabalhos</a:t>
                      </a:r>
                      <a:r>
                        <a:rPr lang="pt-BR" sz="2000" kern="50" baseline="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pt-BR" sz="2000" b="1" kern="5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5" name="Picture 7" descr="Resultado de imagem para alfinete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2252" y="1380649"/>
            <a:ext cx="162884" cy="23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7" descr="Resultado de imagem para alfinete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10451" y="1390702"/>
            <a:ext cx="163646" cy="23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7" descr="Resultado de imagem para alfinete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14640" y="5021802"/>
            <a:ext cx="163646" cy="23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7" descr="Resultado de imagem para alfinete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6511" y="5021802"/>
            <a:ext cx="162884" cy="23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Resultado de imagem para legislação clip art">
            <a:hlinkClick r:id="rId4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2310" y="3370394"/>
            <a:ext cx="1456161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761162" y="5021802"/>
            <a:ext cx="3867058" cy="30777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400" b="1" kern="50" dirty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Consulte </a:t>
            </a:r>
            <a:r>
              <a:rPr lang="pt-BR" sz="1400" b="1" kern="50" dirty="0" smtClean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a classificação da despesa, clicando nas figuras.</a:t>
            </a:r>
            <a:endParaRPr lang="pt-BR" sz="1400" b="1" kern="50" dirty="0">
              <a:solidFill>
                <a:srgbClr val="9A0000"/>
              </a:solidFill>
              <a:latin typeface="Vijaya" pitchFamily="34" charset="0"/>
              <a:ea typeface="SimSun"/>
              <a:cs typeface="Vijaya" pitchFamily="34" charset="0"/>
            </a:endParaRPr>
          </a:p>
        </p:txBody>
      </p:sp>
      <p:pic>
        <p:nvPicPr>
          <p:cNvPr id="21" name="Picture 2" descr="Resultado de imagem para legislação clip art">
            <a:hlinkClick r:id="rId6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239" y="3378033"/>
            <a:ext cx="1456161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761162" y="4642691"/>
            <a:ext cx="1584176" cy="30777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400" b="1" kern="50" dirty="0" smtClean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Despesas 33.90.30</a:t>
            </a:r>
            <a:endParaRPr lang="pt-BR" sz="1400" b="1" kern="50" dirty="0">
              <a:solidFill>
                <a:srgbClr val="9A0000"/>
              </a:solidFill>
              <a:latin typeface="Vijaya" pitchFamily="34" charset="0"/>
              <a:ea typeface="SimSun"/>
              <a:cs typeface="Vijaya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044044" y="4642691"/>
            <a:ext cx="1584176" cy="30777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1400" b="1" kern="50" dirty="0" smtClean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Despesas 44.90.52</a:t>
            </a:r>
            <a:endParaRPr lang="pt-BR" sz="1400" b="1" kern="50" dirty="0">
              <a:solidFill>
                <a:srgbClr val="9A0000"/>
              </a:solidFill>
              <a:latin typeface="Vijaya" pitchFamily="34" charset="0"/>
              <a:ea typeface="SimSun"/>
              <a:cs typeface="Vijaya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017924" y="6444710"/>
            <a:ext cx="7759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SIP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de Informações Patrimoniais</a:t>
            </a:r>
          </a:p>
        </p:txBody>
      </p:sp>
    </p:spTree>
    <p:extLst>
      <p:ext uri="{BB962C8B-B14F-4D97-AF65-F5344CB8AC3E}">
        <p14:creationId xmlns:p14="http://schemas.microsoft.com/office/powerpoint/2010/main" val="2191665044"/>
      </p:ext>
    </p:extLst>
  </p:cSld>
  <p:clrMapOvr>
    <a:masterClrMapping/>
  </p:clrMapOvr>
  <p:transition spd="slow">
    <p:cover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632520" y="1412776"/>
            <a:ext cx="77048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Tendo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em vista que o sistema SIP estará bloqueado para transferências patrimoniais no período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do inventário,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recomenda-se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:</a:t>
            </a:r>
          </a:p>
          <a:p>
            <a:pPr algn="just"/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Evitar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transferências patrimoniais durante o período de inventário, efetuando-as somente nos casos em que a movimentação seja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imprescindível;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Caso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necessária a transferência patrimonial durante o período de inventário, utilizar o formulário “</a:t>
            </a:r>
            <a:r>
              <a:rPr lang="pt-BR" b="1" dirty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Termo de Transferência Inventário </a:t>
            </a:r>
            <a:r>
              <a:rPr lang="pt-BR" b="1" dirty="0" smtClean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2018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”,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disponível na página do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inventário (</a:t>
            </a:r>
            <a:r>
              <a:rPr lang="pt-BR" b="1" dirty="0" smtClean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dgp.proad.ufsc.br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).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Os procedimentos de como funcionará a movimentação nesse período constam do próprio formulário, que terá validade </a:t>
            </a:r>
            <a:r>
              <a:rPr lang="pt-BR" b="1" dirty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somente para os casos coincidentes excepcionalmente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com o período de inventário patrimonial.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017924" y="6444710"/>
            <a:ext cx="7759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SIP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de Informações Patrimoniais</a:t>
            </a:r>
          </a:p>
        </p:txBody>
      </p:sp>
    </p:spTree>
    <p:extLst>
      <p:ext uri="{BB962C8B-B14F-4D97-AF65-F5344CB8AC3E}">
        <p14:creationId xmlns:p14="http://schemas.microsoft.com/office/powerpoint/2010/main" val="2191665044"/>
      </p:ext>
    </p:extLst>
  </p:cSld>
  <p:clrMapOvr>
    <a:masterClrMapping/>
  </p:clrMapOvr>
  <p:transition spd="slow">
    <p:cover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53114" y="925972"/>
            <a:ext cx="92890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b="1" dirty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LANÇAMENTO DOS DADOS NO </a:t>
            </a:r>
            <a:r>
              <a:rPr lang="pt-BR" b="1" dirty="0" smtClean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SIP</a:t>
            </a:r>
          </a:p>
          <a:p>
            <a:pPr algn="just"/>
            <a:endParaRPr lang="pt-BR" b="1" dirty="0">
              <a:solidFill>
                <a:srgbClr val="9A0000"/>
              </a:solidFill>
              <a:latin typeface="Vijaya" pitchFamily="34" charset="0"/>
              <a:cs typeface="Vijaya" pitchFamily="34" charset="0"/>
            </a:endParaRPr>
          </a:p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Com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os dados em mãos, pode-se efetuar o seu lançamento no SIP para os bens </a:t>
            </a:r>
            <a:r>
              <a:rPr lang="pt-BR" b="1" dirty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com numeração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identificada. Já para bens </a:t>
            </a:r>
            <a:r>
              <a:rPr lang="pt-BR" b="1" dirty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sem numeração patrimonial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deve-se utilizar a “</a:t>
            </a:r>
            <a:r>
              <a:rPr lang="pt-BR" b="1" dirty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Planilha de Bens Sem Identificação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”, conforme visto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anteriormente.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Para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bens com numeração identificada, é necessário acessar o módulo de inventário do SIP pelo seguinte caminho: Módulo do Sistema: Patrimônio – Bens Móveis &gt; Inventário &gt; Inventário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Manual.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tela seguinte ficará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disponível.</a:t>
            </a:r>
            <a:endParaRPr lang="pt-BR" dirty="0"/>
          </a:p>
        </p:txBody>
      </p:sp>
      <p:pic>
        <p:nvPicPr>
          <p:cNvPr id="14338" name="Picture 2" descr="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424" y="3276358"/>
            <a:ext cx="5218232" cy="2888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017924" y="6444710"/>
            <a:ext cx="7759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SIP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de Informações Patrimoniais</a:t>
            </a:r>
          </a:p>
        </p:txBody>
      </p:sp>
    </p:spTree>
    <p:extLst>
      <p:ext uri="{BB962C8B-B14F-4D97-AF65-F5344CB8AC3E}">
        <p14:creationId xmlns:p14="http://schemas.microsoft.com/office/powerpoint/2010/main" val="2191665044"/>
      </p:ext>
    </p:extLst>
  </p:cSld>
  <p:clrMapOvr>
    <a:masterClrMapping/>
  </p:clrMapOvr>
  <p:transition spd="slow">
    <p:cover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47299" y="1218648"/>
            <a:ext cx="878216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Nesta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seção deverão ser realizados os </a:t>
            </a:r>
            <a:r>
              <a:rPr lang="pt-BR" b="1" dirty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lançamentos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dos bens permanentes de cada ambiente, setor e edificação, assim como o seu estado de conservação. Vejamos detalhadamente como proceder.</a:t>
            </a:r>
          </a:p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Para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iniciar o lançamento dos dados de inventário, deve-se informar, no campo “</a:t>
            </a:r>
            <a:r>
              <a:rPr lang="pt-BR" b="1" dirty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número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”, o número do inventário e clicar no botão     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   .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O inventário solicitado será apresentado no quadro “</a:t>
            </a:r>
            <a:r>
              <a:rPr lang="pt-BR" b="1" dirty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Resultado da Consulta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”. Para exemplo, cadastramos um inventário sob número 22/2016. O próximo passo é clicar no ícone sob forma de lápis    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  ,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ao lado direito das informações consultadas, para abrir a tela de edição.</a:t>
            </a:r>
          </a:p>
        </p:txBody>
      </p:sp>
      <p:pic>
        <p:nvPicPr>
          <p:cNvPr id="15362" name="Picture 2" descr="Botão Consult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0213" y="2131861"/>
            <a:ext cx="628650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44" y="2683042"/>
            <a:ext cx="199478" cy="20191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 descr="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286" y="3064289"/>
            <a:ext cx="5627563" cy="3091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1665044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58546" y="1222623"/>
            <a:ext cx="8817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Uma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vez aberta a edição, deverão ser selecionados a edificação, o setor e o ambiente em que deva ser informada a numeração patrimonial dos bens encontrados durante o levantamento físico. Pode-se selecionar primeiramente a Edificação e depois o Setor, ou vice-versa.</a:t>
            </a:r>
          </a:p>
        </p:txBody>
      </p:sp>
      <p:pic>
        <p:nvPicPr>
          <p:cNvPr id="16386" name="Picture 2" descr="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592" y="2317326"/>
            <a:ext cx="6840760" cy="3719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1665044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78992" y="1072614"/>
            <a:ext cx="403244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Fique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atento à seleção da Edificação, setor e ambiente </a:t>
            </a:r>
            <a:r>
              <a:rPr lang="pt-BR" b="1" dirty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correspondente à sua unidade de atuação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 Tendo em vista que neste ano o inventário será unificado no sistema SIP, ou seja, </a:t>
            </a:r>
            <a:r>
              <a:rPr lang="pt-BR" b="1" dirty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uma única numeração para todos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(haja vista os parâmetros de desenvolvimento do sistema), todas as edificações, setores e ambientes da UFSC estarão disponíveis na lista – </a:t>
            </a:r>
            <a:r>
              <a:rPr lang="pt-BR" b="1" dirty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mas é preciso trabalhar somente aqueles correspondentes à sua área de atuação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024" y="3725930"/>
            <a:ext cx="1493534" cy="2252958"/>
          </a:xfrm>
          <a:prstGeom prst="rect">
            <a:avLst/>
          </a:prstGeom>
        </p:spPr>
      </p:pic>
      <p:sp>
        <p:nvSpPr>
          <p:cNvPr id="16" name="Oval Callout 15"/>
          <p:cNvSpPr/>
          <p:nvPr/>
        </p:nvSpPr>
        <p:spPr>
          <a:xfrm>
            <a:off x="5178436" y="1772816"/>
            <a:ext cx="4023036" cy="1911712"/>
          </a:xfrm>
          <a:prstGeom prst="wedgeEllipse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b="1" kern="50" dirty="0" smtClean="0">
                <a:solidFill>
                  <a:srgbClr val="9A0000"/>
                </a:solidFill>
              </a:rPr>
              <a:t>Não esqueça!</a:t>
            </a:r>
          </a:p>
          <a:p>
            <a:pPr algn="ctr"/>
            <a:endParaRPr lang="pt-BR" sz="1600" b="1" kern="50" dirty="0">
              <a:solidFill>
                <a:srgbClr val="9A0000"/>
              </a:solidFill>
            </a:endParaRPr>
          </a:p>
          <a:p>
            <a:pPr algn="ctr"/>
            <a:r>
              <a:rPr lang="pt-BR" sz="1600" b="1" kern="50" dirty="0">
                <a:solidFill>
                  <a:srgbClr val="9A0000"/>
                </a:solidFill>
              </a:rPr>
              <a:t>Fique atento à seleção da edificação, setor e ambiente para o </a:t>
            </a:r>
            <a:r>
              <a:rPr lang="pt-BR" sz="1600" b="1" u="sng" kern="50" dirty="0">
                <a:solidFill>
                  <a:srgbClr val="9A0000"/>
                </a:solidFill>
              </a:rPr>
              <a:t>correto</a:t>
            </a:r>
            <a:r>
              <a:rPr lang="pt-BR" sz="1600" b="1" kern="50" dirty="0">
                <a:solidFill>
                  <a:srgbClr val="9A0000"/>
                </a:solidFill>
              </a:rPr>
              <a:t> lançamento dos dados.</a:t>
            </a:r>
          </a:p>
          <a:p>
            <a:pPr algn="ctr"/>
            <a:endParaRPr lang="pt-BR" sz="1600" b="1" kern="50" dirty="0">
              <a:solidFill>
                <a:srgbClr val="9A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17924" y="6444710"/>
            <a:ext cx="7759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SIP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de Informações Patrimoniais		</a:t>
            </a:r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UFSC 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– Universidade Federal de Santa Catarina</a:t>
            </a:r>
          </a:p>
        </p:txBody>
      </p:sp>
    </p:spTree>
    <p:extLst>
      <p:ext uri="{BB962C8B-B14F-4D97-AF65-F5344CB8AC3E}">
        <p14:creationId xmlns:p14="http://schemas.microsoft.com/office/powerpoint/2010/main" val="2191665044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Rectangle 22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" name="Rectangle 24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Right Triangle 26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8" name="Rectangle 27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9" name="Right Triangle 28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30" name="Straight Connector 29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23860" y="4420428"/>
            <a:ext cx="72353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Manual de Coleta e Lançamentos de Dados no SIP</a:t>
            </a:r>
            <a:endParaRPr lang="pt-BR" sz="4000" dirty="0">
              <a:solidFill>
                <a:srgbClr val="9A0000"/>
              </a:solidFill>
              <a:latin typeface="Vijaya" pitchFamily="34" charset="0"/>
              <a:cs typeface="Vijaya" pitchFamily="34" charset="0"/>
            </a:endParaRPr>
          </a:p>
        </p:txBody>
      </p:sp>
      <p:pic>
        <p:nvPicPr>
          <p:cNvPr id="34" name="Picture 4" descr="Resultado de imagem para clipart book">
            <a:hlinkClick r:id="" action="ppaction://noaction">
              <a:snd r:embed="rId2" name="click.wav"/>
            </a:hlinkClick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2574" y="1196752"/>
            <a:ext cx="4158462" cy="3077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575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72480" y="1201748"/>
            <a:ext cx="94330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Após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o preenchimento dos dados deve-se clicar no botão                  . Na mesma tela, serão elencados todos os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grupos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de materiais atualmente registrados no SIP para o ambiente informado, e que devem ser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atualizados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nesta etapa.</a:t>
            </a:r>
          </a:p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Veja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 tela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abaixo.</a:t>
            </a:r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  <p:pic>
        <p:nvPicPr>
          <p:cNvPr id="18434" name="Picture 2" descr="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3820" y="1306624"/>
            <a:ext cx="831850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 descr="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592" y="2216884"/>
            <a:ext cx="6408712" cy="3501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017924" y="6444710"/>
            <a:ext cx="7759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SIP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de Informações Patrimoniais</a:t>
            </a:r>
          </a:p>
        </p:txBody>
      </p:sp>
    </p:spTree>
    <p:extLst>
      <p:ext uri="{BB962C8B-B14F-4D97-AF65-F5344CB8AC3E}">
        <p14:creationId xmlns:p14="http://schemas.microsoft.com/office/powerpoint/2010/main" val="2331860430"/>
      </p:ext>
    </p:extLst>
  </p:cSld>
  <p:clrMapOvr>
    <a:masterClrMapping/>
  </p:clrMapOvr>
  <p:transition spd="slow">
    <p:pull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19122" y="989354"/>
            <a:ext cx="4953000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partir deste momento devem ser informados se os itens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foram </a:t>
            </a:r>
            <a:r>
              <a:rPr lang="pt-BR" b="1" dirty="0" smtClean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encontrados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ou não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e qual seu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estado de conservação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 Para cada item com situação       essa atualização deve ser efetuada, com base no levantamento físico realizado.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Quando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o trabalho estiver concluído, a situação será alterada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para    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</a:p>
        </p:txBody>
      </p:sp>
      <p:pic>
        <p:nvPicPr>
          <p:cNvPr id="19458" name="Picture 2" descr="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116" y="1595067"/>
            <a:ext cx="260921" cy="24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540" y="2481270"/>
            <a:ext cx="142875" cy="1412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576736" y="3032213"/>
            <a:ext cx="4953000" cy="286232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São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dois os procedimentos que devem ser realizados (tanto faz a ordem, conforme melhor for para as comissões):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Um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deles compreende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adicionar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itens no ambiente selecionado, itens estes que não constam da relação atual de bens registrados no ambiente, setor e edificação selecionados.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Recomenda-se executar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essa etapa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primeiro;</a:t>
            </a: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outro procedimento consiste em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acessar item a item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(os materiais estão agrupados por tipo de material), clicando no ícone em forma de lápis     e atualizando seu status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354" y="5584935"/>
            <a:ext cx="131763" cy="1317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1860430"/>
      </p:ext>
    </p:extLst>
  </p:cSld>
  <p:clrMapOvr>
    <a:masterClrMapping/>
  </p:clrMapOvr>
  <p:transition spd="slow">
    <p:cover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16496" y="1121744"/>
            <a:ext cx="9073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Vejamos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como proceder em cada caso.</a:t>
            </a:r>
          </a:p>
          <a:p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Primeiramente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para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adicionar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materiais, na tela inicial de consulta, clique no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botão                               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</a:p>
        </p:txBody>
      </p:sp>
      <p:pic>
        <p:nvPicPr>
          <p:cNvPr id="20482" name="Picture 2" descr="adicion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564" y="1447698"/>
            <a:ext cx="1343025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3" descr="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95" y="1916832"/>
            <a:ext cx="6985817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1860430"/>
      </p:ext>
    </p:extLst>
  </p:cSld>
  <p:clrMapOvr>
    <a:masterClrMapping/>
  </p:clrMapOvr>
  <p:transition spd="slow">
    <p:cover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78480" y="1141996"/>
            <a:ext cx="92170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Ao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clicar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em                                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abrirá a tela para adição de itens ao ambiente selecionado, conforme imagem abaixo.        </a:t>
            </a:r>
          </a:p>
        </p:txBody>
      </p:sp>
      <p:pic>
        <p:nvPicPr>
          <p:cNvPr id="21506" name="Picture 2" descr="adicion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418" y="1234976"/>
            <a:ext cx="1341438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3" descr="1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36" y="1844823"/>
            <a:ext cx="7344816" cy="4005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1860430"/>
      </p:ext>
    </p:extLst>
  </p:cSld>
  <p:clrMapOvr>
    <a:masterClrMapping/>
  </p:clrMapOvr>
  <p:transition spd="slow">
    <p:cover/>
    <p:sndAc>
      <p:stSnd>
        <p:snd r:embed="rId2" name="click.wav"/>
      </p:stSnd>
    </p:sndAc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72480" y="927094"/>
            <a:ext cx="495300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Selecione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um dos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tipos de numeração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(código de barras, patrimônio/ plaqueta, número de controle ou número tinta), conforme cada caso, e informe o número correspondente e clique em          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    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</a:p>
        </p:txBody>
      </p:sp>
      <p:pic>
        <p:nvPicPr>
          <p:cNvPr id="22530" name="Picture 2" descr="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7592" y="1844824"/>
            <a:ext cx="582613" cy="20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4304928" y="2222309"/>
            <a:ext cx="495300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Para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um melhor resultado, procure sempre digitar o número patrimonial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na primeira coluna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 Em alguns casos, o segundo campo pode apresentar problema na adição (não mostra resultado da busca).</a:t>
            </a:r>
          </a:p>
        </p:txBody>
      </p:sp>
      <p:pic>
        <p:nvPicPr>
          <p:cNvPr id="22531" name="Picture 3" descr="primeira colun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860" y="3523883"/>
            <a:ext cx="4872750" cy="2727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1860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94846" y="1205966"/>
            <a:ext cx="93524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Somente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utilize a segunda coluna juntamente com a primeira, caso houver necessidade de digitar uma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sequência numérica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 tombamento.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Mas </a:t>
            </a:r>
            <a:r>
              <a:rPr lang="pt-BR" b="1" dirty="0" smtClean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atenção!: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deve ser uma sequência numérica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sem nenhum </a:t>
            </a:r>
            <a:r>
              <a:rPr lang="pt-BR" b="1" dirty="0" smtClean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intervalo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adicionar o material, o sistema apresentará uma linha de edição, para informar o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estado de conservação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do bem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encontrado.</a:t>
            </a:r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  <p:pic>
        <p:nvPicPr>
          <p:cNvPr id="23554" name="Picture 2" descr="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592" y="2408390"/>
            <a:ext cx="6696744" cy="373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1860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32350" y="1196378"/>
            <a:ext cx="94473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Não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é necessário informar nenhum dado no campo 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Material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”; o sistema preencherá esse campo automaticamente.</a:t>
            </a:r>
          </a:p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Por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definição, ao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adicionar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materiais, o sistema já preencherá o campo 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Localizado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como 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Sim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”. O estado de conservação também já deverá aparecer preenchido conforme o que já estiver cadastrado no sistema, podendo este campo ser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alterado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neste lançamento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4708" y="2996952"/>
            <a:ext cx="153988" cy="1539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9" name="Picture 3" descr="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5948" y="4079782"/>
            <a:ext cx="214312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4" descr="Volta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9971" y="4365104"/>
            <a:ext cx="427037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 descr="adiciona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132" y="4624116"/>
            <a:ext cx="1354137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6" descr="confirmar operaçã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500" y="2673706"/>
            <a:ext cx="5700765" cy="3131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177136" y="2598052"/>
            <a:ext cx="33843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Quando o lançamento estiver concluído, o campo 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Situação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mostrará o ícone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    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Caso ocorrer erro na digitação e for necessário excluir o item adicionado, nessa mesma tela clique no botão 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 ,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confirme a operação, clique no botão          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e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na tela que surgir, clique novamente em                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      para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informar a numeração correta.</a:t>
            </a:r>
          </a:p>
        </p:txBody>
      </p:sp>
    </p:spTree>
    <p:extLst>
      <p:ext uri="{BB962C8B-B14F-4D97-AF65-F5344CB8AC3E}">
        <p14:creationId xmlns:p14="http://schemas.microsoft.com/office/powerpoint/2010/main" val="2331860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44488" y="1196752"/>
            <a:ext cx="4953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Para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cada lançamento realizado, corretamente ou com exclusão de item adicionado incorretamente, é necessário clicar no botão      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para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que um novo material possa ser lançado.</a:t>
            </a:r>
          </a:p>
        </p:txBody>
      </p:sp>
      <p:pic>
        <p:nvPicPr>
          <p:cNvPr id="25602" name="Picture 2" descr="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537" y="1814168"/>
            <a:ext cx="4873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290" y="4241340"/>
            <a:ext cx="1244468" cy="1943316"/>
          </a:xfrm>
          <a:prstGeom prst="rect">
            <a:avLst/>
          </a:prstGeom>
        </p:spPr>
      </p:pic>
      <p:sp>
        <p:nvSpPr>
          <p:cNvPr id="17" name="Oval Callout 16"/>
          <p:cNvSpPr/>
          <p:nvPr/>
        </p:nvSpPr>
        <p:spPr>
          <a:xfrm>
            <a:off x="1158736" y="2780928"/>
            <a:ext cx="5719706" cy="1470766"/>
          </a:xfrm>
          <a:prstGeom prst="wedgeEllipse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sz="1600" b="1" kern="50" dirty="0" smtClean="0">
              <a:solidFill>
                <a:srgbClr val="9A0000"/>
              </a:solidFill>
            </a:endParaRPr>
          </a:p>
          <a:p>
            <a:pPr algn="ctr"/>
            <a:r>
              <a:rPr lang="pt-BR" sz="1600" b="1" kern="50" dirty="0" smtClean="0">
                <a:solidFill>
                  <a:srgbClr val="9A0000"/>
                </a:solidFill>
              </a:rPr>
              <a:t>Importante!</a:t>
            </a:r>
          </a:p>
          <a:p>
            <a:pPr algn="ctr"/>
            <a:endParaRPr lang="pt-BR" sz="1600" b="1" kern="50" dirty="0">
              <a:solidFill>
                <a:srgbClr val="9A0000"/>
              </a:solidFill>
            </a:endParaRPr>
          </a:p>
          <a:p>
            <a:pPr algn="ctr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pt-BR" sz="1600" b="1" kern="50" dirty="0">
                <a:solidFill>
                  <a:srgbClr val="9A0000"/>
                </a:solidFill>
              </a:rPr>
              <a:t>Utilize o botão “</a:t>
            </a:r>
            <a:r>
              <a:rPr lang="pt-BR" sz="1600" b="1" u="sng" kern="50" dirty="0">
                <a:solidFill>
                  <a:srgbClr val="9A0000"/>
                </a:solidFill>
              </a:rPr>
              <a:t>Voltar</a:t>
            </a:r>
            <a:r>
              <a:rPr lang="pt-BR" sz="1600" b="1" kern="50" dirty="0">
                <a:solidFill>
                  <a:srgbClr val="9A0000"/>
                </a:solidFill>
              </a:rPr>
              <a:t>” do sistema. Evite retornar telas utilizando o botão de retorno do navegador.</a:t>
            </a:r>
          </a:p>
          <a:p>
            <a:pPr algn="ctr"/>
            <a:endParaRPr lang="pt-BR" sz="1600" b="1" kern="50" dirty="0">
              <a:solidFill>
                <a:srgbClr val="9A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860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88493" y="1158210"/>
            <a:ext cx="82369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Para os bens listados, havendo itens assinalados com o status   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,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é necessário acessar cada um deles, através do ícone sob forma de lápis      e informar a situação de cada bem.</a:t>
            </a:r>
          </a:p>
        </p:txBody>
      </p:sp>
      <p:pic>
        <p:nvPicPr>
          <p:cNvPr id="26626" name="Picture 2" descr="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620" y="1259810"/>
            <a:ext cx="201612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533" y="1556792"/>
            <a:ext cx="131763" cy="130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4" descr="2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04" y="1916832"/>
            <a:ext cx="7128792" cy="3908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1860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61740" y="1084240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Assim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sendo, na tela que surgir, deve-se confirmar se o bem foi ou não localizado no ambiente selecionado, informando 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sim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ou 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não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”, e qual o seu atual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estado de conservação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Ainda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quando não houver cadastro de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número de série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é possível informá-lo nesse momento, caso tiver em mãos a numeração serial. Veja a tela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abaixo.</a:t>
            </a:r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  <p:pic>
        <p:nvPicPr>
          <p:cNvPr id="27650" name="Picture 2" descr="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124" y="2381500"/>
            <a:ext cx="6611416" cy="3614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1860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721836" y="2067587"/>
            <a:ext cx="388843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Neste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período, todos os bens móveis permanentes existentes devem ser verificados e lançados no SIP. Caso desprovidos de identificação, deverão ser informados em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planilha específica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conforme modelo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disponibilizado no site do inventário (</a:t>
            </a:r>
            <a:r>
              <a:rPr lang="pt-BR" b="1" dirty="0" smtClean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dgp.proad.ufsc.br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).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Para melhor organização do trabalho, recomendamos que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as tarefas desse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período sejam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subdivididas em:</a:t>
            </a:r>
          </a:p>
          <a:p>
            <a:pPr algn="just"/>
            <a:endParaRPr lang="pt-BR" dirty="0" smtClean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pt-BR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Levantamento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físico </a:t>
            </a:r>
            <a:r>
              <a:rPr lang="pt-BR" b="1" dirty="0" smtClean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dos bens e de sua localização;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pt-BR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Lançamento</a:t>
            </a:r>
            <a:r>
              <a:rPr lang="pt-BR" b="1" dirty="0" smtClean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dos dados dos bens no SIP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609441"/>
              </p:ext>
            </p:extLst>
          </p:nvPr>
        </p:nvGraphicFramePr>
        <p:xfrm>
          <a:off x="1382998" y="3565375"/>
          <a:ext cx="3727145" cy="2499043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3727145"/>
              </a:tblGrid>
              <a:tr h="16561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2400" kern="50" dirty="0" smtClean="0">
                          <a:effectLst/>
                        </a:rPr>
                        <a:t>Para </a:t>
                      </a:r>
                      <a:r>
                        <a:rPr lang="pt-BR" sz="2400" kern="50" dirty="0">
                          <a:effectLst/>
                        </a:rPr>
                        <a:t>esta etapa, é necessária a </a:t>
                      </a:r>
                      <a:r>
                        <a:rPr lang="pt-BR" sz="2400" kern="50" dirty="0">
                          <a:solidFill>
                            <a:srgbClr val="FFFF00"/>
                          </a:solidFill>
                          <a:effectLst/>
                        </a:rPr>
                        <a:t>prévia</a:t>
                      </a:r>
                      <a:r>
                        <a:rPr lang="pt-BR" sz="2400" kern="50" dirty="0">
                          <a:effectLst/>
                        </a:rPr>
                        <a:t> atualização dos ambientes e setores </a:t>
                      </a:r>
                      <a:r>
                        <a:rPr lang="pt-BR" sz="2400" kern="50" dirty="0">
                          <a:solidFill>
                            <a:srgbClr val="FFFF00"/>
                          </a:solidFill>
                          <a:effectLst/>
                        </a:rPr>
                        <a:t>no SIEF</a:t>
                      </a:r>
                      <a:r>
                        <a:rPr lang="pt-BR" sz="2400" kern="50" dirty="0">
                          <a:effectLst/>
                        </a:rPr>
                        <a:t>, cujo prazo é </a:t>
                      </a:r>
                      <a:r>
                        <a:rPr lang="pt-BR" sz="2400" kern="50" dirty="0">
                          <a:solidFill>
                            <a:srgbClr val="FFFF00"/>
                          </a:solidFill>
                          <a:effectLst/>
                        </a:rPr>
                        <a:t>até </a:t>
                      </a:r>
                      <a:r>
                        <a:rPr lang="pt-BR" sz="2400" kern="50" dirty="0" smtClean="0">
                          <a:solidFill>
                            <a:srgbClr val="FFFF00"/>
                          </a:solidFill>
                          <a:effectLst/>
                        </a:rPr>
                        <a:t>12/09/2018</a:t>
                      </a:r>
                      <a:r>
                        <a:rPr lang="pt-BR" sz="2400" kern="50" dirty="0" smtClean="0">
                          <a:effectLst/>
                        </a:rPr>
                        <a:t>, </a:t>
                      </a:r>
                      <a:r>
                        <a:rPr lang="pt-BR" sz="2400" kern="50" dirty="0">
                          <a:effectLst/>
                        </a:rPr>
                        <a:t>conforme </a:t>
                      </a:r>
                      <a:r>
                        <a:rPr lang="pt-BR" sz="2400" b="1" kern="5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cronograma.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033" name="Picture 9" descr="Resultado de imagem para atenção carimb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601" y="2508507"/>
            <a:ext cx="1575236" cy="1575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393618" y="893136"/>
            <a:ext cx="92166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INVENTÁRIO DE BENS PERMANENTES</a:t>
            </a:r>
          </a:p>
          <a:p>
            <a:pPr algn="just"/>
            <a:endParaRPr lang="pt-BR" dirty="0">
              <a:solidFill>
                <a:srgbClr val="9E0000"/>
              </a:solidFill>
              <a:latin typeface="Vijaya" pitchFamily="34" charset="0"/>
              <a:cs typeface="Vijaya" pitchFamily="34" charset="0"/>
            </a:endParaRPr>
          </a:p>
          <a:p>
            <a:pPr algn="just"/>
            <a:r>
              <a:rPr lang="pt-BR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Atualizados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os ambientes no SIEF, começa o inventário dos bens móveis permanentes. A etapa de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coleta</a:t>
            </a:r>
            <a:r>
              <a:rPr lang="pt-BR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e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lançamento</a:t>
            </a:r>
            <a:r>
              <a:rPr lang="pt-BR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 dados do inventário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2018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da UFSC ocorrerá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de </a:t>
            </a:r>
            <a:r>
              <a:rPr lang="pt-BR" b="1" dirty="0" smtClean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17/09/2018 a 04/11/2018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  <p:pic>
        <p:nvPicPr>
          <p:cNvPr id="23" name="Picture 7" descr="Resultado de imagem para alfinete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032" y="3451315"/>
            <a:ext cx="162884" cy="23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7" descr="Resultado de imagem para alfinete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922" y="5795410"/>
            <a:ext cx="162884" cy="23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7" descr="Resultado de imagem para alfinete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15096" y="5796134"/>
            <a:ext cx="163646" cy="23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017924" y="6444710"/>
            <a:ext cx="7759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SIEF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Integrado de Espaço Físico.	</a:t>
            </a:r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UFSC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Universidade Federal de Santa Catarina.	</a:t>
            </a:r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SIP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de Informações Patrimoniais</a:t>
            </a:r>
          </a:p>
        </p:txBody>
      </p:sp>
    </p:spTree>
    <p:extLst>
      <p:ext uri="{BB962C8B-B14F-4D97-AF65-F5344CB8AC3E}">
        <p14:creationId xmlns:p14="http://schemas.microsoft.com/office/powerpoint/2010/main" val="1229939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72480" y="1279382"/>
            <a:ext cx="9073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Sempre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que os dados forem atualizados no sistema, o item aparecerá com a situação      . Para retornar à tela de pesquisa, clique no botão           , no canto inferior direito da tela.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182" y="1404150"/>
            <a:ext cx="153987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3" descr="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673" y="1645677"/>
            <a:ext cx="438150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4" descr="2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06" y="2092014"/>
            <a:ext cx="6616466" cy="36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1860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35350" y="1158135"/>
            <a:ext cx="89402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À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medida que os bens forem atualizados, por grupo de materiais, o status será alterado para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concluído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indicado pelo símbolo       .</a:t>
            </a:r>
          </a:p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Para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avançar no sistema para o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próximo ambiente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basta clicar no ícone ao lado direito do campo 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Ambiente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”, na forma de lupa  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,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selecionar o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ambiente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que deva ser atualizado, clicar em 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Selecionar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e em seguida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                 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 Caso tiver bens já registrados nesse local, o sistema listará os itens.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802" y="1556792"/>
            <a:ext cx="153988" cy="1539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7012" y="2086726"/>
            <a:ext cx="153987" cy="1651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4" descr="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290" y="2348880"/>
            <a:ext cx="831850" cy="17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Picture 5" descr="2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654" y="2679553"/>
            <a:ext cx="6206851" cy="3384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3331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16496" y="1282638"/>
            <a:ext cx="90730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Uma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vez concluídos todos os ambientes, verifique a necessidade de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atualizar ambientes vinculados a outros setores e/ou edificações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que façam parte de sua área de atuação. Verifique também se existem mais páginas/ telas que precisam ser consultadas, conforme imagem abaixo.</a:t>
            </a:r>
          </a:p>
        </p:txBody>
      </p:sp>
      <p:pic>
        <p:nvPicPr>
          <p:cNvPr id="30722" name="Picture 2" descr="Várias tel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714" y="2320002"/>
            <a:ext cx="6359110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3331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75464" y="1164874"/>
            <a:ext cx="91221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Quando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todos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os bens lançados em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todos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os ambientes da respectiva unidade inventariante estiverem com o ícone </a:t>
            </a:r>
            <a:r>
              <a:rPr lang="pt-BR" b="1" dirty="0">
                <a:solidFill>
                  <a:srgbClr val="00B050"/>
                </a:solidFill>
                <a:latin typeface="Vijaya" pitchFamily="34" charset="0"/>
                <a:cs typeface="Vijaya" pitchFamily="34" charset="0"/>
              </a:rPr>
              <a:t>verde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    , o inventário estará </a:t>
            </a:r>
            <a:r>
              <a:rPr lang="pt-BR" b="1" dirty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concluído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devendo-se encaminhar a documentação conforme prazo do cronograma.</a:t>
            </a:r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348" y="1548751"/>
            <a:ext cx="153987" cy="1555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638403"/>
              </p:ext>
            </p:extLst>
          </p:nvPr>
        </p:nvGraphicFramePr>
        <p:xfrm>
          <a:off x="3158507" y="2060848"/>
          <a:ext cx="6252262" cy="275844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625226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2000" b="1" kern="5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Importante</a:t>
                      </a:r>
                      <a:r>
                        <a:rPr lang="pt-BR" sz="2000" b="1" kern="5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!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pt-BR" sz="2000" b="1" kern="5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2000" b="1" kern="5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sistema SIP, somente serão lançados os bens que </a:t>
                      </a:r>
                      <a:r>
                        <a:rPr lang="pt-BR" sz="2000" b="1" kern="50" dirty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possuem identificação numérica</a:t>
                      </a:r>
                      <a:r>
                        <a:rPr lang="pt-BR" sz="2000" b="1" kern="5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Bens sem identificação deverão ser informados na “</a:t>
                      </a:r>
                      <a:r>
                        <a:rPr lang="pt-BR" sz="2000" b="1" kern="50" dirty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Planilha de Bens Sem Identificação</a:t>
                      </a:r>
                      <a:r>
                        <a:rPr lang="pt-BR" sz="2000" b="1" kern="5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”. O período para coleta e </a:t>
                      </a:r>
                      <a:r>
                        <a:rPr lang="pt-BR" sz="2000" b="1" kern="5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lançamento no sistema será </a:t>
                      </a:r>
                      <a:r>
                        <a:rPr lang="pt-BR" sz="2000" b="1" kern="50" dirty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 </a:t>
                      </a:r>
                      <a:r>
                        <a:rPr lang="pt-BR" sz="2000" b="1" kern="5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17/09/2018 </a:t>
                      </a:r>
                      <a:r>
                        <a:rPr lang="pt-BR" sz="2000" b="1" kern="50" dirty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pt-BR" sz="2000" b="1" kern="5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04/11/2018</a:t>
                      </a:r>
                      <a:r>
                        <a:rPr lang="pt-BR" sz="2000" b="1" kern="5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pt-BR" sz="2000" b="1" kern="5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258" y="3891937"/>
            <a:ext cx="1473744" cy="230134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017924" y="6444710"/>
            <a:ext cx="7759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SIP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de Informações Patrimoniais</a:t>
            </a:r>
          </a:p>
        </p:txBody>
      </p:sp>
    </p:spTree>
    <p:extLst>
      <p:ext uri="{BB962C8B-B14F-4D97-AF65-F5344CB8AC3E}">
        <p14:creationId xmlns:p14="http://schemas.microsoft.com/office/powerpoint/2010/main" val="1933331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15610" y="1248134"/>
            <a:ext cx="9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Durante o  inventário, será possível emitir um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relatório analítico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para acompanhamento dos trabalhos. Para tanto, acesse o módulo do sistema Patrimônio – Bens Móveis &gt;&gt; Inventário &gt;&gt; Relatório analítico. Veja na tela abaixo.</a:t>
            </a:r>
          </a:p>
        </p:txBody>
      </p:sp>
      <p:pic>
        <p:nvPicPr>
          <p:cNvPr id="32770" name="Picture 2" descr="tel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936" y="2132856"/>
            <a:ext cx="6707368" cy="3742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3331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2413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356114" y="1138996"/>
            <a:ext cx="85689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Informe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nos campos obrigatórios o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número do inventário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o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setor</a:t>
            </a:r>
            <a:r>
              <a:rPr lang="pt-BR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e a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edificação</a:t>
            </a:r>
            <a:r>
              <a:rPr lang="pt-BR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para gerar o relatório analítico. Para maior detalhamento, é possível ainda selecionar os ambientes individualizadamente, bem como a situação dos bens (todos, encontrado, não encontrado ou não inventariado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).</a:t>
            </a:r>
          </a:p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Clique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em                para gerar o relatório. </a:t>
            </a:r>
          </a:p>
          <a:p>
            <a:pPr algn="just"/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  <p:pic>
        <p:nvPicPr>
          <p:cNvPr id="33794" name="Picture 2" descr="seleçã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056" y="2420888"/>
            <a:ext cx="6552728" cy="3582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Picture 3" descr="vis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566" y="2060848"/>
            <a:ext cx="630238" cy="16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3331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88504" y="1157730"/>
            <a:ext cx="9001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b="1" dirty="0" smtClean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ENVIO DOS RELATÓRIOS AO DGP</a:t>
            </a:r>
          </a:p>
          <a:p>
            <a:pPr algn="just"/>
            <a:endParaRPr lang="pt-BR" b="1" dirty="0">
              <a:solidFill>
                <a:srgbClr val="9E0000"/>
              </a:solidFill>
              <a:latin typeface="Vijaya" pitchFamily="34" charset="0"/>
              <a:cs typeface="Vijaya" pitchFamily="34" charset="0"/>
            </a:endParaRPr>
          </a:p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Superado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o período de coleta e lançamento de dados no SIP, o sistema será encerrado para novos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lançamentos.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No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período </a:t>
            </a:r>
            <a:r>
              <a:rPr lang="pt-BR" b="1" dirty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de </a:t>
            </a:r>
            <a:r>
              <a:rPr lang="pt-BR" b="1" dirty="0" smtClean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12/11/2018 </a:t>
            </a:r>
            <a:r>
              <a:rPr lang="pt-BR" b="1" dirty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a </a:t>
            </a:r>
            <a:r>
              <a:rPr lang="pt-BR" b="1" dirty="0" smtClean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10/12/2018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deverão ser gerados os relatórios de inventário, organizados os papéis de trabalho e encaminhados ao DGP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de forma </a:t>
            </a:r>
            <a:r>
              <a:rPr lang="pt-BR" b="1" dirty="0" smtClean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consolidada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</a:t>
            </a:r>
            <a:r>
              <a:rPr lang="pt-BR" b="1" dirty="0" smtClean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pelos agentes patrimoniais natos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que receberam o processo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digital. Vejamos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quais são esses documentos e de que forma devem ser encaminhados.</a:t>
            </a:r>
          </a:p>
          <a:p>
            <a:pPr algn="just"/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documentação do inventário deve ser inserida no processo digital encaminhado à unidade, iniciando pelas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portarias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que designaram as comissões dessa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unidade;</a:t>
            </a:r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Para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fins de encaminhamento ao DGP,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os relatórios devem vir consolidados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 Assim, por exemplo, os inventários dos departamentos da PROAD (DGP, DPC, DCOM etc.) não devem ser encaminhados ao DGP de forma fragmentada;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será gerado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um relatório geral da unidade (no exemplo, da PROAD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). Será um </a:t>
            </a:r>
            <a:r>
              <a:rPr lang="pt-BR" b="1" dirty="0" smtClean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relatório sintético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que já constará no processo.</a:t>
            </a:r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17924" y="6444710"/>
            <a:ext cx="7759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SIP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de Informações Patrimoniais		</a:t>
            </a:r>
            <a:r>
              <a:rPr lang="pt-BR" sz="1000" b="1" dirty="0">
                <a:latin typeface="Vijaya" pitchFamily="34" charset="0"/>
                <a:cs typeface="Vijaya" pitchFamily="34" charset="0"/>
              </a:rPr>
              <a:t> DGP</a:t>
            </a:r>
            <a:r>
              <a:rPr lang="pt-BR" sz="1000" dirty="0">
                <a:latin typeface="Vijaya" pitchFamily="34" charset="0"/>
                <a:cs typeface="Vijaya" pitchFamily="34" charset="0"/>
              </a:rPr>
              <a:t> – Departamento de Gestão Patrimonial </a:t>
            </a:r>
            <a:endParaRPr lang="pt-BR" sz="1000" dirty="0" smtClean="0">
              <a:latin typeface="Vijaya" pitchFamily="34" charset="0"/>
              <a:cs typeface="Vijay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331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88505" y="1056110"/>
            <a:ext cx="4824536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O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agente patrimonial nato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que possuir assinatura eletrônica poderá assinar os relatórios diretamente no processo. No entanto, se não tiver assinatura eletrônica, os relatórios deverão ser impressos, assinados, digitalizados e inseridos no processo.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As vias físicas não precisam ser enviadas ao DGP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</a:p>
        </p:txBody>
      </p:sp>
      <p:sp>
        <p:nvSpPr>
          <p:cNvPr id="3" name="Rectangle 2"/>
          <p:cNvSpPr/>
          <p:nvPr/>
        </p:nvSpPr>
        <p:spPr>
          <a:xfrm>
            <a:off x="1568624" y="3208908"/>
            <a:ext cx="4953000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lvl="0"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As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planilhas de bens sem identificação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devem ser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salvas em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formato PDF e também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inseridas no processo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 Os arquivos em Excel, em seu formato editável, devem ser enviados para o e-mail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inventario.dgp@contato.ufsc.br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para que possam ser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trabalhados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posteriormente. Solicita-se que, no corpo do e-mail, sejam mencionados o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setor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inventariado ao qual corresponde a planilha, o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número da portaria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que designa a comissão de inventário e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o número do processo digital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017924" y="6444710"/>
            <a:ext cx="7759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DGP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</a:t>
            </a:r>
            <a:r>
              <a:rPr lang="pt-BR" sz="1000" dirty="0">
                <a:latin typeface="Vijaya" pitchFamily="34" charset="0"/>
                <a:cs typeface="Vijaya" pitchFamily="34" charset="0"/>
              </a:rPr>
              <a:t>– Departamento de Gestão Patrimonial </a:t>
            </a:r>
            <a:endParaRPr lang="pt-BR" sz="1000" dirty="0" smtClean="0">
              <a:latin typeface="Vijaya" pitchFamily="34" charset="0"/>
              <a:cs typeface="Vijay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331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460324"/>
              </p:ext>
            </p:extLst>
          </p:nvPr>
        </p:nvGraphicFramePr>
        <p:xfrm>
          <a:off x="2758256" y="1179500"/>
          <a:ext cx="5983779" cy="4032504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5983779"/>
              </a:tblGrid>
              <a:tr h="33347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2400" b="1" kern="5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partir 2017</a:t>
                      </a:r>
                      <a:r>
                        <a:rPr lang="pt-BR" sz="2400" b="1" kern="5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cada comissão precisa encaminhar ao agente patrimonial </a:t>
                      </a:r>
                      <a:r>
                        <a:rPr lang="pt-BR" sz="2400" b="1" kern="50" baseline="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nato</a:t>
                      </a:r>
                      <a:r>
                        <a:rPr lang="pt-BR" sz="2400" b="1" kern="5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para incluir no processo, um </a:t>
                      </a:r>
                      <a:r>
                        <a:rPr lang="pt-BR" sz="2400" b="1" kern="50" baseline="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relatório das atividades executadas</a:t>
                      </a:r>
                      <a:r>
                        <a:rPr lang="pt-BR" sz="2400" b="1" kern="5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2400" b="1" kern="5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 modelo do relatório será divulgado na página do inventário na internet.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pt-BR" sz="2400" b="1" kern="50" baseline="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3600" b="1" kern="50" baseline="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dgp.proad.ufsc.br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55" y="2988257"/>
            <a:ext cx="1646649" cy="2571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802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88504" y="1371540"/>
            <a:ext cx="91450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Em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caso de não conclusão ou não realização do inventário, ou de inventário realizado parcialmente, também será necessário instruir o processo com uma peça (pode ser memorando),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assinado pelo agente patrimonial nato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contendo as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justificativas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julgadas necessárias.</a:t>
            </a:r>
          </a:p>
          <a:p>
            <a:pPr lvl="0"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Documentos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enviados fora do processo – </a:t>
            </a:r>
            <a:r>
              <a:rPr lang="pt-BR" b="1" dirty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à exceção da planilha </a:t>
            </a:r>
            <a:r>
              <a:rPr lang="pt-BR" b="1" dirty="0" smtClean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Excel </a:t>
            </a:r>
            <a:r>
              <a:rPr lang="pt-BR" b="1" dirty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dos bens sem identificação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– não serão considerados para fins de prestação de contas aos órgãos de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controle.</a:t>
            </a:r>
          </a:p>
          <a:p>
            <a:pPr lvl="0"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Havendo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necessidade, o DGP retornará o processo para correções ou acréscimos de documentos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faltantes, </a:t>
            </a:r>
            <a:r>
              <a:rPr lang="pt-BR" b="1" dirty="0" smtClean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sem extensão de prazo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</a:p>
          <a:p>
            <a:pPr lvl="0"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É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importante ressaltar que, a partir do lançamento dos dados no sistema, a comissão interna de inventário do setor torna-se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responsável pelos dados informados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uma vez que o sistema gerará a movimentação dos bens para as localizações informadas. Não haverá, porém, mudança de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responsabilidade por carga patrimonial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(trata-se de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atualizar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localização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dos bens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).</a:t>
            </a:r>
          </a:p>
          <a:p>
            <a:pPr lvl="0"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processo deverá ser retornado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ao DGP no período de  </a:t>
            </a:r>
            <a:r>
              <a:rPr lang="pt-BR" sz="2400" b="1" u="sng" dirty="0" smtClean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12/11/2018  até 14/12/2018</a:t>
            </a:r>
            <a:r>
              <a:rPr lang="pt-BR" sz="2400" b="1" dirty="0" smtClean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para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o setor </a:t>
            </a:r>
            <a:r>
              <a:rPr lang="pt-BR" b="1" dirty="0" smtClean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DINV/DGP/PROAD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sem destinatário específico.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017924" y="6444710"/>
            <a:ext cx="7759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DGP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</a:t>
            </a:r>
            <a:r>
              <a:rPr lang="pt-BR" sz="1000" dirty="0">
                <a:latin typeface="Vijaya" pitchFamily="34" charset="0"/>
                <a:cs typeface="Vijaya" pitchFamily="34" charset="0"/>
              </a:rPr>
              <a:t>– Departamento de Gestão Patrimonial </a:t>
            </a:r>
            <a:endParaRPr lang="pt-BR" sz="1000" dirty="0" smtClean="0">
              <a:latin typeface="Vijaya" pitchFamily="34" charset="0"/>
              <a:cs typeface="Vijay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331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72480" y="775393"/>
            <a:ext cx="49685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LEVANTAMENTO DA LOCALIZAÇÃO FÍSICA DOS BENS</a:t>
            </a:r>
          </a:p>
          <a:p>
            <a:pPr algn="just"/>
            <a:endParaRPr lang="pt-BR" dirty="0" smtClean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Em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cada um dos ambientes a ser inventariado, os bens deverão ser localizados fisicamente e </a:t>
            </a:r>
            <a:r>
              <a:rPr lang="pt-BR" b="1" dirty="0">
                <a:solidFill>
                  <a:srgbClr val="9A0000"/>
                </a:solidFill>
                <a:latin typeface="Vijaya" pitchFamily="34" charset="0"/>
                <a:cs typeface="Vijaya" pitchFamily="34" charset="0"/>
              </a:rPr>
              <a:t>seu número de tombamento, descrição e estado de conservação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deverão ser registrados em documento próprio. Esse documento pode ser tanto o 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Formulário de Coleta Física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(formato .doc) quanto o 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Relatório de Materiais por Imóvel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(gerado via SIP, em formato .pdf), este para ser utilizado como checklist.</a:t>
            </a:r>
          </a:p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Já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os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bens que não possuem identificação de tombamento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deverão ser verificados e registrados na 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Planilha de Bens Sem Identificação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Os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arquivos do formulário e da planilha serão disponibilizados na página do inventário na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internet (</a:t>
            </a:r>
            <a:r>
              <a:rPr lang="pt-BR" b="1" dirty="0" smtClean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dgp.proad.ufsc.br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).</a:t>
            </a:r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2906497"/>
              </p:ext>
            </p:extLst>
          </p:nvPr>
        </p:nvGraphicFramePr>
        <p:xfrm>
          <a:off x="6053372" y="1525026"/>
          <a:ext cx="3600400" cy="433241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36004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2400" b="1" kern="5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Neste </a:t>
                      </a:r>
                      <a:r>
                        <a:rPr lang="pt-BR" sz="2400" b="1" kern="5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primeiro momento não será necessária a utilização do SIP para lançamento dos dados. Trata-se de efetuar o levantamento patrimonial “a campo”, para só depois utilizar o sistema.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6" name="Picture 9" descr="Resultado de imagem para atenção carimb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4958" y="753452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7" descr="Resultado de imagem para alfinete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1260" y="1430987"/>
            <a:ext cx="162884" cy="23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7" descr="Resultado de imagem para alfinete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0172" y="5631258"/>
            <a:ext cx="162884" cy="23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7" descr="Resultado de imagem para alfinete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95616" y="5612097"/>
            <a:ext cx="163646" cy="23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2017924" y="6444710"/>
            <a:ext cx="7759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SIP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de Informações Patrimoniais</a:t>
            </a:r>
          </a:p>
        </p:txBody>
      </p:sp>
    </p:spTree>
    <p:extLst>
      <p:ext uri="{BB962C8B-B14F-4D97-AF65-F5344CB8AC3E}">
        <p14:creationId xmlns:p14="http://schemas.microsoft.com/office/powerpoint/2010/main" val="1229939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30191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13"/>
          <p:cNvSpPr>
            <a:spLocks noChangeArrowheads="1"/>
          </p:cNvSpPr>
          <p:nvPr/>
        </p:nvSpPr>
        <p:spPr bwMode="auto">
          <a:xfrm>
            <a:off x="394451" y="1286386"/>
            <a:ext cx="2462833" cy="1077588"/>
          </a:xfrm>
          <a:prstGeom prst="rect">
            <a:avLst/>
          </a:prstGeom>
          <a:solidFill>
            <a:srgbClr val="C0000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200" b="1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Término do prazo de lançamento dos dados no SIP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368573" y="3040787"/>
            <a:ext cx="2462833" cy="1077588"/>
          </a:xfrm>
          <a:prstGeom prst="rect">
            <a:avLst/>
          </a:prstGeom>
          <a:solidFill>
            <a:srgbClr val="C0000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1200" b="1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Inserir portarias das comissões no processo digital</a:t>
            </a: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344488" y="4771908"/>
            <a:ext cx="2462833" cy="1077588"/>
          </a:xfrm>
          <a:prstGeom prst="rect">
            <a:avLst/>
          </a:prstGeom>
          <a:solidFill>
            <a:srgbClr val="C0000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200" b="1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Assinar relatório sintético que será enviado no processo, de forma consolidada.</a:t>
            </a:r>
          </a:p>
        </p:txBody>
      </p:sp>
      <p:sp>
        <p:nvSpPr>
          <p:cNvPr id="15" name="Rectangle 5"/>
          <p:cNvSpPr>
            <a:spLocks noChangeArrowheads="1"/>
          </p:cNvSpPr>
          <p:nvPr/>
        </p:nvSpPr>
        <p:spPr bwMode="auto">
          <a:xfrm>
            <a:off x="3588687" y="4772275"/>
            <a:ext cx="2462833" cy="1077588"/>
          </a:xfrm>
          <a:prstGeom prst="rect">
            <a:avLst/>
          </a:prstGeom>
          <a:solidFill>
            <a:srgbClr val="C0000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1200" b="1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Salvar planilhas de bens sem </a:t>
            </a:r>
            <a:r>
              <a:rPr lang="pt-BR" sz="12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identificação </a:t>
            </a:r>
            <a:r>
              <a:rPr lang="pt-BR" sz="1200" b="1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em PDF e inserir no processo, e enviar as planilhas no formato editável Excel para o e-mail do inventário.</a:t>
            </a: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6849847" y="4788056"/>
            <a:ext cx="2462833" cy="1077590"/>
          </a:xfrm>
          <a:prstGeom prst="rect">
            <a:avLst/>
          </a:prstGeom>
          <a:solidFill>
            <a:srgbClr val="C0000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pt-BR" sz="1200" b="1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Inserir no processo o relatório das comissões que atuaram na grande seccional</a:t>
            </a:r>
            <a:r>
              <a:rPr lang="pt-BR" sz="12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.</a:t>
            </a:r>
            <a:endParaRPr lang="pt-BR" sz="1200" b="1" dirty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6777285" y="3071622"/>
            <a:ext cx="2462833" cy="1077588"/>
          </a:xfrm>
          <a:prstGeom prst="rect">
            <a:avLst/>
          </a:prstGeom>
          <a:solidFill>
            <a:srgbClr val="C0000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200" b="1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Inserir no processo digital o memorando com justificativas, se </a:t>
            </a:r>
            <a:r>
              <a:rPr lang="pt-BR" sz="12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aplicável</a:t>
            </a:r>
            <a:endParaRPr lang="pt-BR" sz="1200" b="1" dirty="0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18" name="Rectangle 12"/>
          <p:cNvSpPr>
            <a:spLocks noChangeArrowheads="1"/>
          </p:cNvSpPr>
          <p:nvPr/>
        </p:nvSpPr>
        <p:spPr bwMode="auto">
          <a:xfrm>
            <a:off x="6716594" y="1300264"/>
            <a:ext cx="2462833" cy="1077590"/>
          </a:xfrm>
          <a:prstGeom prst="rect">
            <a:avLst/>
          </a:prstGeom>
          <a:solidFill>
            <a:srgbClr val="C0000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pt-BR" sz="1200" b="1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Enviar o processo digital para </a:t>
            </a:r>
            <a:r>
              <a:rPr lang="pt-BR" sz="1200" b="1" dirty="0" smtClean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DINV/DGP/PROAD </a:t>
            </a:r>
            <a:r>
              <a:rPr lang="pt-BR" sz="1200" b="1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até </a:t>
            </a:r>
            <a:r>
              <a:rPr lang="pt-BR" sz="1200" b="1" dirty="0" smtClean="0">
                <a:solidFill>
                  <a:srgbClr val="FFFF00"/>
                </a:solidFill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10/12/2018</a:t>
            </a:r>
            <a:endParaRPr lang="pt-BR" sz="1200" b="1" dirty="0">
              <a:solidFill>
                <a:srgbClr val="FFFF00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19" name="AutoShape 2"/>
          <p:cNvSpPr>
            <a:spLocks noChangeArrowheads="1"/>
          </p:cNvSpPr>
          <p:nvPr/>
        </p:nvSpPr>
        <p:spPr bwMode="auto">
          <a:xfrm>
            <a:off x="966076" y="2456569"/>
            <a:ext cx="1234253" cy="448758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4BACC6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20" name="AutoShape 10"/>
          <p:cNvSpPr>
            <a:spLocks noChangeArrowheads="1"/>
          </p:cNvSpPr>
          <p:nvPr/>
        </p:nvSpPr>
        <p:spPr bwMode="auto">
          <a:xfrm>
            <a:off x="955005" y="4226746"/>
            <a:ext cx="1234255" cy="448758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4BACC6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22" name="AutoShape 9"/>
          <p:cNvSpPr>
            <a:spLocks noChangeArrowheads="1"/>
          </p:cNvSpPr>
          <p:nvPr/>
        </p:nvSpPr>
        <p:spPr bwMode="auto">
          <a:xfrm rot="16200000">
            <a:off x="5845104" y="5093235"/>
            <a:ext cx="1243371" cy="445467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4BACC6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23" name="AutoShape 6"/>
          <p:cNvSpPr>
            <a:spLocks noChangeArrowheads="1"/>
          </p:cNvSpPr>
          <p:nvPr/>
        </p:nvSpPr>
        <p:spPr bwMode="auto">
          <a:xfrm rot="10800000">
            <a:off x="7385694" y="4227720"/>
            <a:ext cx="1234255" cy="448756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4BACC6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25" name="AutoShape 8"/>
          <p:cNvSpPr>
            <a:spLocks noChangeArrowheads="1"/>
          </p:cNvSpPr>
          <p:nvPr/>
        </p:nvSpPr>
        <p:spPr bwMode="auto">
          <a:xfrm rot="10800000">
            <a:off x="7347526" y="2484787"/>
            <a:ext cx="1234253" cy="448758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4BACC6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27" name="Rectangle 14"/>
          <p:cNvSpPr>
            <a:spLocks noChangeArrowheads="1"/>
          </p:cNvSpPr>
          <p:nvPr/>
        </p:nvSpPr>
        <p:spPr bwMode="auto">
          <a:xfrm>
            <a:off x="0" y="0"/>
            <a:ext cx="990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AutoShape 9"/>
          <p:cNvSpPr>
            <a:spLocks noChangeArrowheads="1"/>
          </p:cNvSpPr>
          <p:nvPr/>
        </p:nvSpPr>
        <p:spPr bwMode="auto">
          <a:xfrm rot="16200000">
            <a:off x="2576161" y="5057715"/>
            <a:ext cx="1243371" cy="445467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4BACC6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eaVert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29" name="Oval 28"/>
          <p:cNvSpPr/>
          <p:nvPr/>
        </p:nvSpPr>
        <p:spPr>
          <a:xfrm>
            <a:off x="3750673" y="1916832"/>
            <a:ext cx="2190561" cy="1961501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>
                <a:solidFill>
                  <a:schemeClr val="tx1"/>
                </a:solidFill>
                <a:latin typeface="Vijaya" pitchFamily="34" charset="0"/>
                <a:cs typeface="Vijaya" pitchFamily="34" charset="0"/>
              </a:rPr>
              <a:t>Este esquema resume o rito de encaminhamento dos papéis de trabalho</a:t>
            </a:r>
            <a:r>
              <a:rPr lang="pt-BR" b="1" dirty="0" smtClean="0">
                <a:solidFill>
                  <a:schemeClr val="tx1"/>
                </a:solidFill>
                <a:latin typeface="Vijaya" pitchFamily="34" charset="0"/>
                <a:cs typeface="Vijaya" pitchFamily="34" charset="0"/>
              </a:rPr>
              <a:t>.</a:t>
            </a:r>
            <a:endParaRPr lang="pt-BR" b="1" dirty="0">
              <a:solidFill>
                <a:schemeClr val="tx1"/>
              </a:solidFill>
              <a:latin typeface="Vijaya" pitchFamily="34" charset="0"/>
              <a:cs typeface="Vijaya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017924" y="6444710"/>
            <a:ext cx="7759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SIP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de Informações Patrimoniais</a:t>
            </a:r>
          </a:p>
        </p:txBody>
      </p:sp>
    </p:spTree>
    <p:extLst>
      <p:ext uri="{BB962C8B-B14F-4D97-AF65-F5344CB8AC3E}">
        <p14:creationId xmlns:p14="http://schemas.microsoft.com/office/powerpoint/2010/main" val="1933331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3" grpId="0" animBg="1"/>
      <p:bldP spid="25" grpId="0" animBg="1"/>
      <p:bldP spid="2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16496" y="1270501"/>
            <a:ext cx="90730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Veja no quadro seguinte a relação das unidades inventariantes que receberão o processo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digital:</a:t>
            </a:r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120248"/>
              </p:ext>
            </p:extLst>
          </p:nvPr>
        </p:nvGraphicFramePr>
        <p:xfrm>
          <a:off x="799414" y="1963710"/>
          <a:ext cx="3816424" cy="3614274"/>
        </p:xfrm>
        <a:graphic>
          <a:graphicData uri="http://schemas.openxmlformats.org/drawingml/2006/table">
            <a:tbl>
              <a:tblPr bandRow="1">
                <a:tableStyleId>{6E25E649-3F16-4E02-A733-19D2CDBF48F0}</a:tableStyleId>
              </a:tblPr>
              <a:tblGrid>
                <a:gridCol w="3816424"/>
              </a:tblGrid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 smtClean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Centro Araranguá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 smtClean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Centro Blumenau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 smtClean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Centro Curitibanos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 smtClean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Centro Joinville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Centro de Ciências Agrárias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Centro de Ciências Biológicas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Centro de Ciências da Educação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Centro de Ciências Físicas e Matemáticas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Centro de Ciências Jurídicas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Centro de Ciências da Saúde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Centro de Comunicação e Expressão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Centro de Desportos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Centro de Filosofia e Ciências Humanas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Centro Socioeconômico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Centro Tecnológico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Hospital Universitário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Procuradoria Federal/UFSC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Pró-Reitoria de Administração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586968"/>
              </p:ext>
            </p:extLst>
          </p:nvPr>
        </p:nvGraphicFramePr>
        <p:xfrm>
          <a:off x="5119894" y="1963717"/>
          <a:ext cx="3816424" cy="3614274"/>
        </p:xfrm>
        <a:graphic>
          <a:graphicData uri="http://schemas.openxmlformats.org/drawingml/2006/table">
            <a:tbl>
              <a:tblPr bandRow="1">
                <a:tableStyleId>{6E25E649-3F16-4E02-A733-19D2CDBF48F0}</a:tableStyleId>
              </a:tblPr>
              <a:tblGrid>
                <a:gridCol w="3816424"/>
              </a:tblGrid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Pró-Reitoria de Assuntos Estudantis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Pró-Reitoria de Desenvolvimento e Gestão de Pessoas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Pró-Reitoria de Extensão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Pró-Reitoria de Graduação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Pró-Reitoria de Pesquisa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Pró-Reitoria de Pós-Graduação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Reitoria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Secretaria de Ações Afirmativas e Diversidade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Secretaria de Aperfeiçoamento Institucional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Secretaria de Cultura e Arte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Secretaria de Desportos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Secretaria de Educação a Distância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Secretaria de Inovação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Secretaria de Obras, Manutenção e Meio Ambiente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Secretaria de Planejamento e Orçamento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Secretaria de Relações Internacionais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1000" kern="50" dirty="0">
                          <a:solidFill>
                            <a:srgbClr val="9A0000"/>
                          </a:solidFill>
                          <a:effectLst/>
                          <a:latin typeface="Lucida Bright" pitchFamily="18" charset="0"/>
                        </a:rPr>
                        <a:t>Secretaria de Segurança Física e Patrimonial</a:t>
                      </a: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  <a:tr h="200793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pt-BR" sz="1000" kern="50" dirty="0">
                        <a:solidFill>
                          <a:srgbClr val="9A0000"/>
                        </a:solidFill>
                        <a:effectLst/>
                        <a:latin typeface="Lucida Bright" pitchFamily="18" charset="0"/>
                        <a:ea typeface="+mn-ea"/>
                        <a:cs typeface="+mn-cs"/>
                      </a:endParaRPr>
                    </a:p>
                  </a:txBody>
                  <a:tcPr marL="22418" marR="22418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1860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566" y="3488087"/>
            <a:ext cx="1728192" cy="2698682"/>
          </a:xfrm>
          <a:prstGeom prst="rect">
            <a:avLst/>
          </a:prstGeom>
        </p:spPr>
      </p:pic>
      <p:sp>
        <p:nvSpPr>
          <p:cNvPr id="16" name="Oval Callout 15"/>
          <p:cNvSpPr/>
          <p:nvPr/>
        </p:nvSpPr>
        <p:spPr>
          <a:xfrm>
            <a:off x="1813949" y="771826"/>
            <a:ext cx="6111054" cy="2922985"/>
          </a:xfrm>
          <a:prstGeom prst="wedgeEllipseCallout">
            <a:avLst>
              <a:gd name="adj1" fmla="val -20551"/>
              <a:gd name="adj2" fmla="val 55122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sz="1600" b="1" kern="50" dirty="0" smtClean="0">
              <a:solidFill>
                <a:srgbClr val="9A0000"/>
              </a:solidFill>
            </a:endParaRPr>
          </a:p>
          <a:p>
            <a:pPr algn="ctr"/>
            <a:r>
              <a:rPr lang="pt-BR" sz="1600" b="1" kern="50" dirty="0" smtClean="0">
                <a:solidFill>
                  <a:srgbClr val="9A0000"/>
                </a:solidFill>
              </a:rPr>
              <a:t>Finalizamos aqui nosso curso!</a:t>
            </a:r>
          </a:p>
          <a:p>
            <a:pPr algn="ctr"/>
            <a:endParaRPr lang="pt-BR" sz="1600" b="1" kern="50" dirty="0">
              <a:solidFill>
                <a:srgbClr val="9A0000"/>
              </a:solidFill>
            </a:endParaRPr>
          </a:p>
          <a:p>
            <a:pPr algn="ctr"/>
            <a:r>
              <a:rPr lang="pt-BR" sz="1600" b="1" kern="50" dirty="0" smtClean="0">
                <a:solidFill>
                  <a:srgbClr val="9A0000"/>
                </a:solidFill>
              </a:rPr>
              <a:t>Um bom trabalho a todos(as)!</a:t>
            </a:r>
          </a:p>
          <a:p>
            <a:pPr algn="ctr"/>
            <a:endParaRPr lang="pt-BR" sz="1600" b="1" kern="50" dirty="0">
              <a:solidFill>
                <a:srgbClr val="9A0000"/>
              </a:solidFill>
            </a:endParaRPr>
          </a:p>
          <a:p>
            <a:pPr algn="ctr"/>
            <a:r>
              <a:rPr lang="pt-BR" sz="1600" b="1" kern="50" dirty="0" smtClean="0">
                <a:solidFill>
                  <a:srgbClr val="9A0000"/>
                </a:solidFill>
              </a:rPr>
              <a:t>E lembre-se: </a:t>
            </a:r>
          </a:p>
          <a:p>
            <a:pPr algn="ctr"/>
            <a:r>
              <a:rPr lang="pt-BR" sz="2000" b="1" kern="50" dirty="0" smtClean="0">
                <a:solidFill>
                  <a:schemeClr val="bg1"/>
                </a:solidFill>
              </a:rPr>
              <a:t>“Cuidar do patrimônio público é responsabilidade e dever de todos”!</a:t>
            </a:r>
            <a:endParaRPr lang="pt-BR" sz="2000" b="1" kern="50" dirty="0">
              <a:solidFill>
                <a:schemeClr val="bg1"/>
              </a:solidFill>
            </a:endParaRPr>
          </a:p>
          <a:p>
            <a:pPr algn="ctr"/>
            <a:endParaRPr lang="pt-BR" sz="1600" b="1" kern="50" dirty="0">
              <a:solidFill>
                <a:srgbClr val="9A0000"/>
              </a:solidFill>
            </a:endParaRPr>
          </a:p>
        </p:txBody>
      </p:sp>
      <p:pic>
        <p:nvPicPr>
          <p:cNvPr id="3074" name="Picture 2" descr="Resultado de imagem para logo ufsc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0810" y="5034152"/>
            <a:ext cx="1095334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esultado de imagem para governo federal oficia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8299" y="5210046"/>
            <a:ext cx="1527581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042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4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Admin\Desktop\nice-background-with-blue-waves_1017-407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579"/>
            <a:ext cx="9906000" cy="687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01412" y="548680"/>
            <a:ext cx="7963956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pt-BR" sz="4800" b="1" i="0" u="none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Lucida Bright" pitchFamily="18" charset="0"/>
                <a:cs typeface="Vijaya" pitchFamily="34" charset="0"/>
              </a:rPr>
              <a:t>Inventário UFSC 2018</a:t>
            </a:r>
            <a:endParaRPr kumimoji="0" lang="pt-BR" sz="1800" b="1" i="0" u="none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Lucida Bright" pitchFamily="18" charset="0"/>
              <a:cs typeface="Vijaya" pitchFamily="34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254653" y="1916832"/>
            <a:ext cx="673079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pt-BR" sz="3200" b="1" i="0" strike="noStrike" cap="all" normalizeH="0" baseline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Lucida Bright" pitchFamily="18" charset="0"/>
                <a:cs typeface="Vijaya" pitchFamily="34" charset="0"/>
              </a:rPr>
              <a:t>MANUAIS DE APOIO</a:t>
            </a:r>
            <a:endParaRPr kumimoji="0" lang="pt-BR" sz="1800" b="1" i="0" strike="noStrike" cap="all" normalizeH="0" baseline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Lucida Bright" pitchFamily="18" charset="0"/>
              <a:cs typeface="Vijaya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933220" y="6147881"/>
            <a:ext cx="2664296" cy="506115"/>
          </a:xfrm>
          <a:prstGeom prst="rect">
            <a:avLst/>
          </a:prstGeom>
          <a:ln>
            <a:solidFill>
              <a:schemeClr val="accent5">
                <a:lumMod val="20000"/>
                <a:lumOff val="80000"/>
              </a:schemeClr>
            </a:solidFill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softEdge rad="63500"/>
          </a:effectLst>
          <a:ex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800" i="0" u="none" strike="noStrike" cap="all" normalizeH="0" baseline="0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UNIVERSIDADE FEDERAL DE SANTA CATARINA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800" i="0" u="none" strike="noStrike" cap="all" normalizeH="0" baseline="0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PRÓ-REITORIA DE ADMINISTRAÇÃO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800" i="0" u="none" strike="noStrike" cap="all" normalizeH="0" baseline="0" dirty="0" smtClean="0">
                <a:ln w="0">
                  <a:solidFill>
                    <a:srgbClr val="002060"/>
                  </a:solidFill>
                </a:ln>
                <a:solidFill>
                  <a:srgbClr val="002060"/>
                </a:solidFill>
                <a:effectLst/>
                <a:latin typeface="Times New Roman" pitchFamily="18" charset="0"/>
                <a:cs typeface="Arial" pitchFamily="34" charset="0"/>
              </a:rPr>
              <a:t>DEPARTAMENTO DE GESTÃO PATRIMONIAL</a:t>
            </a:r>
            <a:endParaRPr kumimoji="0" lang="pt-BR" sz="1100" i="0" u="none" strike="noStrike" cap="all" normalizeH="0" baseline="0" dirty="0" smtClean="0">
              <a:ln w="0">
                <a:solidFill>
                  <a:srgbClr val="002060"/>
                </a:solidFill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1" name="Picture 7" descr="imagem28172_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854" y="6093296"/>
            <a:ext cx="483370" cy="5310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68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352195" y="4043152"/>
            <a:ext cx="919206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Os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dados da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edificação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,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setor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e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ambiente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 deverão ser preenchidos manualmente, bem como os bens encontrados neste local. O detalhamento do material poderá ser registrado no formulário apenas com uma descrição simples do bem, para posterior comparação com os dados apresentados pelo SIP durante os lançamentos do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inventário.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Este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Formulário de Coleta Física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servirá de base, junto com o 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Relatório de Materiais por Imóvel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(gerado no SIP),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para lançamento dos dados no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sistema.</a:t>
            </a:r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Formulário de Coleta Física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é de uso da comissão para auxiliar na coleta física dos bens. É apenas um modelo proposto, e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não deve ser enviado ao DGP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66612" y="1012606"/>
            <a:ext cx="87554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Caso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a comissão opte pelo levantamento dos bens utilizando o “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Formulário de Coleta Física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” (RECOMENDADO), ele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deverá ser preenchido conforme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modelo abaixo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035" y="1646052"/>
            <a:ext cx="5793448" cy="2262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2017924" y="6444710"/>
            <a:ext cx="7759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SIP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de Informações Patrimoniais		</a:t>
            </a:r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DGP 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– Departamento de Gestão Patrimonial</a:t>
            </a:r>
          </a:p>
        </p:txBody>
      </p:sp>
    </p:spTree>
    <p:extLst>
      <p:ext uri="{BB962C8B-B14F-4D97-AF65-F5344CB8AC3E}">
        <p14:creationId xmlns:p14="http://schemas.microsoft.com/office/powerpoint/2010/main" val="1229939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983821"/>
              </p:ext>
            </p:extLst>
          </p:nvPr>
        </p:nvGraphicFramePr>
        <p:xfrm>
          <a:off x="1139250" y="1764190"/>
          <a:ext cx="7316294" cy="42199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1629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pt-BR" sz="2000" b="1" kern="5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2000" b="1" kern="5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Para </a:t>
                      </a:r>
                      <a:r>
                        <a:rPr lang="pt-BR" sz="2000" b="1" kern="50" dirty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bens</a:t>
                      </a:r>
                      <a:r>
                        <a:rPr lang="pt-BR" sz="2000" b="1" kern="5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pt-BR" sz="2000" b="1" kern="50" dirty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identificados</a:t>
                      </a:r>
                      <a:r>
                        <a:rPr lang="pt-BR" sz="2000" b="1" kern="5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utilize o “Formulário de Coleta Física”, isoladamente ou em conjunto com o “Relatório de Materiais por Imóvel” gerado via </a:t>
                      </a:r>
                      <a:r>
                        <a:rPr lang="pt-BR" sz="2000" b="1" kern="5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SIP.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pt-BR" sz="2000" b="1" kern="5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2000" b="1" kern="5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Já </a:t>
                      </a:r>
                      <a:r>
                        <a:rPr lang="pt-BR" sz="2000" b="1" kern="5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para </a:t>
                      </a:r>
                      <a:r>
                        <a:rPr lang="pt-BR" sz="2000" b="1" kern="50" dirty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bens sem identificação</a:t>
                      </a:r>
                      <a:r>
                        <a:rPr lang="pt-BR" sz="2000" b="1" kern="5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os dados devem ser lançados na “Planilha de Bens Sem Identificação</a:t>
                      </a:r>
                      <a:r>
                        <a:rPr lang="pt-BR" sz="2000" b="1" kern="5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”.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pt-BR" sz="2000" b="1" kern="5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1229210" y="1022974"/>
            <a:ext cx="720080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ctangle 17"/>
          <p:cNvSpPr/>
          <p:nvPr/>
        </p:nvSpPr>
        <p:spPr>
          <a:xfrm rot="16200000">
            <a:off x="-1489354" y="3684897"/>
            <a:ext cx="4078349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9" name="Picture 9" descr="Resultado de imagem para atenção carimb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68" y="740002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7" descr="Resultado de imagem para alfinete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6938" y="5683292"/>
            <a:ext cx="162884" cy="23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7" descr="Resultado de imagem para alfinete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82816" y="1655513"/>
            <a:ext cx="163646" cy="23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7" descr="Resultado de imagem para alfinete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2690" y="1665228"/>
            <a:ext cx="162884" cy="23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7" descr="Resultado de imagem para alfinete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9944" y="5684886"/>
            <a:ext cx="163646" cy="23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017924" y="6444710"/>
            <a:ext cx="7759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SIP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de Informações Patrimoniais</a:t>
            </a:r>
          </a:p>
        </p:txBody>
      </p:sp>
    </p:spTree>
    <p:extLst>
      <p:ext uri="{BB962C8B-B14F-4D97-AF65-F5344CB8AC3E}">
        <p14:creationId xmlns:p14="http://schemas.microsoft.com/office/powerpoint/2010/main" val="1229939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-11780" y="-6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632894" y="1574044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Outro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meio de efetuar a conferência dos bens é tomar por base a listagem de </a:t>
            </a:r>
            <a:r>
              <a:rPr lang="pt-BR" b="1" dirty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bens por local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. Esse documento, em forma de relatório, deve ser emitido previamente através do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SIP.</a:t>
            </a:r>
          </a:p>
          <a:p>
            <a:pPr algn="just"/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	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Para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isso, é necessário acessar o sistema SIP na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internet (</a:t>
            </a:r>
            <a:r>
              <a:rPr lang="pt-BR" b="1" dirty="0" smtClean="0">
                <a:solidFill>
                  <a:srgbClr val="9E0000"/>
                </a:solidFill>
                <a:latin typeface="Vijaya" pitchFamily="34" charset="0"/>
                <a:cs typeface="Vijaya" pitchFamily="34" charset="0"/>
              </a:rPr>
              <a:t>acesso.egestao.ufsc.br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), </a:t>
            </a:r>
            <a:r>
              <a:rPr lang="pt-BR" dirty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utilizando o navegador Internet </a:t>
            </a:r>
            <a:r>
              <a:rPr lang="pt-BR" dirty="0" smtClean="0">
                <a:solidFill>
                  <a:schemeClr val="bg1"/>
                </a:solidFill>
                <a:latin typeface="Vijaya" pitchFamily="34" charset="0"/>
                <a:cs typeface="Vijaya" pitchFamily="34" charset="0"/>
              </a:rPr>
              <a:t>Explorer.</a:t>
            </a:r>
            <a:endParaRPr lang="pt-BR" dirty="0">
              <a:solidFill>
                <a:schemeClr val="bg1"/>
              </a:solidFill>
              <a:latin typeface="Vijaya" pitchFamily="34" charset="0"/>
              <a:cs typeface="Vijaya" pitchFamily="34" charset="0"/>
            </a:endParaRPr>
          </a:p>
        </p:txBody>
      </p:sp>
      <p:pic>
        <p:nvPicPr>
          <p:cNvPr id="15" name="Picture 2" descr="Resultado de imagem para i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776" y="2448645"/>
            <a:ext cx="317284" cy="317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017924" y="6444710"/>
            <a:ext cx="7759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SIP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de Informações Patrimoniais</a:t>
            </a:r>
          </a:p>
        </p:txBody>
      </p:sp>
    </p:spTree>
    <p:extLst>
      <p:ext uri="{BB962C8B-B14F-4D97-AF65-F5344CB8AC3E}">
        <p14:creationId xmlns:p14="http://schemas.microsoft.com/office/powerpoint/2010/main" val="2969809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7553" y="1794"/>
            <a:ext cx="9927038" cy="6858006"/>
          </a:xfrm>
          <a:prstGeom prst="rect">
            <a:avLst/>
          </a:prstGeom>
          <a:gradFill>
            <a:gsLst>
              <a:gs pos="31000">
                <a:srgbClr val="FFCDCC"/>
              </a:gs>
              <a:gs pos="97000">
                <a:schemeClr val="tx1"/>
              </a:gs>
              <a:gs pos="95000">
                <a:schemeClr val="tx1"/>
              </a:gs>
              <a:gs pos="15000">
                <a:srgbClr val="FFAEAD"/>
              </a:gs>
              <a:gs pos="5000">
                <a:srgbClr val="FF7B79"/>
              </a:gs>
              <a:gs pos="0">
                <a:srgbClr val="FF0300">
                  <a:lumMod val="67000"/>
                  <a:lumOff val="33000"/>
                </a:srgbClr>
              </a:gs>
              <a:gs pos="48000">
                <a:srgbClr val="FFE9E8"/>
              </a:gs>
              <a:gs pos="100000">
                <a:srgbClr val="4D0808"/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ctangle 8"/>
          <p:cNvSpPr/>
          <p:nvPr/>
        </p:nvSpPr>
        <p:spPr>
          <a:xfrm>
            <a:off x="-11780" y="6319568"/>
            <a:ext cx="9927038" cy="15086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ctangle 3"/>
          <p:cNvSpPr/>
          <p:nvPr/>
        </p:nvSpPr>
        <p:spPr>
          <a:xfrm>
            <a:off x="-11780" y="0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-11780" y="404664"/>
            <a:ext cx="9917780" cy="30172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ight Triangle 4"/>
          <p:cNvSpPr/>
          <p:nvPr/>
        </p:nvSpPr>
        <p:spPr>
          <a:xfrm rot="10800000">
            <a:off x="5118275" y="-5"/>
            <a:ext cx="4796983" cy="1412780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Rectangle 6"/>
          <p:cNvSpPr/>
          <p:nvPr/>
        </p:nvSpPr>
        <p:spPr>
          <a:xfrm>
            <a:off x="-2522" y="6459988"/>
            <a:ext cx="9917780" cy="404664"/>
          </a:xfrm>
          <a:prstGeom prst="rect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ight Triangle 7"/>
          <p:cNvSpPr/>
          <p:nvPr/>
        </p:nvSpPr>
        <p:spPr>
          <a:xfrm>
            <a:off x="-11780" y="5877272"/>
            <a:ext cx="3324076" cy="980728"/>
          </a:xfrm>
          <a:prstGeom prst="rtTriangle">
            <a:avLst/>
          </a:prstGeom>
          <a:solidFill>
            <a:srgbClr val="9A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>
            <a:off x="-11780" y="283842"/>
            <a:ext cx="6602962" cy="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590550" y="283842"/>
            <a:ext cx="3324076" cy="975968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-11780" y="6093296"/>
            <a:ext cx="1922442" cy="569024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14967" y="6653694"/>
            <a:ext cx="8008917" cy="7040"/>
          </a:xfrm>
          <a:prstGeom prst="line">
            <a:avLst/>
          </a:prstGeom>
          <a:ln w="19050" cmpd="sng">
            <a:solidFill>
              <a:schemeClr val="tx2">
                <a:lumMod val="20000"/>
                <a:lumOff val="80000"/>
                <a:alpha val="24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8828801"/>
              </p:ext>
            </p:extLst>
          </p:nvPr>
        </p:nvGraphicFramePr>
        <p:xfrm>
          <a:off x="790414" y="771826"/>
          <a:ext cx="4309745" cy="16368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09745"/>
              </a:tblGrid>
              <a:tr h="163682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2000" b="1" kern="5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Para </a:t>
                      </a:r>
                      <a:r>
                        <a:rPr lang="pt-BR" sz="2000" b="1" kern="5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acessar o SIP, utilize </a:t>
                      </a:r>
                      <a:r>
                        <a:rPr lang="pt-BR" sz="2000" b="1" kern="5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os navegadores </a:t>
                      </a:r>
                      <a:r>
                        <a:rPr lang="pt-BR" sz="2000" b="1" kern="50" dirty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Internet </a:t>
                      </a:r>
                      <a:r>
                        <a:rPr lang="pt-BR" sz="2000" b="1" kern="5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Explorer ou </a:t>
                      </a:r>
                      <a:r>
                        <a:rPr lang="pt-BR" sz="2000" b="1" kern="50" baseline="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Mozzila FireFox</a:t>
                      </a:r>
                      <a:endParaRPr lang="pt-BR" sz="2000" b="1" kern="50" dirty="0">
                        <a:solidFill>
                          <a:srgbClr val="FFFF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681435"/>
              </p:ext>
            </p:extLst>
          </p:nvPr>
        </p:nvGraphicFramePr>
        <p:xfrm>
          <a:off x="4240627" y="2562142"/>
          <a:ext cx="5256584" cy="26959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5658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pt-BR" sz="2000" b="1" kern="5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Somente </a:t>
                      </a:r>
                      <a:r>
                        <a:rPr lang="pt-BR" sz="2000" b="1" kern="5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terá habilitação para acessar o SIP quem for </a:t>
                      </a:r>
                      <a:r>
                        <a:rPr lang="pt-BR" sz="2000" b="1" kern="50" dirty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membro de comissão</a:t>
                      </a:r>
                      <a:r>
                        <a:rPr lang="pt-BR" sz="2000" b="1" kern="5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designado em </a:t>
                      </a:r>
                      <a:r>
                        <a:rPr lang="pt-BR" sz="2000" b="1" kern="50" dirty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portaria</a:t>
                      </a:r>
                      <a:r>
                        <a:rPr lang="pt-BR" sz="2000" b="1" kern="5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no prazo do cronograma. </a:t>
                      </a:r>
                      <a:r>
                        <a:rPr lang="pt-BR" sz="2000" b="1" kern="5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 acesso ao sistema será liberado </a:t>
                      </a:r>
                      <a:r>
                        <a:rPr lang="pt-BR" sz="2000" b="1" kern="5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partir de 17/09/2018*</a:t>
                      </a:r>
                      <a:r>
                        <a:rPr lang="pt-BR" sz="2000" b="1" kern="5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pt-BR" sz="2000" b="1" kern="50" baseline="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 ficará disponível até o final do período oficial do inventário.                               </a:t>
                      </a:r>
                      <a:r>
                        <a:rPr lang="pt-BR" sz="2000" b="1" kern="50" baseline="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lang="pt-BR" sz="1200" b="1" kern="50" baseline="0" dirty="0" smtClean="0">
                          <a:solidFill>
                            <a:srgbClr val="FFFF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Até a finalização dos trabalhos.</a:t>
                      </a:r>
                      <a:endParaRPr lang="pt-BR" sz="2000" b="1" kern="50" baseline="0" dirty="0" smtClean="0">
                        <a:solidFill>
                          <a:srgbClr val="FFFF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pic>
        <p:nvPicPr>
          <p:cNvPr id="19" name="Picture 7" descr="Resultado de imagem para alfinete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282" y="590039"/>
            <a:ext cx="162884" cy="23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7" descr="Resultado de imagem para alfinete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2031" y="648948"/>
            <a:ext cx="163646" cy="23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7" descr="Resultado de imagem para alfinete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6813" y="2408650"/>
            <a:ext cx="162884" cy="23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7" descr="Resultado de imagem para alfinete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138167" y="4969253"/>
            <a:ext cx="163646" cy="23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7" descr="Resultado de imagem para alfinete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0319" y="5029964"/>
            <a:ext cx="162884" cy="23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7" descr="Resultado de imagem para alfinete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01449" y="2174870"/>
            <a:ext cx="163646" cy="23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89" y="3561526"/>
            <a:ext cx="1324981" cy="1998700"/>
          </a:xfrm>
          <a:prstGeom prst="rect">
            <a:avLst/>
          </a:prstGeom>
        </p:spPr>
      </p:pic>
      <p:sp>
        <p:nvSpPr>
          <p:cNvPr id="28" name="Oval Callout 27"/>
          <p:cNvSpPr/>
          <p:nvPr/>
        </p:nvSpPr>
        <p:spPr>
          <a:xfrm>
            <a:off x="883109" y="2562142"/>
            <a:ext cx="3024336" cy="1093372"/>
          </a:xfrm>
          <a:prstGeom prst="wedgeEllipse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1600" b="1" kern="50" dirty="0" smtClean="0">
                <a:solidFill>
                  <a:srgbClr val="9A0000"/>
                </a:solidFill>
              </a:rPr>
              <a:t>Preste atenção!</a:t>
            </a:r>
            <a:endParaRPr lang="pt-BR" sz="1600" b="1" kern="50" dirty="0">
              <a:solidFill>
                <a:srgbClr val="9A0000"/>
              </a:solidFill>
            </a:endParaRPr>
          </a:p>
        </p:txBody>
      </p:sp>
      <p:pic>
        <p:nvPicPr>
          <p:cNvPr id="29" name="Picture 7" descr="Resultado de imagem para alfinete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833" y="2136360"/>
            <a:ext cx="162884" cy="23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7" descr="Resultado de imagem para alfinete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138167" y="2445252"/>
            <a:ext cx="163646" cy="23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2017924" y="6444710"/>
            <a:ext cx="7759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b="1" dirty="0" smtClean="0">
                <a:latin typeface="Vijaya" pitchFamily="34" charset="0"/>
                <a:cs typeface="Vijaya" pitchFamily="34" charset="0"/>
              </a:rPr>
              <a:t>SIP</a:t>
            </a:r>
            <a:r>
              <a:rPr lang="pt-BR" sz="1000" dirty="0" smtClean="0">
                <a:latin typeface="Vijaya" pitchFamily="34" charset="0"/>
                <a:cs typeface="Vijaya" pitchFamily="34" charset="0"/>
              </a:rPr>
              <a:t> – Sistema de Informações Patrimoniais</a:t>
            </a:r>
          </a:p>
        </p:txBody>
      </p:sp>
      <p:pic>
        <p:nvPicPr>
          <p:cNvPr id="1028" name="Picture 4" descr="C:\Users\08399598771\Desktop\Captura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630" y="1817812"/>
            <a:ext cx="950652" cy="473948"/>
          </a:xfrm>
          <a:prstGeom prst="rect">
            <a:avLst/>
          </a:prstGeom>
          <a:noFill/>
          <a:ln w="3175">
            <a:solidFill>
              <a:schemeClr val="tx1"/>
            </a:solidFill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9079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  <p:sndAc>
          <p:stSnd>
            <p:snd r:embed="rId2" name="click.wav"/>
          </p:stSnd>
        </p:sndAc>
      </p:transition>
    </mc:Choice>
    <mc:Fallback>
      <p:transition spd="slow">
        <p:fade/>
        <p:sndAc>
          <p:stSnd>
            <p:snd r:embed="rId2" name="click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2404</TotalTime>
  <Words>1385</Words>
  <Application>Microsoft Office PowerPoint</Application>
  <PresentationFormat>A4 Paper (210x297 mm)</PresentationFormat>
  <Paragraphs>238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Kenzo Peixoto Hiratsuka</cp:lastModifiedBy>
  <cp:revision>241</cp:revision>
  <cp:lastPrinted>2017-05-12T11:47:34Z</cp:lastPrinted>
  <dcterms:created xsi:type="dcterms:W3CDTF">2017-04-20T14:19:51Z</dcterms:created>
  <dcterms:modified xsi:type="dcterms:W3CDTF">2018-05-15T16:49:35Z</dcterms:modified>
</cp:coreProperties>
</file>