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14" r:id="rId2"/>
  </p:sldMasterIdLst>
  <p:notesMasterIdLst>
    <p:notesMasterId r:id="rId24"/>
  </p:notesMasterIdLst>
  <p:handoutMasterIdLst>
    <p:handoutMasterId r:id="rId25"/>
  </p:handoutMasterIdLst>
  <p:sldIdLst>
    <p:sldId id="256" r:id="rId3"/>
    <p:sldId id="316" r:id="rId4"/>
    <p:sldId id="323" r:id="rId5"/>
    <p:sldId id="325" r:id="rId6"/>
    <p:sldId id="326" r:id="rId7"/>
    <p:sldId id="324" r:id="rId8"/>
    <p:sldId id="318" r:id="rId9"/>
    <p:sldId id="319" r:id="rId10"/>
    <p:sldId id="327" r:id="rId11"/>
    <p:sldId id="328" r:id="rId12"/>
    <p:sldId id="329" r:id="rId13"/>
    <p:sldId id="330" r:id="rId14"/>
    <p:sldId id="267" r:id="rId15"/>
    <p:sldId id="331" r:id="rId16"/>
    <p:sldId id="272" r:id="rId17"/>
    <p:sldId id="332" r:id="rId18"/>
    <p:sldId id="333" r:id="rId19"/>
    <p:sldId id="277" r:id="rId20"/>
    <p:sldId id="265" r:id="rId21"/>
    <p:sldId id="314" r:id="rId22"/>
    <p:sldId id="321" r:id="rId23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A014"/>
    <a:srgbClr val="7DA019"/>
    <a:srgbClr val="B0DE2E"/>
    <a:srgbClr val="4B6309"/>
    <a:srgbClr val="A6D521"/>
    <a:srgbClr val="96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39" autoAdjust="0"/>
    <p:restoredTop sz="94660"/>
  </p:normalViewPr>
  <p:slideViewPr>
    <p:cSldViewPr>
      <p:cViewPr>
        <p:scale>
          <a:sx n="60" d="100"/>
          <a:sy n="60" d="100"/>
        </p:scale>
        <p:origin x="-570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18"/>
    </p:cViewPr>
  </p:sorterViewPr>
  <p:notesViewPr>
    <p:cSldViewPr>
      <p:cViewPr varScale="1">
        <p:scale>
          <a:sx n="55" d="100"/>
          <a:sy n="55" d="100"/>
        </p:scale>
        <p:origin x="-216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C42FCBF-1779-4F6C-B63C-C54307BF5642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B361459-132D-43BF-9502-EAF260BA051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48D425A-0812-4F39-8E47-C08BEE42A97D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088E2DE-7E34-4FD3-87A7-C2D93DBB2AC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126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A772D23-77F1-4662-BE1E-B45FC5E5E47D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229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A94A42-1807-4B17-A71A-7015A56A3C1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229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A94A42-1807-4B17-A71A-7015A56A3C1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229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A94A42-1807-4B17-A71A-7015A56A3C1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229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A94A42-1807-4B17-A71A-7015A56A3C1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229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A94A42-1807-4B17-A71A-7015A56A3C1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229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A94A42-1807-4B17-A71A-7015A56A3C1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229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A94A42-1807-4B17-A71A-7015A56A3C1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229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A94A42-1807-4B17-A71A-7015A56A3C1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229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A94A42-1807-4B17-A71A-7015A56A3C1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229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A94A42-1807-4B17-A71A-7015A56A3C1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229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A94A42-1807-4B17-A71A-7015A56A3C1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229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A94A42-1807-4B17-A71A-7015A56A3C1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229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A94A42-1807-4B17-A71A-7015A56A3C1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1229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A94A42-1807-4B17-A71A-7015A56A3C1C}" type="slidenum">
              <a:rPr lang="pt-BR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ângulo retângulo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orma livre 4"/>
          <p:cNvSpPr>
            <a:spLocks/>
          </p:cNvSpPr>
          <p:nvPr/>
        </p:nvSpPr>
        <p:spPr bwMode="auto">
          <a:xfrm flipH="1">
            <a:off x="0" y="4941888"/>
            <a:ext cx="9144000" cy="6477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4697" y="0"/>
              </a:cxn>
              <a:cxn ang="0">
                <a:pos x="4697" y="367"/>
              </a:cxn>
              <a:cxn ang="0">
                <a:pos x="0" y="218"/>
              </a:cxn>
              <a:cxn ang="0">
                <a:pos x="4697" y="0"/>
              </a:cxn>
            </a:cxnLst>
            <a:rect l="0" t="0" r="0" b="0"/>
            <a:pathLst>
              <a:path w="4697" h="367">
                <a:moveTo>
                  <a:pt x="4697" y="0"/>
                </a:moveTo>
                <a:lnTo>
                  <a:pt x="4697" y="367"/>
                </a:lnTo>
                <a:lnTo>
                  <a:pt x="0" y="218"/>
                </a:lnTo>
                <a:lnTo>
                  <a:pt x="4697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>
              <a:latin typeface="+mn-lt"/>
              <a:cs typeface="+mn-cs"/>
            </a:endParaRPr>
          </a:p>
        </p:txBody>
      </p:sp>
      <p:sp>
        <p:nvSpPr>
          <p:cNvPr id="6" name="Fluxograma: Entrada manual 5"/>
          <p:cNvSpPr/>
          <p:nvPr userDrawn="1"/>
        </p:nvSpPr>
        <p:spPr>
          <a:xfrm flipH="1">
            <a:off x="0" y="5300663"/>
            <a:ext cx="9144000" cy="1557337"/>
          </a:xfrm>
          <a:prstGeom prst="flowChartManualInput">
            <a:avLst/>
          </a:prstGeom>
          <a:gradFill>
            <a:gsLst>
              <a:gs pos="0">
                <a:srgbClr val="7DA019"/>
              </a:gs>
              <a:gs pos="50000">
                <a:srgbClr val="A6D521"/>
              </a:gs>
              <a:gs pos="100000">
                <a:srgbClr val="7DA014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7" name="Forma livre 6"/>
          <p:cNvSpPr>
            <a:spLocks/>
          </p:cNvSpPr>
          <p:nvPr userDrawn="1"/>
        </p:nvSpPr>
        <p:spPr bwMode="auto">
          <a:xfrm>
            <a:off x="34925" y="5308600"/>
            <a:ext cx="9109075" cy="7889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0" y="0"/>
                </a:moveTo>
                <a:lnTo>
                  <a:pt x="5760" y="0"/>
                </a:lnTo>
                <a:lnTo>
                  <a:pt x="5760" y="528"/>
                </a:lnTo>
                <a:lnTo>
                  <a:pt x="48" y="0"/>
                </a:lnTo>
              </a:path>
            </a:pathLst>
          </a:custGeom>
          <a:solidFill>
            <a:srgbClr val="96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>
              <a:latin typeface="+mn-lt"/>
              <a:cs typeface="+mn-cs"/>
            </a:endParaRPr>
          </a:p>
        </p:txBody>
      </p:sp>
      <p:pic>
        <p:nvPicPr>
          <p:cNvPr id="8" name="Imagem 19" descr="TELESSAUDE-SC - Marca Nova_casinha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8441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m 20" descr="TELESSAUDE-SC - Marca Nova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68075" y="1268413"/>
            <a:ext cx="2700338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m 22" descr="TELESSAUDE-SC - Marca Nova_tipo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8175" y="76200"/>
            <a:ext cx="3914775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ubtítulo 16"/>
          <p:cNvSpPr txBox="1">
            <a:spLocks/>
          </p:cNvSpPr>
          <p:nvPr userDrawn="1"/>
        </p:nvSpPr>
        <p:spPr>
          <a:xfrm>
            <a:off x="4198938" y="1196975"/>
            <a:ext cx="1873250" cy="287338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algn="ctr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pt-BR" sz="1500">
                <a:solidFill>
                  <a:schemeClr val="tx2"/>
                </a:solidFill>
                <a:latin typeface="Lucida Sans Unicode" pitchFamily="34" charset="0"/>
              </a:rPr>
              <a:t>Apresentações</a:t>
            </a:r>
            <a:endParaRPr lang="en-US" sz="1500">
              <a:solidFill>
                <a:schemeClr val="tx2"/>
              </a:solidFill>
              <a:latin typeface="Lucida Sans Unicode" pitchFamily="34" charset="0"/>
            </a:endParaRPr>
          </a:p>
        </p:txBody>
      </p:sp>
      <p:sp>
        <p:nvSpPr>
          <p:cNvPr id="13" name="Forma livre 12"/>
          <p:cNvSpPr>
            <a:spLocks/>
          </p:cNvSpPr>
          <p:nvPr userDrawn="1"/>
        </p:nvSpPr>
        <p:spPr bwMode="auto">
          <a:xfrm>
            <a:off x="1619250" y="1700213"/>
            <a:ext cx="7524750" cy="5762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4697" y="0"/>
              </a:cxn>
              <a:cxn ang="0">
                <a:pos x="4697" y="367"/>
              </a:cxn>
              <a:cxn ang="0">
                <a:pos x="0" y="218"/>
              </a:cxn>
              <a:cxn ang="0">
                <a:pos x="4697" y="0"/>
              </a:cxn>
            </a:cxnLst>
            <a:rect l="0" t="0" r="0" b="0"/>
            <a:pathLst>
              <a:path w="4697" h="367">
                <a:moveTo>
                  <a:pt x="4697" y="0"/>
                </a:moveTo>
                <a:lnTo>
                  <a:pt x="4697" y="367"/>
                </a:lnTo>
                <a:lnTo>
                  <a:pt x="0" y="218"/>
                </a:lnTo>
                <a:lnTo>
                  <a:pt x="4697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>
              <a:latin typeface="+mn-lt"/>
              <a:cs typeface="+mn-cs"/>
            </a:endParaRPr>
          </a:p>
        </p:txBody>
      </p:sp>
      <p:sp>
        <p:nvSpPr>
          <p:cNvPr id="14" name="Subtítulo 16"/>
          <p:cNvSpPr txBox="1">
            <a:spLocks/>
          </p:cNvSpPr>
          <p:nvPr userDrawn="1"/>
        </p:nvSpPr>
        <p:spPr>
          <a:xfrm>
            <a:off x="179388" y="5661025"/>
            <a:ext cx="5905500" cy="504825"/>
          </a:xfrm>
          <a:prstGeom prst="rect">
            <a:avLst/>
          </a:prstGeom>
        </p:spPr>
        <p:txBody>
          <a:bodyPr lIns="45720" rIns="45720"/>
          <a:lstStyle/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endParaRPr lang="pt-BR" sz="1500">
              <a:solidFill>
                <a:schemeClr val="bg1"/>
              </a:solidFill>
              <a:latin typeface="Lucida Sans Unicode" pitchFamily="34" charset="0"/>
            </a:endParaRPr>
          </a:p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pt-BR" sz="1500">
                <a:solidFill>
                  <a:schemeClr val="bg1"/>
                </a:solidFill>
                <a:latin typeface="Lucida Sans Unicode" pitchFamily="34" charset="0"/>
              </a:rPr>
              <a:t>http://telessaude.sc.gov.br</a:t>
            </a:r>
          </a:p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pt-BR" sz="1500">
                <a:solidFill>
                  <a:schemeClr val="bg1"/>
                </a:solidFill>
                <a:latin typeface="Lucida Sans Unicode" pitchFamily="34" charset="0"/>
              </a:rPr>
              <a:t>telessaude@saude.sc.gov.br </a:t>
            </a:r>
          </a:p>
          <a:p>
            <a: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pt-BR" sz="1500">
                <a:solidFill>
                  <a:schemeClr val="bg1"/>
                </a:solidFill>
                <a:latin typeface="Lucida Sans Unicode" pitchFamily="34" charset="0"/>
              </a:rPr>
              <a:t>+55 (48) 3212-3505</a:t>
            </a:r>
            <a:endParaRPr lang="en-US" sz="1500">
              <a:solidFill>
                <a:schemeClr val="bg1"/>
              </a:solidFill>
              <a:latin typeface="Lucida Sans Unicode" pitchFamily="34" charset="0"/>
            </a:endParaRPr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395536" y="2857749"/>
            <a:ext cx="8352928" cy="787275"/>
          </a:xfrm>
        </p:spPr>
        <p:txBody>
          <a:bodyPr anchor="b"/>
          <a:lstStyle>
            <a:lvl1pPr algn="l">
              <a:defRPr sz="4000" b="1" baseline="0">
                <a:solidFill>
                  <a:srgbClr val="96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 dirty="0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1475656" y="3933056"/>
            <a:ext cx="5904656" cy="504056"/>
          </a:xfrm>
        </p:spPr>
        <p:txBody>
          <a:bodyPr lIns="45720" rIns="45720">
            <a:normAutofit/>
          </a:bodyPr>
          <a:lstStyle>
            <a:lvl1pPr marL="0" marR="64008" indent="0" algn="r">
              <a:buNone/>
              <a:defRPr sz="2000" baseline="0">
                <a:solidFill>
                  <a:srgbClr val="4B6309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15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F711AF2-157A-4602-AA87-0FDB73637C7E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16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CC94B1E-2BC2-497A-83F7-2788C55183F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31C4E-A143-4F2F-A913-5D91D6E531E1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DE11C-B1B6-4CDB-9576-82DECAEA531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6DD6D-D494-4BF6-9348-50665FA1D618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799FE-95A6-4964-92E7-5E2C716C572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59E1E-0BB0-4986-8984-1D08374FBB4C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A34F4-D501-4242-AC11-B2B3512FE9C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1B102-F148-4CE8-99FC-EDC09A4672BE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6F4B2-5998-4943-935E-E2A0A9EB7E2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58690-CA04-48CA-BC99-A543728F0F77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F24E0-FF4E-4440-96D5-0D9E8FF83F3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17522-1A8F-44BE-9E06-9B3831DA563A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34EB2-1181-4C66-A1C7-97EC1BDFCEC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772400" cy="720080"/>
          </a:xfrm>
        </p:spPr>
        <p:txBody>
          <a:bodyPr anchor="b"/>
          <a:lstStyle>
            <a:lvl1pPr algn="l">
              <a:buNone/>
              <a:defRPr sz="30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196752"/>
            <a:ext cx="3960440" cy="576064"/>
          </a:xfrm>
        </p:spPr>
        <p:txBody>
          <a:bodyPr/>
          <a:lstStyle>
            <a:lvl1pPr marL="0" indent="0" algn="l">
              <a:buNone/>
              <a:defRPr sz="2300" baseline="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9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355976" y="1196752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buNone/>
              <a:defRPr sz="2400"/>
            </a:lvl1pPr>
            <a:lvl2pPr>
              <a:buNone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endParaRPr lang="en-US" dirty="0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2B65D0-A3BA-487D-999F-A4FADF2A803C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44D4A3-822C-47AB-B3F2-A33D45FEC16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772400" cy="720080"/>
          </a:xfrm>
        </p:spPr>
        <p:txBody>
          <a:bodyPr anchor="b"/>
          <a:lstStyle>
            <a:lvl1pPr algn="l">
              <a:buNone/>
              <a:defRPr sz="30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196752"/>
            <a:ext cx="3960440" cy="576064"/>
          </a:xfrm>
        </p:spPr>
        <p:txBody>
          <a:bodyPr/>
          <a:lstStyle>
            <a:lvl1pPr marL="0" indent="0" algn="l">
              <a:buNone/>
              <a:defRPr sz="2300" baseline="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9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355976" y="1196752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buNone/>
              <a:defRPr sz="2400"/>
            </a:lvl1pPr>
            <a:lvl2pPr>
              <a:buNone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endParaRPr lang="en-US" dirty="0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2B65D0-A3BA-487D-999F-A4FADF2A803C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44D4A3-822C-47AB-B3F2-A33D45FEC16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772400" cy="720080"/>
          </a:xfrm>
        </p:spPr>
        <p:txBody>
          <a:bodyPr anchor="b"/>
          <a:lstStyle>
            <a:lvl1pPr algn="l">
              <a:buNone/>
              <a:defRPr sz="30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4221088"/>
            <a:ext cx="8424936" cy="1368152"/>
          </a:xfrm>
        </p:spPr>
        <p:txBody>
          <a:bodyPr/>
          <a:lstStyle>
            <a:lvl1pPr marL="0" indent="0" algn="l">
              <a:buNone/>
              <a:defRPr sz="2300" baseline="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9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251520" y="1052736"/>
            <a:ext cx="8424936" cy="309634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buNone/>
              <a:defRPr sz="2400"/>
            </a:lvl1pPr>
            <a:lvl2pPr>
              <a:buNone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endParaRPr lang="en-US" dirty="0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DA8DE8-ED16-4C54-92C5-8224A4C706DE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514391-5F22-4068-AA44-6B89BE850D8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rgbClr val="7DA019"/>
          </a:solidFill>
          <a:ln w="9652">
            <a:noFill/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rgbClr val="7DA019"/>
          </a:solidFill>
          <a:ln w="9652">
            <a:noFill/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buNone/>
              <a:defRPr sz="2400"/>
            </a:lvl1pPr>
            <a:lvl2pPr>
              <a:buNone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en-US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buNone/>
              <a:defRPr sz="2400"/>
            </a:lvl1pPr>
            <a:lvl2pPr>
              <a:buNone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en-US" dirty="0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568D75-70A2-481C-851E-96215016EB4B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095AB0-B9CF-4EC6-913F-2B2F1D3D247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5E41C-068A-46E1-9EBD-C4143F6F93E2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BB120-8C51-48AD-A590-0B645BD35B2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C6ACB-FAE9-4DAB-9114-32D8E9535DDC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4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38765-2BE6-4F69-AACB-47EE499EA80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0C3C6-E7A1-433A-A125-5581932B5010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86202-A398-41D2-8BB9-93774AC3AA4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45C50-5BF3-4BE0-B267-0214604BA6EF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967C6-77B1-47F0-959B-ABA2487E7F1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F3FB7-6D74-4385-B8F1-025915CF9D67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40A0C-6EBA-4376-8E6E-4181284B423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m 18" descr="TELESSAUDE-SC - Marca Nova_casinha.jpg"/>
          <p:cNvPicPr>
            <a:picLocks noChangeAspect="1"/>
          </p:cNvPicPr>
          <p:nvPr userDrawn="1"/>
        </p:nvPicPr>
        <p:blipFill>
          <a:blip r:embed="rId8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795463" y="0"/>
            <a:ext cx="73485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rma livre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tx2">
              <a:lumMod val="40000"/>
              <a:lumOff val="6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96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t-BR" dirty="0" smtClean="0"/>
              <a:t>Clique para editar o estilo do título mestre</a:t>
            </a:r>
            <a:endParaRPr lang="en-US" dirty="0"/>
          </a:p>
        </p:txBody>
      </p:sp>
      <p:sp>
        <p:nvSpPr>
          <p:cNvPr id="1030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856B4B0-0933-4251-8210-1FE4E324D8C9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AC0464A-30C7-483A-AA75-1C2EDE84030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17" name="Triângulo retângulo 16"/>
          <p:cNvSpPr/>
          <p:nvPr userDrawn="1"/>
        </p:nvSpPr>
        <p:spPr>
          <a:xfrm>
            <a:off x="0" y="5732463"/>
            <a:ext cx="3348038" cy="1125537"/>
          </a:xfrm>
          <a:prstGeom prst="rtTriangle">
            <a:avLst/>
          </a:prstGeom>
          <a:solidFill>
            <a:srgbClr val="7DA0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28" r:id="rId5"/>
    <p:sldLayoutId id="2147483829" r:id="rId6"/>
  </p:sldLayoutIdLst>
  <p:txStyles>
    <p:titleStyle>
      <a:lvl1pPr algn="l" rtl="0" fontAlgn="base">
        <a:spcBef>
          <a:spcPct val="0"/>
        </a:spcBef>
        <a:spcAft>
          <a:spcPct val="0"/>
        </a:spcAft>
        <a:defRPr sz="3000" b="1" kern="1200">
          <a:solidFill>
            <a:srgbClr val="960000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960000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rgbClr val="C00000"/>
        </a:buClr>
        <a:buSzPct val="68000"/>
        <a:buFont typeface="Wingdings 3" pitchFamily="18" charset="2"/>
        <a:buChar char="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rgbClr val="C00000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2051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186948-D722-4E00-AF3E-ACD755297C2E}" type="datetimeFigureOut">
              <a:rPr lang="pt-BR"/>
              <a:pPr>
                <a:defRPr/>
              </a:pPr>
              <a:t>18/09/2012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56FF52-1272-4BE1-9D5F-35DE9FB88A5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7" name="Forma livre 6"/>
          <p:cNvSpPr>
            <a:spLocks/>
          </p:cNvSpPr>
          <p:nvPr userDrawn="1"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tx2">
              <a:lumMod val="40000"/>
              <a:lumOff val="6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 userDrawn="1"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96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Triângulo retângulo 8"/>
          <p:cNvSpPr/>
          <p:nvPr userDrawn="1"/>
        </p:nvSpPr>
        <p:spPr>
          <a:xfrm>
            <a:off x="0" y="5732463"/>
            <a:ext cx="3348038" cy="1125537"/>
          </a:xfrm>
          <a:prstGeom prst="rtTriangle">
            <a:avLst/>
          </a:prstGeom>
          <a:solidFill>
            <a:srgbClr val="7DA0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43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rupoa.com.br/site/revista-bmj/Default.asp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/>
              <a:t>Como orientar sobre o </a:t>
            </a:r>
            <a:r>
              <a:rPr lang="pt-BR" dirty="0" err="1" smtClean="0"/>
              <a:t>Check</a:t>
            </a:r>
            <a:r>
              <a:rPr lang="pt-BR" dirty="0" err="1" smtClean="0"/>
              <a:t>-u</a:t>
            </a:r>
            <a:r>
              <a:rPr lang="pt-BR" dirty="0" err="1" smtClean="0"/>
              <a:t>p</a:t>
            </a:r>
            <a:r>
              <a:rPr lang="pt-BR" dirty="0" smtClean="0"/>
              <a:t>: Mitos e Verdades</a:t>
            </a:r>
            <a:endParaRPr lang="pt-BR" dirty="0"/>
          </a:p>
        </p:txBody>
      </p:sp>
      <p:sp>
        <p:nvSpPr>
          <p:cNvPr id="7171" name="Subtítulo 2"/>
          <p:cNvSpPr>
            <a:spLocks noGrp="1"/>
          </p:cNvSpPr>
          <p:nvPr>
            <p:ph type="subTitle" idx="1"/>
          </p:nvPr>
        </p:nvSpPr>
        <p:spPr>
          <a:xfrm>
            <a:off x="1476375" y="3933825"/>
            <a:ext cx="5903913" cy="503238"/>
          </a:xfrm>
        </p:spPr>
        <p:txBody>
          <a:bodyPr/>
          <a:lstStyle/>
          <a:p>
            <a:pPr marR="0"/>
            <a:r>
              <a:rPr lang="pt-BR" dirty="0" smtClean="0"/>
              <a:t>Por Igor </a:t>
            </a:r>
            <a:r>
              <a:rPr lang="pt-BR" smtClean="0"/>
              <a:t>T Chaves</a:t>
            </a: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/>
              <a:t>Adulto...</a:t>
            </a:r>
            <a:endParaRPr lang="pt-BR" sz="3600" dirty="0"/>
          </a:p>
        </p:txBody>
      </p:sp>
      <p:sp>
        <p:nvSpPr>
          <p:cNvPr id="8195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14282" y="1571612"/>
            <a:ext cx="5041255" cy="5040337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pt-BR" sz="3200" dirty="0" smtClean="0">
                <a:latin typeface="Arial" pitchFamily="34" charset="0"/>
                <a:cs typeface="Arial" pitchFamily="34" charset="0"/>
              </a:rPr>
              <a:t> Risco Cardiovascular;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pt-BR" sz="3200" dirty="0" smtClean="0">
                <a:latin typeface="Arial" pitchFamily="34" charset="0"/>
                <a:cs typeface="Arial" pitchFamily="34" charset="0"/>
              </a:rPr>
              <a:t> Dislipidemias em homens &gt; 35 anos e mulheres  &gt; 45 anos (A); ou após 20 anos se alto risco (B);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pt-BR" sz="3200" dirty="0" smtClean="0">
                <a:latin typeface="Arial" pitchFamily="34" charset="0"/>
                <a:cs typeface="Arial" pitchFamily="34" charset="0"/>
              </a:rPr>
              <a:t> Pressão arterial a cada dois anos em &gt; 20 anos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8646" y="1628800"/>
            <a:ext cx="3705353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/>
              <a:t>Adulto...</a:t>
            </a:r>
            <a:endParaRPr lang="pt-BR" sz="3600" dirty="0"/>
          </a:p>
        </p:txBody>
      </p:sp>
      <p:sp>
        <p:nvSpPr>
          <p:cNvPr id="8195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79512" y="1629023"/>
            <a:ext cx="5256584" cy="5040337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sz="3200" dirty="0" smtClean="0">
                <a:latin typeface="Arial" pitchFamily="34" charset="0"/>
                <a:cs typeface="Arial" pitchFamily="34" charset="0"/>
              </a:rPr>
              <a:t> DM2 em pacientes com PA &gt; 135/80 </a:t>
            </a:r>
            <a:r>
              <a:rPr lang="pt-BR" sz="3200" dirty="0" err="1" smtClean="0">
                <a:latin typeface="Arial" pitchFamily="34" charset="0"/>
                <a:cs typeface="Arial" pitchFamily="34" charset="0"/>
              </a:rPr>
              <a:t>mmHg</a:t>
            </a:r>
            <a:r>
              <a:rPr lang="pt-BR" sz="3200" dirty="0" smtClean="0">
                <a:latin typeface="Arial" pitchFamily="34" charset="0"/>
                <a:cs typeface="Arial" pitchFamily="34" charset="0"/>
              </a:rPr>
              <a:t>, não se aplicando a outros critérios como obesidade, história familiar, nem faixa etária(B);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sz="3200" dirty="0" smtClean="0">
                <a:latin typeface="Arial" pitchFamily="34" charset="0"/>
                <a:cs typeface="Arial" pitchFamily="34" charset="0"/>
              </a:rPr>
              <a:t> Tabagismo (A);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sz="3200" dirty="0" smtClean="0">
                <a:latin typeface="Arial" pitchFamily="34" charset="0"/>
                <a:cs typeface="Arial" pitchFamily="34" charset="0"/>
              </a:rPr>
              <a:t> Alcoolismo (B);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8646" y="1628800"/>
            <a:ext cx="3705353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777240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/>
              <a:t>Câncer...</a:t>
            </a:r>
            <a:endParaRPr lang="pt-BR" sz="3600" dirty="0"/>
          </a:p>
        </p:txBody>
      </p:sp>
      <p:sp>
        <p:nvSpPr>
          <p:cNvPr id="8195" name="Espaço Reservado para Texto 2"/>
          <p:cNvSpPr>
            <a:spLocks noGrp="1"/>
          </p:cNvSpPr>
          <p:nvPr>
            <p:ph type="body" idx="1"/>
          </p:nvPr>
        </p:nvSpPr>
        <p:spPr>
          <a:xfrm>
            <a:off x="0" y="928670"/>
            <a:ext cx="5616624" cy="5040337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 Colo de útero em mulheres sexualmente ativas, 25-65 anos, após 2 negativos, repetir em 3 anos (A);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 Mama entre 50 e 74 anos, bianual (B);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 Câncer de colo e reto com pesquisa de sangue oculto nas fezes entre 50 e 75 anos (A);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8646" y="1628800"/>
            <a:ext cx="3705353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doub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2420938"/>
            <a:ext cx="4643437" cy="4437062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algn="l"/>
            <a:r>
              <a:rPr lang="pt-BR" sz="36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Câncer de próstata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28800"/>
            <a:ext cx="8568952" cy="4968552"/>
          </a:xfrm>
        </p:spPr>
        <p:txBody>
          <a:bodyPr/>
          <a:lstStyle/>
          <a:p>
            <a:pPr algn="just">
              <a:lnSpc>
                <a:spcPct val="80000"/>
              </a:lnSpc>
              <a:spcBef>
                <a:spcPts val="1800"/>
              </a:spcBef>
              <a:spcAft>
                <a:spcPts val="1800"/>
              </a:spcAft>
            </a:pPr>
            <a:r>
              <a:rPr lang="pt-BR" dirty="0"/>
              <a:t>Os homens com tumores de baixo </a:t>
            </a:r>
            <a:r>
              <a:rPr lang="pt-BR" dirty="0" smtClean="0"/>
              <a:t>grau têm </a:t>
            </a:r>
            <a:r>
              <a:rPr lang="pt-BR" dirty="0"/>
              <a:t>mínimo risco de morrer de câncer de próstata em 20 anos</a:t>
            </a:r>
            <a:r>
              <a:rPr lang="pt-BR" dirty="0" smtClean="0"/>
              <a:t>;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pt-BR" dirty="0" smtClean="0"/>
              <a:t>15% dos homens terão diagnóstico de câncer de próstata até os 80 anos, porém, destes, as chance de morrer por essa causa antes dessa idade é de 1.4%;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potencia_sexu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149" y="2924944"/>
            <a:ext cx="4761363" cy="3960440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pPr algn="l"/>
            <a:r>
              <a:rPr lang="pt-BR" sz="36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Câncer de próstata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214422"/>
            <a:ext cx="8568952" cy="1872208"/>
          </a:xfrm>
        </p:spPr>
        <p:txBody>
          <a:bodyPr/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pt-BR" sz="2800" dirty="0" smtClean="0"/>
              <a:t>Em caso de </a:t>
            </a:r>
            <a:r>
              <a:rPr lang="pt-BR" sz="2800" b="1" dirty="0" err="1" smtClean="0"/>
              <a:t>Prostatectomia</a:t>
            </a:r>
            <a:r>
              <a:rPr lang="pt-BR" sz="2800" b="1" dirty="0" smtClean="0"/>
              <a:t> radical</a:t>
            </a:r>
            <a:r>
              <a:rPr lang="pt-BR" sz="2800" dirty="0" smtClean="0"/>
              <a:t>:                       ~ 60% Incontinência urinária nos 12 ou + meses;  ~ 30%  uso de “fraldas” por incontinência;             ~ 75% disfunção erétil;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1520" y="3429000"/>
            <a:ext cx="504056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pt-BR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</a:rPr>
              <a:t>Em caso de </a:t>
            </a:r>
            <a:r>
              <a:rPr kumimoji="0" lang="pt-BR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</a:rPr>
              <a:t>Terapia de radiação</a:t>
            </a:r>
            <a:r>
              <a:rPr kumimoji="0" lang="pt-BR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</a:rPr>
              <a:t> :                     ~30%, de diarreias ou incontinência fecal;       ~60% disfunção erétil.</a:t>
            </a:r>
            <a:endParaRPr kumimoji="0" lang="pt-BR" sz="2800" i="0" u="none" strike="noStrike" kern="0" cap="none" spc="0" normalizeH="0" baseline="0" noProof="0" dirty="0" smtClean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pt-BR" b="1" dirty="0">
                <a:solidFill>
                  <a:schemeClr val="accent2">
                    <a:lumMod val="75000"/>
                  </a:schemeClr>
                </a:solidFill>
              </a:rPr>
              <a:t>Câncer de próstata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124744"/>
            <a:ext cx="8686800" cy="5257800"/>
          </a:xfrm>
        </p:spPr>
        <p:txBody>
          <a:bodyPr/>
          <a:lstStyle/>
          <a:p>
            <a:pPr algn="just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</a:pPr>
            <a:r>
              <a:rPr lang="pt-BR" sz="2400" b="1" dirty="0" err="1"/>
              <a:t>The</a:t>
            </a:r>
            <a:r>
              <a:rPr lang="pt-BR" sz="2400" b="1" dirty="0"/>
              <a:t> </a:t>
            </a:r>
            <a:r>
              <a:rPr lang="pt-BR" sz="2400" b="1" dirty="0" err="1"/>
              <a:t>U.S.</a:t>
            </a:r>
            <a:r>
              <a:rPr lang="pt-BR" sz="2400" b="1" dirty="0"/>
              <a:t> </a:t>
            </a:r>
            <a:r>
              <a:rPr lang="pt-BR" sz="2400" b="1" dirty="0" err="1"/>
              <a:t>Preventive</a:t>
            </a:r>
            <a:r>
              <a:rPr lang="pt-BR" sz="2400" b="1" dirty="0"/>
              <a:t> </a:t>
            </a:r>
            <a:r>
              <a:rPr lang="pt-BR" sz="2400" b="1" dirty="0" err="1"/>
              <a:t>Services</a:t>
            </a:r>
            <a:r>
              <a:rPr lang="pt-BR" sz="2400" b="1" dirty="0"/>
              <a:t> </a:t>
            </a:r>
            <a:r>
              <a:rPr lang="pt-BR" sz="2400" b="1" dirty="0" err="1"/>
              <a:t>Task</a:t>
            </a:r>
            <a:r>
              <a:rPr lang="pt-BR" sz="2400" b="1" dirty="0"/>
              <a:t> Force (USPSTF) </a:t>
            </a:r>
            <a:r>
              <a:rPr lang="pt-PT" sz="2400" dirty="0" smtClean="0"/>
              <a:t>recomenda contra a PSA baseado em rastreamento para o câncer de próstata. Recomendação D</a:t>
            </a:r>
          </a:p>
          <a:p>
            <a:pPr algn="just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</a:pPr>
            <a:r>
              <a:rPr lang="pt-PT" sz="2400" dirty="0" smtClean="0"/>
              <a:t>Esta recomendação se aplica a homens, na população geral, independentemente da idade. </a:t>
            </a:r>
          </a:p>
          <a:p>
            <a:pPr algn="just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</a:pPr>
            <a:r>
              <a:rPr lang="pt-PT" sz="2400" dirty="0" smtClean="0"/>
              <a:t>“Há um benefício muito pequeno potencial e significativos danos potenciais. "</a:t>
            </a:r>
            <a:endParaRPr lang="pt-BR" sz="2400" i="1" dirty="0"/>
          </a:p>
        </p:txBody>
      </p:sp>
      <p:pic>
        <p:nvPicPr>
          <p:cNvPr id="4" name="Picture 7" descr="surgery- carto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29066"/>
            <a:ext cx="9144000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7992" y="548680"/>
            <a:ext cx="777240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solidFill>
                  <a:schemeClr val="accent2">
                    <a:lumMod val="75000"/>
                  </a:schemeClr>
                </a:solidFill>
              </a:rPr>
              <a:t>Mito...</a:t>
            </a:r>
            <a:endParaRPr lang="pt-BR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Imagem 6" descr="http://www.grupoa.com.br/site/uploads/userfiles/images/BMJ/49/graf_p41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0"/>
            <a:ext cx="5760640" cy="11449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tl00_Conteudo_imgArtigo" descr="https://www.grupoa.com.br/site/uploads/imagensRevista/20120821103353_thumbnail_p41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2" y="3614777"/>
            <a:ext cx="2854886" cy="2118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7992" y="548680"/>
            <a:ext cx="777240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solidFill>
                  <a:schemeClr val="accent2">
                    <a:lumMod val="75000"/>
                  </a:schemeClr>
                </a:solidFill>
              </a:rPr>
              <a:t>Mito...</a:t>
            </a:r>
            <a:endParaRPr lang="pt-BR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Imagem 6" descr="http://www.grupoa.com.br/site/uploads/userfiles/images/BMJ/49/graf_p41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-5357874"/>
            <a:ext cx="6286512" cy="12215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ctl00_Conteudo_imgArtigo" descr="https://www.grupoa.com.br/site/uploads/imagensRevista/20120821103353_thumbnail_p41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6512" y="3614777"/>
            <a:ext cx="2854886" cy="2118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b="1" dirty="0">
                <a:solidFill>
                  <a:schemeClr val="tx1"/>
                </a:solidFill>
              </a:rPr>
              <a:t>O impacto dos </a:t>
            </a:r>
            <a:r>
              <a:rPr lang="pt-BR" sz="4000" b="1" dirty="0" smtClean="0">
                <a:solidFill>
                  <a:schemeClr val="tx1"/>
                </a:solidFill>
              </a:rPr>
              <a:t>testes </a:t>
            </a:r>
            <a:r>
              <a:rPr lang="pt-BR" sz="4000" b="1" dirty="0">
                <a:solidFill>
                  <a:schemeClr val="tx1"/>
                </a:solidFill>
              </a:rPr>
              <a:t>falso-positivo e falso-negativo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00174"/>
            <a:ext cx="9144000" cy="4886325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pt-BR" sz="2800" dirty="0"/>
              <a:t>Mesmo se os benefícios de um teste de rastreamento tenham sido provados, tais benefícios ocorrem </a:t>
            </a:r>
            <a:r>
              <a:rPr lang="pt-BR" b="1" dirty="0"/>
              <a:t>somente</a:t>
            </a:r>
            <a:r>
              <a:rPr lang="pt-BR" b="1" i="1" dirty="0"/>
              <a:t> </a:t>
            </a:r>
            <a:r>
              <a:rPr lang="pt-BR" b="1" dirty="0"/>
              <a:t>para poucas pessoas. 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pt-BR" b="1" i="1" dirty="0"/>
          </a:p>
          <a:p>
            <a:pPr algn="just">
              <a:lnSpc>
                <a:spcPct val="90000"/>
              </a:lnSpc>
            </a:pPr>
            <a:r>
              <a:rPr lang="pt-BR" sz="2800" dirty="0"/>
              <a:t>Em contraste, todas as pessoas participantes de um programa de </a:t>
            </a:r>
            <a:r>
              <a:rPr lang="pt-BR" b="1" dirty="0"/>
              <a:t>rastreamento têm risco de danos</a:t>
            </a:r>
            <a:r>
              <a:rPr lang="pt-BR" sz="2800" dirty="0"/>
              <a:t>. </a:t>
            </a:r>
          </a:p>
          <a:p>
            <a:pPr algn="just">
              <a:lnSpc>
                <a:spcPct val="90000"/>
              </a:lnSpc>
            </a:pPr>
            <a:endParaRPr lang="pt-BR" sz="2800" dirty="0"/>
          </a:p>
          <a:p>
            <a:pPr algn="just">
              <a:lnSpc>
                <a:spcPct val="90000"/>
              </a:lnSpc>
            </a:pPr>
            <a:r>
              <a:rPr lang="pt-BR" sz="2800" dirty="0"/>
              <a:t>Muito </a:t>
            </a:r>
            <a:r>
              <a:rPr lang="pt-BR" sz="2800" dirty="0" smtClean="0"/>
              <a:t>além </a:t>
            </a:r>
            <a:r>
              <a:rPr lang="pt-BR" sz="2800" dirty="0"/>
              <a:t>dos custos e dos desconfortos dos testes, o mais importante dano potencial é o </a:t>
            </a:r>
            <a:r>
              <a:rPr lang="pt-BR" b="1" dirty="0"/>
              <a:t>risco de falso-positivo</a:t>
            </a:r>
            <a:r>
              <a:rPr lang="pt-BR" sz="2800" b="1" dirty="0"/>
              <a:t>.</a:t>
            </a:r>
            <a:r>
              <a:rPr lang="pt-BR" b="1" dirty="0"/>
              <a:t> </a:t>
            </a:r>
          </a:p>
          <a:p>
            <a:pPr>
              <a:lnSpc>
                <a:spcPct val="90000"/>
              </a:lnSpc>
            </a:pPr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85728"/>
            <a:ext cx="8229600" cy="1143000"/>
          </a:xfrm>
          <a:ln/>
        </p:spPr>
        <p:txBody>
          <a:bodyPr/>
          <a:lstStyle/>
          <a:p>
            <a:r>
              <a:rPr lang="pt-BR" sz="3600" b="1" dirty="0" smtClean="0">
                <a:solidFill>
                  <a:schemeClr val="accent2">
                    <a:lumMod val="75000"/>
                  </a:schemeClr>
                </a:solidFill>
              </a:rPr>
              <a:t>Decisão Compartilhada!</a:t>
            </a:r>
            <a:endParaRPr lang="pt-BR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3556" name="Picture 4" descr="relação médico pacien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357298"/>
            <a:ext cx="5256212" cy="4714875"/>
          </a:xfrm>
          <a:prstGeom prst="rect">
            <a:avLst/>
          </a:prstGeom>
          <a:noFill/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6715140" y="1357298"/>
            <a:ext cx="215900" cy="46799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77240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/>
              <a:t>O que é um </a:t>
            </a:r>
            <a:r>
              <a:rPr lang="pt-BR" sz="3600" dirty="0" err="1" smtClean="0"/>
              <a:t>Check-up</a:t>
            </a:r>
            <a:r>
              <a:rPr lang="pt-BR" sz="3600" dirty="0" smtClean="0"/>
              <a:t>?</a:t>
            </a:r>
            <a:endParaRPr lang="pt-BR" sz="3600" dirty="0"/>
          </a:p>
        </p:txBody>
      </p:sp>
      <p:sp>
        <p:nvSpPr>
          <p:cNvPr id="8195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85720" y="857232"/>
            <a:ext cx="5078970" cy="5000660"/>
          </a:xfrm>
        </p:spPr>
        <p:txBody>
          <a:bodyPr/>
          <a:lstStyle/>
          <a:p>
            <a:r>
              <a:rPr lang="pt-BR" sz="3000" dirty="0" smtClean="0">
                <a:latin typeface="Arial" pitchFamily="34" charset="0"/>
                <a:cs typeface="Arial" pitchFamily="34" charset="0"/>
              </a:rPr>
              <a:t>Hospital Sírio-Libanês: Check-up é uma avaliação médica de rotina associada a exames de acordo com idade e sexo com o objetivo de informar e realizar formas de prevenção de doenças. Além de diagnosticar doenças que já estão instaladas, porém ainda não manifestadas.</a:t>
            </a:r>
          </a:p>
          <a:p>
            <a:pPr>
              <a:buFont typeface="Arial" charset="0"/>
              <a:buChar char="•"/>
            </a:pPr>
            <a:endParaRPr lang="pt-BR" sz="30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484784"/>
            <a:ext cx="3707903" cy="541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 descr="coração sofred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1268413"/>
            <a:ext cx="5076825" cy="5527675"/>
          </a:xfrm>
          <a:prstGeom prst="rect">
            <a:avLst/>
          </a:prstGeom>
          <a:noFill/>
        </p:spPr>
      </p:pic>
      <p:sp>
        <p:nvSpPr>
          <p:cNvPr id="74762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0" y="1071546"/>
            <a:ext cx="4211638" cy="4807436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pt-BR" dirty="0" smtClean="0"/>
              <a:t>   São medidas que se tomam para identificar os pacientes em risco  do tratamento excessivo, para protegê-los de novas intervenções médicas e para lhes sugerir alternativas eticamente aceitáveis</a:t>
            </a:r>
            <a:r>
              <a:rPr lang="pt-BR" b="1" dirty="0" smtClean="0"/>
              <a:t>.</a:t>
            </a:r>
          </a:p>
          <a:p>
            <a:pPr>
              <a:lnSpc>
                <a:spcPct val="80000"/>
              </a:lnSpc>
            </a:pPr>
            <a:endParaRPr lang="pt-BR" dirty="0"/>
          </a:p>
        </p:txBody>
      </p:sp>
      <p:sp>
        <p:nvSpPr>
          <p:cNvPr id="6" name="Retângulo 5"/>
          <p:cNvSpPr/>
          <p:nvPr/>
        </p:nvSpPr>
        <p:spPr>
          <a:xfrm>
            <a:off x="1000100" y="285728"/>
            <a:ext cx="58579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b="1" dirty="0" smtClean="0">
                <a:solidFill>
                  <a:srgbClr val="C00000"/>
                </a:solidFill>
              </a:rPr>
              <a:t>Prevenção Quaternária</a:t>
            </a:r>
            <a:endParaRPr lang="pt-BR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7384"/>
            <a:ext cx="9180512" cy="6885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56176" y="260648"/>
            <a:ext cx="777240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/>
              <a:t>Obrigado!</a:t>
            </a:r>
            <a:endParaRPr lang="pt-B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777240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/>
              <a:t>Rastreamento</a:t>
            </a:r>
            <a:endParaRPr lang="pt-BR" sz="3600" dirty="0"/>
          </a:p>
        </p:txBody>
      </p:sp>
      <p:sp>
        <p:nvSpPr>
          <p:cNvPr id="8195" name="Espaço Reservado para Texto 2"/>
          <p:cNvSpPr>
            <a:spLocks noGrp="1"/>
          </p:cNvSpPr>
          <p:nvPr>
            <p:ph type="body" idx="1"/>
          </p:nvPr>
        </p:nvSpPr>
        <p:spPr>
          <a:xfrm>
            <a:off x="0" y="928670"/>
            <a:ext cx="5786446" cy="5445224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pt-BR" sz="3200" dirty="0" smtClean="0"/>
              <a:t> Aplicações de testes ou procedimentos diagnósticos em </a:t>
            </a:r>
            <a:r>
              <a:rPr lang="pt-BR" sz="3200" b="1" u="sng" dirty="0" smtClean="0"/>
              <a:t>pessoas assintomáticas</a:t>
            </a:r>
            <a:r>
              <a:rPr lang="pt-BR" sz="3200" u="sng" dirty="0" smtClean="0"/>
              <a:t> </a:t>
            </a:r>
            <a:r>
              <a:rPr lang="pt-BR" sz="3200" dirty="0" smtClean="0"/>
              <a:t>com o propósito de   dividi-las em dois grupos: aqueles com a condição a se beneficiarem com a intervenção precoce e aqueles sem essa condição</a:t>
            </a:r>
            <a:endParaRPr lang="pt-BR" sz="3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628800"/>
            <a:ext cx="3357553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7772400" cy="72008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dirty="0" smtClean="0"/>
              <a:t>Mitos</a:t>
            </a:r>
            <a:endParaRPr lang="pt-BR" sz="3600" dirty="0"/>
          </a:p>
        </p:txBody>
      </p:sp>
      <p:sp>
        <p:nvSpPr>
          <p:cNvPr id="8195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85720" y="1571612"/>
            <a:ext cx="8604448" cy="5445224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800"/>
              </a:spcAft>
              <a:buFont typeface="Arial" charset="0"/>
              <a:buChar char="•"/>
            </a:pPr>
            <a:r>
              <a:rPr lang="pt-BR" sz="3200" dirty="0" smtClean="0"/>
              <a:t> “ Preciso fazer meu check-up porque assim tenho mais saúde”</a:t>
            </a:r>
          </a:p>
          <a:p>
            <a:pPr>
              <a:spcBef>
                <a:spcPts val="1200"/>
              </a:spcBef>
              <a:spcAft>
                <a:spcPts val="1800"/>
              </a:spcAft>
              <a:buFont typeface="Arial" charset="0"/>
              <a:buChar char="•"/>
            </a:pPr>
            <a:r>
              <a:rPr lang="pt-BR" sz="3200" dirty="0" smtClean="0"/>
              <a:t> Fazendo meu check-up todo ano vou viver mais e melhor!”</a:t>
            </a:r>
          </a:p>
          <a:p>
            <a:pPr>
              <a:spcBef>
                <a:spcPts val="1200"/>
              </a:spcBef>
              <a:spcAft>
                <a:spcPts val="1800"/>
              </a:spcAft>
              <a:buFont typeface="Arial" charset="0"/>
              <a:buChar char="•"/>
            </a:pPr>
            <a:r>
              <a:rPr lang="pt-BR" sz="3200" dirty="0" smtClean="0"/>
              <a:t> “Fazendo check-up vou descobrir um câncer mais cedo e vou curá-lo”</a:t>
            </a:r>
            <a:endParaRPr lang="pt-BR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7772400" cy="72008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sz="3600" dirty="0" smtClean="0"/>
              <a:t>Verdades</a:t>
            </a:r>
            <a:endParaRPr lang="pt-BR" sz="3600" dirty="0"/>
          </a:p>
        </p:txBody>
      </p:sp>
      <p:sp>
        <p:nvSpPr>
          <p:cNvPr id="8195" name="Espaço Reservado para Texto 2"/>
          <p:cNvSpPr>
            <a:spLocks noGrp="1"/>
          </p:cNvSpPr>
          <p:nvPr>
            <p:ph type="body" idx="1"/>
          </p:nvPr>
        </p:nvSpPr>
        <p:spPr>
          <a:xfrm>
            <a:off x="0" y="1412776"/>
            <a:ext cx="8604448" cy="5445224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800"/>
              </a:spcAft>
              <a:buFont typeface="Arial" charset="0"/>
              <a:buChar char="•"/>
            </a:pPr>
            <a:r>
              <a:rPr lang="pt-BR" sz="3200" dirty="0" smtClean="0">
                <a:latin typeface="Arial" pitchFamily="34" charset="0"/>
                <a:cs typeface="Arial" pitchFamily="34" charset="0"/>
              </a:rPr>
              <a:t> “Acumulam-se evidências de que a medicina está prejudicando pessoas saudáveis através da detecção cada vez mais                  precoce”</a:t>
            </a:r>
          </a:p>
          <a:p>
            <a:pPr>
              <a:spcBef>
                <a:spcPts val="1200"/>
              </a:spcBef>
              <a:spcAft>
                <a:spcPts val="1800"/>
              </a:spcAft>
              <a:buFont typeface="Arial" charset="0"/>
              <a:buChar char="•"/>
            </a:pPr>
            <a:r>
              <a:rPr lang="pt-BR" sz="3200" dirty="0" smtClean="0">
                <a:latin typeface="Arial" pitchFamily="34" charset="0"/>
                <a:cs typeface="Arial" pitchFamily="34" charset="0"/>
              </a:rPr>
              <a:t> “Programas de rastreamento                       têm detectado casos de câncer                     em estágio inicial que jamais              causariam sintomas ou morte”</a:t>
            </a:r>
            <a:endParaRPr lang="pt-BR" sz="3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ctl00_Conteudo_boxEdicaoDoMes_imgRevista" descr="https://www.grupoa.com.br/site/uploads/imagensRevista/20120817030738_BMJ-49_Capa_M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24669" y="2784008"/>
            <a:ext cx="3019331" cy="407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777240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/>
              <a:t>Finalidade</a:t>
            </a:r>
            <a:endParaRPr lang="pt-BR" sz="3600" dirty="0"/>
          </a:p>
        </p:txBody>
      </p:sp>
      <p:sp>
        <p:nvSpPr>
          <p:cNvPr id="8195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412776"/>
            <a:ext cx="8463884" cy="5445224"/>
          </a:xfrm>
        </p:spPr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pt-BR" sz="3200" dirty="0" smtClean="0"/>
              <a:t> A proposta última do rastreamento é reduzir a morbidade e mortalidade.</a:t>
            </a:r>
          </a:p>
          <a:p>
            <a:pPr algn="just">
              <a:buFont typeface="Arial" pitchFamily="34" charset="0"/>
              <a:buChar char="•"/>
            </a:pPr>
            <a:endParaRPr lang="pt-BR" sz="3200" dirty="0" smtClean="0"/>
          </a:p>
          <a:p>
            <a:pPr algn="just">
              <a:buFont typeface="Arial" pitchFamily="34" charset="0"/>
              <a:buChar char="•"/>
            </a:pPr>
            <a:r>
              <a:rPr lang="pt-BR" sz="3200" dirty="0" smtClean="0"/>
              <a:t> O diagnóstico precoce por si só </a:t>
            </a:r>
            <a:r>
              <a:rPr lang="pt-BR" sz="3200" b="1" dirty="0" smtClean="0"/>
              <a:t>não</a:t>
            </a:r>
            <a:r>
              <a:rPr lang="pt-BR" sz="3200" dirty="0" smtClean="0"/>
              <a:t> justifica um programa de rastreamento.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6024" y="548680"/>
            <a:ext cx="7772400" cy="72008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4400" dirty="0" smtClean="0"/>
              <a:t>E agora? O que rastrear?</a:t>
            </a:r>
            <a:endParaRPr lang="pt-BR" sz="4400" dirty="0"/>
          </a:p>
        </p:txBody>
      </p:sp>
      <p:pic>
        <p:nvPicPr>
          <p:cNvPr id="6" name="Picture 6" descr="duvid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1412875"/>
            <a:ext cx="6840537" cy="4973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/>
              <a:t>Crianças...</a:t>
            </a:r>
            <a:endParaRPr lang="pt-BR" sz="3600" dirty="0"/>
          </a:p>
        </p:txBody>
      </p:sp>
      <p:sp>
        <p:nvSpPr>
          <p:cNvPr id="8195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85720" y="1357298"/>
            <a:ext cx="5041255" cy="5040337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pt-BR" sz="3200" dirty="0" smtClean="0">
                <a:latin typeface="Arial" pitchFamily="34" charset="0"/>
                <a:cs typeface="Arial" pitchFamily="34" charset="0"/>
              </a:rPr>
              <a:t> Teste do Pezinho (A);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pt-BR" sz="3200" dirty="0" smtClean="0">
                <a:latin typeface="Arial" pitchFamily="34" charset="0"/>
                <a:cs typeface="Arial" pitchFamily="34" charset="0"/>
              </a:rPr>
              <a:t> Teste da Orelhinha (B);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pt-BR" sz="3200" dirty="0" smtClean="0">
                <a:latin typeface="Arial" pitchFamily="34" charset="0"/>
                <a:cs typeface="Arial" pitchFamily="34" charset="0"/>
              </a:rPr>
              <a:t> Rastreio de </a:t>
            </a:r>
            <a:r>
              <a:rPr lang="pt-BR" sz="3200" dirty="0" err="1" smtClean="0">
                <a:latin typeface="Arial" pitchFamily="34" charset="0"/>
                <a:cs typeface="Arial" pitchFamily="34" charset="0"/>
              </a:rPr>
              <a:t>ambliopia</a:t>
            </a:r>
            <a:r>
              <a:rPr lang="pt-BR" sz="3200" dirty="0" smtClean="0">
                <a:latin typeface="Arial" pitchFamily="34" charset="0"/>
                <a:cs typeface="Arial" pitchFamily="34" charset="0"/>
              </a:rPr>
              <a:t>, estrabismo e acuidade visual (B);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pt-BR" sz="3200" dirty="0" smtClean="0">
                <a:latin typeface="Arial" pitchFamily="34" charset="0"/>
                <a:cs typeface="Arial" pitchFamily="34" charset="0"/>
              </a:rPr>
              <a:t> Obesidade (B);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8646" y="1628800"/>
            <a:ext cx="3705353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7772400" cy="72008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/>
              <a:t>Mito...</a:t>
            </a:r>
            <a:endParaRPr lang="pt-BR" sz="3600" dirty="0"/>
          </a:p>
        </p:txBody>
      </p:sp>
      <p:sp>
        <p:nvSpPr>
          <p:cNvPr id="8195" name="Espaço Reservado para Texto 2"/>
          <p:cNvSpPr>
            <a:spLocks noGrp="1"/>
          </p:cNvSpPr>
          <p:nvPr>
            <p:ph type="body" idx="1"/>
          </p:nvPr>
        </p:nvSpPr>
        <p:spPr>
          <a:xfrm>
            <a:off x="0" y="785794"/>
            <a:ext cx="5760640" cy="6552728"/>
          </a:xfrm>
        </p:spPr>
        <p:txBody>
          <a:bodyPr/>
          <a:lstStyle/>
          <a:p>
            <a:pPr>
              <a:spcBef>
                <a:spcPts val="18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 Check-up de rotina: sangue, urina e fezes;</a:t>
            </a:r>
          </a:p>
          <a:p>
            <a:pPr>
              <a:spcBef>
                <a:spcPts val="1800"/>
              </a:spcBef>
              <a:spcAft>
                <a:spcPts val="1200"/>
              </a:spcAft>
              <a:buFont typeface="Arial" charset="0"/>
              <a:buChar char="•"/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 Uma revisão da colaboração </a:t>
            </a: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Cochrane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 publicada em 2001 concluiu que existe falta de prova clara de que o tratamento da anemia por deficiência de ferro tenha efeito benéfico sobre o desenvolvimento psicomotor (USPSTF).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988840"/>
            <a:ext cx="3450233" cy="48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889</TotalTime>
  <Words>729</Words>
  <Application>Microsoft Office PowerPoint</Application>
  <PresentationFormat>Apresentação na tela (4:3)</PresentationFormat>
  <Paragraphs>75</Paragraphs>
  <Slides>21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21</vt:i4>
      </vt:variant>
    </vt:vector>
  </HeadingPairs>
  <TitlesOfParts>
    <vt:vector size="23" baseType="lpstr">
      <vt:lpstr>Concurso</vt:lpstr>
      <vt:lpstr>Tema do Office</vt:lpstr>
      <vt:lpstr>Como orientar sobre o Check-up: Mitos e Verdades</vt:lpstr>
      <vt:lpstr>O que é um Check-up?</vt:lpstr>
      <vt:lpstr>Rastreamento</vt:lpstr>
      <vt:lpstr>Mitos</vt:lpstr>
      <vt:lpstr>Verdades</vt:lpstr>
      <vt:lpstr>Finalidade</vt:lpstr>
      <vt:lpstr>E agora? O que rastrear?</vt:lpstr>
      <vt:lpstr>Crianças...</vt:lpstr>
      <vt:lpstr>Mito...</vt:lpstr>
      <vt:lpstr>Adulto...</vt:lpstr>
      <vt:lpstr>Adulto...</vt:lpstr>
      <vt:lpstr>Câncer...</vt:lpstr>
      <vt:lpstr>Câncer de próstata</vt:lpstr>
      <vt:lpstr>Câncer de próstata</vt:lpstr>
      <vt:lpstr>Câncer de próstata</vt:lpstr>
      <vt:lpstr>Mito...</vt:lpstr>
      <vt:lpstr>Mito...</vt:lpstr>
      <vt:lpstr>O impacto dos testes falso-positivo e falso-negativo</vt:lpstr>
      <vt:lpstr>Decisão Compartilhada!</vt:lpstr>
      <vt:lpstr>Slide 20</vt:lpstr>
      <vt:lpstr>Obrigado!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Victor</dc:creator>
  <cp:lastModifiedBy>jornalismo</cp:lastModifiedBy>
  <cp:revision>119</cp:revision>
  <dcterms:created xsi:type="dcterms:W3CDTF">2011-09-19T17:26:23Z</dcterms:created>
  <dcterms:modified xsi:type="dcterms:W3CDTF">2012-09-18T18:12:18Z</dcterms:modified>
</cp:coreProperties>
</file>