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68" r:id="rId2"/>
    <p:sldId id="258" r:id="rId3"/>
    <p:sldId id="275" r:id="rId4"/>
    <p:sldId id="270" r:id="rId5"/>
    <p:sldId id="273" r:id="rId6"/>
    <p:sldId id="272" r:id="rId7"/>
    <p:sldId id="274" r:id="rId8"/>
    <p:sldId id="277" r:id="rId9"/>
    <p:sldId id="279" r:id="rId10"/>
    <p:sldId id="280" r:id="rId11"/>
    <p:sldId id="283" r:id="rId12"/>
    <p:sldId id="296" r:id="rId13"/>
    <p:sldId id="282" r:id="rId14"/>
    <p:sldId id="276" r:id="rId15"/>
    <p:sldId id="260" r:id="rId16"/>
    <p:sldId id="291" r:id="rId17"/>
    <p:sldId id="281" r:id="rId18"/>
    <p:sldId id="290" r:id="rId19"/>
    <p:sldId id="287" r:id="rId20"/>
    <p:sldId id="289" r:id="rId21"/>
    <p:sldId id="288" r:id="rId22"/>
    <p:sldId id="286" r:id="rId23"/>
    <p:sldId id="292" r:id="rId24"/>
    <p:sldId id="293" r:id="rId25"/>
    <p:sldId id="284" r:id="rId26"/>
    <p:sldId id="295" r:id="rId27"/>
    <p:sldId id="278" r:id="rId28"/>
    <p:sldId id="298" r:id="rId29"/>
    <p:sldId id="299" r:id="rId30"/>
    <p:sldId id="300" r:id="rId31"/>
    <p:sldId id="269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essaude SC" initials="Tele SC" lastIdx="4" clrIdx="0">
    <p:extLst>
      <p:ext uri="{19B8F6BF-5375-455C-9EA6-DF929625EA0E}">
        <p15:presenceInfo xmlns:p15="http://schemas.microsoft.com/office/powerpoint/2012/main" userId="Telessaude S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CC3300"/>
    <a:srgbClr val="1E2314"/>
    <a:srgbClr val="A03021"/>
    <a:srgbClr val="BEBAB9"/>
    <a:srgbClr val="779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7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0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E96A9-97A8-4C6E-B7C3-DF08A1A420F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57C62-5070-4EA4-8789-C3B68D78B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9995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81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altLang="pt-BR"/>
          </a:p>
        </p:txBody>
      </p:sp>
      <p:sp>
        <p:nvSpPr>
          <p:cNvPr id="5123" name="Shape 82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  <a:gd name="T10" fmla="*/ 0 w 120000"/>
              <a:gd name="T11" fmla="*/ 0 h 120000"/>
              <a:gd name="T12" fmla="*/ 120000 w 120000"/>
              <a:gd name="T1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48618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66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851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83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658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15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28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429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428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089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399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264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F536F-B62C-4B7D-B77D-459E659F02DD}" type="datetimeFigureOut">
              <a:rPr lang="pt-BR" smtClean="0"/>
              <a:t>19/07/2019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783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hape 84"/>
          <p:cNvSpPr txBox="1">
            <a:spLocks noChangeArrowheads="1"/>
          </p:cNvSpPr>
          <p:nvPr/>
        </p:nvSpPr>
        <p:spPr bwMode="auto">
          <a:xfrm>
            <a:off x="3521075" y="4467225"/>
            <a:ext cx="1900238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Clr>
                <a:srgbClr val="BEBAB9"/>
              </a:buClr>
              <a:buFont typeface="Calibri" panose="020F0502020204030204" pitchFamily="34" charset="0"/>
              <a:buNone/>
            </a:pPr>
            <a:r>
              <a:rPr lang="pt-BR" altLang="pt-BR" sz="2400" b="1">
                <a:solidFill>
                  <a:srgbClr val="BEBAB9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apresentam</a:t>
            </a:r>
          </a:p>
        </p:txBody>
      </p:sp>
      <p:pic>
        <p:nvPicPr>
          <p:cNvPr id="4099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5" y="2278063"/>
            <a:ext cx="235108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2278063"/>
            <a:ext cx="36147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781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4774791D-9C50-4285-AEE9-785FE62CF3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679133"/>
              </p:ext>
            </p:extLst>
          </p:nvPr>
        </p:nvGraphicFramePr>
        <p:xfrm>
          <a:off x="203981" y="1226294"/>
          <a:ext cx="8736037" cy="4780610"/>
        </p:xfrm>
        <a:graphic>
          <a:graphicData uri="http://schemas.openxmlformats.org/drawingml/2006/table">
            <a:tbl>
              <a:tblPr/>
              <a:tblGrid>
                <a:gridCol w="2369500">
                  <a:extLst>
                    <a:ext uri="{9D8B030D-6E8A-4147-A177-3AD203B41FA5}">
                      <a16:colId xmlns:a16="http://schemas.microsoft.com/office/drawing/2014/main" xmlns="" val="2670782270"/>
                    </a:ext>
                  </a:extLst>
                </a:gridCol>
                <a:gridCol w="4080807">
                  <a:extLst>
                    <a:ext uri="{9D8B030D-6E8A-4147-A177-3AD203B41FA5}">
                      <a16:colId xmlns:a16="http://schemas.microsoft.com/office/drawing/2014/main" xmlns="" val="259448846"/>
                    </a:ext>
                  </a:extLst>
                </a:gridCol>
                <a:gridCol w="2285730">
                  <a:extLst>
                    <a:ext uri="{9D8B030D-6E8A-4147-A177-3AD203B41FA5}">
                      <a16:colId xmlns:a16="http://schemas.microsoft.com/office/drawing/2014/main" xmlns="" val="3042291433"/>
                    </a:ext>
                  </a:extLst>
                </a:gridCol>
              </a:tblGrid>
              <a:tr h="846894"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Nível de Atenção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Ponto de Atenção</a:t>
                      </a:r>
                      <a:endParaRPr lang="pt-BR" sz="200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Território Sanitário</a:t>
                      </a:r>
                      <a:endParaRPr lang="pt-BR" sz="200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7410910"/>
                  </a:ext>
                </a:extLst>
              </a:tr>
              <a:tr h="524268">
                <a:tc rowSpan="3"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+mn-lt"/>
                        </a:rPr>
                        <a:t/>
                      </a:r>
                      <a:br>
                        <a:rPr lang="pt-BR" sz="2000">
                          <a:effectLst/>
                          <a:latin typeface="+mn-lt"/>
                        </a:rPr>
                      </a:br>
                      <a:r>
                        <a:rPr lang="pt-BR" sz="2000">
                          <a:effectLst/>
                          <a:latin typeface="+mn-lt"/>
                        </a:rPr>
                        <a:t/>
                      </a:r>
                      <a:br>
                        <a:rPr lang="pt-BR" sz="2000">
                          <a:effectLst/>
                          <a:latin typeface="+mn-lt"/>
                        </a:rPr>
                      </a:br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Atenção Primária à Saúde</a:t>
                      </a:r>
                      <a:endParaRPr lang="pt-BR" sz="200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Unidade de Saúde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pt-BR" sz="2000">
                        <a:effectLst/>
                        <a:latin typeface="+mn-lt"/>
                      </a:endParaRPr>
                    </a:p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Município</a:t>
                      </a:r>
                      <a:endParaRPr lang="pt-BR" sz="2000">
                        <a:effectLst/>
                        <a:latin typeface="+mn-lt"/>
                      </a:endParaRPr>
                    </a:p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Área de Abrangência</a:t>
                      </a:r>
                      <a:endParaRPr lang="pt-BR" sz="2000">
                        <a:effectLst/>
                        <a:latin typeface="+mn-lt"/>
                      </a:endParaRPr>
                    </a:p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Microárea</a:t>
                      </a:r>
                      <a:endParaRPr lang="pt-BR" sz="200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9538147"/>
                  </a:ext>
                </a:extLst>
              </a:tr>
              <a:tr h="84689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Núcleo Ampliado de Saúde da Família e Comunidade 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2517993"/>
                  </a:ext>
                </a:extLst>
              </a:tr>
              <a:tr h="52426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Domicílio/Escola/Comunidade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169591"/>
                  </a:ext>
                </a:extLst>
              </a:tr>
              <a:tr h="1169522"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Atenção Secundária à Saúde</a:t>
                      </a:r>
                      <a:endParaRPr lang="pt-BR" sz="200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Ambulatório de alto risco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Hospital Geral, 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Unidade de Pronto Atendimento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Região de Saúde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Município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49071810"/>
                  </a:ext>
                </a:extLst>
              </a:tr>
              <a:tr h="868764"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Atenção Terciária à Saúde</a:t>
                      </a:r>
                      <a:endParaRPr lang="pt-BR" sz="200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Hospital e Maternidade de</a:t>
                      </a:r>
                      <a:endParaRPr lang="pt-BR" sz="2000">
                        <a:effectLst/>
                        <a:latin typeface="+mn-lt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referência para alto risco</a:t>
                      </a:r>
                      <a:endParaRPr lang="pt-BR" sz="200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Macrorregião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  <a:p>
                      <a:pPr marL="76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Região de Saúde</a:t>
                      </a:r>
                      <a:endParaRPr lang="pt-BR" sz="2000" dirty="0">
                        <a:effectLst/>
                        <a:latin typeface="+mn-lt"/>
                      </a:endParaRPr>
                    </a:p>
                  </a:txBody>
                  <a:tcPr marL="76200" marR="66675" marT="95250" marB="95250">
                    <a:lnL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2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84627435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E80BB994-2979-48C9-A104-3E83AC974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5375" y="22399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9307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DC0A2DA8-356C-410C-8A82-A14B98249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68" y="205947"/>
            <a:ext cx="8847437" cy="64337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56554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8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oogle Shape;728;p77">
            <a:extLst>
              <a:ext uri="{FF2B5EF4-FFF2-40B4-BE49-F238E27FC236}">
                <a16:creationId xmlns:a16="http://schemas.microsoft.com/office/drawing/2014/main" xmlns="" id="{5D1D1D97-8FA9-4E31-B1EE-BC18B3E911B1}"/>
              </a:ext>
            </a:extLst>
          </p:cNvPr>
          <p:cNvPicPr preferRelativeResize="0"/>
          <p:nvPr/>
        </p:nvPicPr>
        <p:blipFill rotWithShape="1">
          <a:blip r:embed="rId2"/>
          <a:srcRect l="28836" t="52441" r="25601" b="21417"/>
          <a:stretch/>
        </p:blipFill>
        <p:spPr>
          <a:xfrm>
            <a:off x="0" y="1598140"/>
            <a:ext cx="9144000" cy="34187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4564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38EE4E44-1403-472B-8C01-D354CB8F5A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92649" y="480060"/>
            <a:ext cx="409359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E92A04D-7E7F-49C6-823B-EA8E3D3C46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0" r="2" b="2"/>
          <a:stretch/>
        </p:blipFill>
        <p:spPr bwMode="auto">
          <a:xfrm>
            <a:off x="4815776" y="643467"/>
            <a:ext cx="3847338" cy="5571066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583CCE40-4C5F-42D3-86D9-7892AD1E98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57759" y="480060"/>
            <a:ext cx="4093590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xmlns="" id="{C6275154-21AE-4FEB-A141-D47D880678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0" r="3671" b="2"/>
          <a:stretch/>
        </p:blipFill>
        <p:spPr bwMode="auto">
          <a:xfrm>
            <a:off x="480885" y="643467"/>
            <a:ext cx="3847338" cy="5571066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924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8EE4E44-1403-472B-8C01-D354CB8F5A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92649" y="480060"/>
            <a:ext cx="4093592" cy="589788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5021155F-8BC9-4106-A4F2-8965E30449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00" b="5056"/>
          <a:stretch/>
        </p:blipFill>
        <p:spPr>
          <a:xfrm>
            <a:off x="4815776" y="643467"/>
            <a:ext cx="3847338" cy="557106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83CCE40-4C5F-42D3-86D9-7892AD1E98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57759" y="480060"/>
            <a:ext cx="4093590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17559D7C-D98B-4EF1-B9A7-B9F4FFFFA9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8" r="-2" b="-2"/>
          <a:stretch/>
        </p:blipFill>
        <p:spPr>
          <a:xfrm>
            <a:off x="480884" y="480060"/>
            <a:ext cx="4088637" cy="589788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79362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25A38D86-CCD3-47F1-B1D8-D24BFAD61329}"/>
              </a:ext>
            </a:extLst>
          </p:cNvPr>
          <p:cNvSpPr/>
          <p:nvPr/>
        </p:nvSpPr>
        <p:spPr>
          <a:xfrm>
            <a:off x="422031" y="828288"/>
            <a:ext cx="8191053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  <a:buNone/>
            </a:pPr>
            <a:r>
              <a:rPr lang="en-US" altLang="pt-BR" sz="2400" dirty="0" err="1"/>
              <a:t>Ainda</a:t>
            </a:r>
            <a:r>
              <a:rPr lang="en-US" altLang="pt-BR" sz="2400" dirty="0"/>
              <a:t> com o </a:t>
            </a:r>
            <a:r>
              <a:rPr lang="en-US" altLang="pt-BR" sz="2400" dirty="0" err="1"/>
              <a:t>objetivo</a:t>
            </a:r>
            <a:r>
              <a:rPr lang="en-US" altLang="pt-BR" sz="2400" dirty="0"/>
              <a:t> de </a:t>
            </a:r>
            <a:r>
              <a:rPr lang="en-US" altLang="pt-BR" sz="2400" dirty="0" err="1"/>
              <a:t>reduzir</a:t>
            </a:r>
            <a:r>
              <a:rPr lang="en-US" altLang="pt-BR" sz="2400" dirty="0"/>
              <a:t> a </a:t>
            </a:r>
            <a:r>
              <a:rPr lang="en-US" altLang="pt-BR" sz="2400" dirty="0" err="1"/>
              <a:t>mortalidade</a:t>
            </a:r>
            <a:r>
              <a:rPr lang="en-US" altLang="pt-BR" sz="2400" dirty="0"/>
              <a:t> </a:t>
            </a:r>
            <a:r>
              <a:rPr lang="en-US" altLang="pt-BR" sz="2400" dirty="0" err="1"/>
              <a:t>materno-infantil</a:t>
            </a:r>
            <a:r>
              <a:rPr lang="en-US" altLang="pt-BR" sz="2400" dirty="0"/>
              <a:t> e </a:t>
            </a:r>
            <a:r>
              <a:rPr lang="en-US" altLang="pt-BR" sz="2400" dirty="0" err="1"/>
              <a:t>ampliar</a:t>
            </a:r>
            <a:r>
              <a:rPr lang="en-US" altLang="pt-BR" sz="2400" dirty="0"/>
              <a:t> o </a:t>
            </a:r>
            <a:r>
              <a:rPr lang="en-US" altLang="pt-BR" sz="2400" dirty="0" err="1"/>
              <a:t>acesso</a:t>
            </a:r>
            <a:r>
              <a:rPr lang="en-US" altLang="pt-BR" sz="2400" dirty="0"/>
              <a:t> com qualidade, é </a:t>
            </a:r>
            <a:r>
              <a:rPr lang="en-US" altLang="pt-BR" sz="2400" dirty="0" err="1"/>
              <a:t>necessário</a:t>
            </a:r>
            <a:r>
              <a:rPr lang="en-US" altLang="pt-BR" sz="2400" dirty="0"/>
              <a:t> que se </a:t>
            </a:r>
            <a:r>
              <a:rPr lang="en-US" altLang="pt-BR" sz="2400" b="1" dirty="0" err="1"/>
              <a:t>identifiquem</a:t>
            </a:r>
            <a:r>
              <a:rPr lang="en-US" altLang="pt-BR" sz="2400" b="1" dirty="0"/>
              <a:t> os </a:t>
            </a:r>
            <a:r>
              <a:rPr lang="en-US" altLang="pt-BR" sz="2400" b="1" dirty="0" err="1"/>
              <a:t>fatores</a:t>
            </a:r>
            <a:r>
              <a:rPr lang="en-US" altLang="pt-BR" sz="2400" b="1" dirty="0"/>
              <a:t> de </a:t>
            </a:r>
            <a:r>
              <a:rPr lang="en-US" altLang="pt-BR" sz="2400" b="1" dirty="0" err="1"/>
              <a:t>risco</a:t>
            </a:r>
            <a:r>
              <a:rPr lang="en-US" altLang="pt-BR" sz="2400" b="1" dirty="0"/>
              <a:t> </a:t>
            </a:r>
            <a:r>
              <a:rPr lang="en-US" altLang="pt-BR" sz="2400" b="1" dirty="0" err="1"/>
              <a:t>gestacional</a:t>
            </a:r>
            <a:r>
              <a:rPr lang="en-US" altLang="pt-BR" sz="2400" b="1" dirty="0"/>
              <a:t> o mais </a:t>
            </a:r>
            <a:r>
              <a:rPr lang="en-US" altLang="pt-BR" sz="2400" b="1" dirty="0" err="1"/>
              <a:t>precocemente</a:t>
            </a:r>
            <a:r>
              <a:rPr lang="en-US" altLang="pt-BR" sz="2400" b="1" dirty="0"/>
              <a:t> </a:t>
            </a:r>
            <a:r>
              <a:rPr lang="en-US" altLang="pt-BR" sz="2400" b="1" dirty="0" err="1"/>
              <a:t>possível</a:t>
            </a:r>
            <a:r>
              <a:rPr lang="en-US" altLang="pt-BR" sz="2400" dirty="0"/>
              <a:t>. </a:t>
            </a:r>
          </a:p>
          <a:p>
            <a:pPr algn="just">
              <a:buClrTx/>
              <a:buSzTx/>
              <a:buFontTx/>
              <a:buNone/>
            </a:pPr>
            <a:endParaRPr lang="en-US" altLang="pt-BR" sz="2000" dirty="0"/>
          </a:p>
          <a:p>
            <a:pPr algn="just">
              <a:buClrTx/>
              <a:buSzTx/>
              <a:buFontTx/>
              <a:buNone/>
            </a:pPr>
            <a:r>
              <a:rPr lang="en-US" altLang="pt-BR" sz="2400" dirty="0"/>
              <a:t>Dessa forma, o </a:t>
            </a:r>
            <a:r>
              <a:rPr lang="en-US" altLang="pt-BR" sz="2400" dirty="0" err="1"/>
              <a:t>acolhimento</a:t>
            </a:r>
            <a:r>
              <a:rPr lang="en-US" altLang="pt-BR" sz="2400" dirty="0"/>
              <a:t> com </a:t>
            </a:r>
            <a:r>
              <a:rPr lang="en-US" altLang="pt-BR" sz="2400" dirty="0" err="1"/>
              <a:t>classificação</a:t>
            </a:r>
            <a:r>
              <a:rPr lang="en-US" altLang="pt-BR" sz="2400" dirty="0"/>
              <a:t> de </a:t>
            </a:r>
            <a:r>
              <a:rPr lang="en-US" altLang="pt-BR" sz="2400" dirty="0" err="1"/>
              <a:t>risco</a:t>
            </a:r>
            <a:r>
              <a:rPr lang="en-US" altLang="pt-BR" sz="2400" dirty="0"/>
              <a:t> </a:t>
            </a:r>
            <a:r>
              <a:rPr lang="en-US" altLang="pt-BR" sz="2400" dirty="0" err="1"/>
              <a:t>pressupõe</a:t>
            </a:r>
            <a:r>
              <a:rPr lang="en-US" altLang="pt-BR" sz="2400" dirty="0"/>
              <a:t> </a:t>
            </a:r>
            <a:r>
              <a:rPr lang="en-US" altLang="pt-BR" sz="2400" dirty="0" err="1"/>
              <a:t>agilidade</a:t>
            </a:r>
            <a:r>
              <a:rPr lang="en-US" altLang="pt-BR" sz="2400" dirty="0"/>
              <a:t> no </a:t>
            </a:r>
            <a:r>
              <a:rPr lang="en-US" altLang="pt-BR" sz="2400" dirty="0" err="1"/>
              <a:t>atendimento</a:t>
            </a:r>
            <a:r>
              <a:rPr lang="en-US" altLang="pt-BR" sz="2400" dirty="0"/>
              <a:t> e </a:t>
            </a:r>
            <a:r>
              <a:rPr lang="en-US" altLang="pt-BR" sz="2400" b="1" dirty="0" err="1"/>
              <a:t>definição</a:t>
            </a:r>
            <a:r>
              <a:rPr lang="en-US" altLang="pt-BR" sz="2400" b="1" dirty="0"/>
              <a:t> da </a:t>
            </a:r>
            <a:r>
              <a:rPr lang="en-US" altLang="pt-BR" sz="2400" b="1" dirty="0" err="1"/>
              <a:t>necessidade</a:t>
            </a:r>
            <a:r>
              <a:rPr lang="en-US" altLang="pt-BR" sz="2400" b="1" dirty="0"/>
              <a:t> de </a:t>
            </a:r>
            <a:r>
              <a:rPr lang="en-US" altLang="pt-BR" sz="2400" b="1" dirty="0" err="1"/>
              <a:t>cuidado</a:t>
            </a:r>
            <a:r>
              <a:rPr lang="en-US" altLang="pt-BR" sz="2400" b="1" dirty="0"/>
              <a:t> e da </a:t>
            </a:r>
            <a:r>
              <a:rPr lang="en-US" altLang="pt-BR" sz="2400" b="1" dirty="0" err="1"/>
              <a:t>densidade</a:t>
            </a:r>
            <a:r>
              <a:rPr lang="en-US" altLang="pt-BR" sz="2400" b="1" dirty="0"/>
              <a:t> </a:t>
            </a:r>
            <a:r>
              <a:rPr lang="en-US" altLang="pt-BR" sz="2400" b="1" dirty="0" err="1"/>
              <a:t>tecnológica</a:t>
            </a:r>
            <a:r>
              <a:rPr lang="en-US" altLang="pt-BR" sz="2400" dirty="0"/>
              <a:t> que </a:t>
            </a:r>
            <a:r>
              <a:rPr lang="en-US" altLang="pt-BR" sz="2400" dirty="0" err="1"/>
              <a:t>devem</a:t>
            </a:r>
            <a:r>
              <a:rPr lang="en-US" altLang="pt-BR" sz="2400" dirty="0"/>
              <a:t> ser </a:t>
            </a:r>
            <a:r>
              <a:rPr lang="en-US" altLang="pt-BR" sz="2400" dirty="0" err="1"/>
              <a:t>ofertadas</a:t>
            </a:r>
            <a:r>
              <a:rPr lang="en-US" altLang="pt-BR" sz="2400" dirty="0"/>
              <a:t> </a:t>
            </a:r>
            <a:r>
              <a:rPr lang="en-US" altLang="pt-BR" sz="2400" dirty="0" err="1"/>
              <a:t>às</a:t>
            </a:r>
            <a:r>
              <a:rPr lang="en-US" altLang="pt-BR" sz="2400" dirty="0"/>
              <a:t> </a:t>
            </a:r>
            <a:r>
              <a:rPr lang="en-US" altLang="pt-BR" sz="2400" dirty="0" err="1"/>
              <a:t>usuárias</a:t>
            </a:r>
            <a:r>
              <a:rPr lang="en-US" altLang="pt-BR" sz="2400" dirty="0"/>
              <a:t> </a:t>
            </a:r>
            <a:r>
              <a:rPr lang="en-US" altLang="pt-BR" sz="2400" dirty="0" err="1"/>
              <a:t>em</a:t>
            </a:r>
            <a:r>
              <a:rPr lang="en-US" altLang="pt-BR" sz="2400" dirty="0"/>
              <a:t> </a:t>
            </a:r>
            <a:r>
              <a:rPr lang="en-US" altLang="pt-BR" sz="2400" dirty="0" err="1"/>
              <a:t>cada</a:t>
            </a:r>
            <a:r>
              <a:rPr lang="en-US" altLang="pt-BR" sz="2400" dirty="0"/>
              <a:t> </a:t>
            </a:r>
            <a:r>
              <a:rPr lang="en-US" altLang="pt-BR" sz="2400" dirty="0" err="1"/>
              <a:t>momento</a:t>
            </a:r>
            <a:r>
              <a:rPr lang="en-US" altLang="pt-BR" sz="2400" dirty="0"/>
              <a:t>.</a:t>
            </a:r>
          </a:p>
          <a:p>
            <a:pPr algn="just">
              <a:buClrTx/>
              <a:buSzTx/>
              <a:buFontTx/>
              <a:buNone/>
            </a:pPr>
            <a:endParaRPr lang="en-US" altLang="pt-BR" sz="2400" dirty="0"/>
          </a:p>
          <a:p>
            <a:pPr algn="just">
              <a:buClrTx/>
              <a:buSzTx/>
              <a:buFontTx/>
              <a:buNone/>
            </a:pPr>
            <a:r>
              <a:rPr lang="pt-BR" sz="2400" kern="50" dirty="0">
                <a:ea typeface="Andale Sans UI"/>
                <a:cs typeface="Tahoma" panose="020B0604030504040204" pitchFamily="34" charset="0"/>
              </a:rPr>
              <a:t>A </a:t>
            </a:r>
            <a:r>
              <a:rPr lang="pt-BR" sz="24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CLASSIFICAÇÃO DE RISCO 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é um processo </a:t>
            </a:r>
            <a:r>
              <a:rPr lang="pt-BR" sz="2400" kern="50" dirty="0" err="1">
                <a:ea typeface="Andale Sans UI"/>
                <a:cs typeface="Tahoma" panose="020B0604030504040204" pitchFamily="34" charset="0"/>
              </a:rPr>
              <a:t>dinâmico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 de </a:t>
            </a:r>
            <a:r>
              <a:rPr lang="pt-BR" sz="2400" kern="50" dirty="0" err="1">
                <a:ea typeface="Andale Sans UI"/>
                <a:cs typeface="Tahoma" panose="020B0604030504040204" pitchFamily="34" charset="0"/>
              </a:rPr>
              <a:t>identificação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 dos pacientes que necessitam de tratamento imediato, de acordo com o potencial de risco, os agravos à </a:t>
            </a:r>
            <a:r>
              <a:rPr lang="pt-BR" sz="2400" kern="50" dirty="0" err="1">
                <a:ea typeface="Andale Sans UI"/>
                <a:cs typeface="Tahoma" panose="020B0604030504040204" pitchFamily="34" charset="0"/>
              </a:rPr>
              <a:t>saúde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 ou o grau de sofrimento.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E4397F71-CB37-4027-888E-373CF62B4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76374"/>
            <a:ext cx="8644877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36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AFA80FBF-C0A6-4B9C-B8F2-6DB0818C7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1" y="619101"/>
            <a:ext cx="4017518" cy="56197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4FA78051-8506-4232-88EE-1A965BE9A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598" y="619101"/>
            <a:ext cx="3988845" cy="561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53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FA35869D-AA23-47F5-AA3F-EF9BBB6DB69C}"/>
              </a:ext>
            </a:extLst>
          </p:cNvPr>
          <p:cNvSpPr/>
          <p:nvPr/>
        </p:nvSpPr>
        <p:spPr>
          <a:xfrm>
            <a:off x="0" y="63266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Atenção Primária à Saúde 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16900FF1-1474-42C8-9B64-0E25157E49ED}"/>
              </a:ext>
            </a:extLst>
          </p:cNvPr>
          <p:cNvSpPr/>
          <p:nvPr/>
        </p:nvSpPr>
        <p:spPr>
          <a:xfrm>
            <a:off x="518984" y="1594104"/>
            <a:ext cx="799894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tabLst>
                <a:tab pos="182563" algn="l"/>
              </a:tabLst>
            </a:pPr>
            <a:r>
              <a:rPr lang="pt-BR" sz="2400" dirty="0" smtClean="0"/>
              <a:t>Busca </a:t>
            </a:r>
            <a:r>
              <a:rPr lang="pt-BR" sz="2400" dirty="0"/>
              <a:t>ativa das gestantes e às crianças menores de dois anos;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182563" algn="l"/>
              </a:tabLst>
            </a:pPr>
            <a:endParaRPr lang="pt-BR" sz="2400" dirty="0"/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182563" algn="l"/>
              </a:tabLst>
            </a:pPr>
            <a:r>
              <a:rPr lang="pt-BR" sz="2400" dirty="0" smtClean="0"/>
              <a:t>Oferta </a:t>
            </a:r>
            <a:r>
              <a:rPr lang="pt-BR" sz="2400" dirty="0"/>
              <a:t>de grupo de gestantes vinculado às consultas de pré-natal para socialização de informações e dúvidas;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182563" algn="l"/>
              </a:tabLst>
            </a:pPr>
            <a:endParaRPr lang="pt-BR" sz="2400" dirty="0"/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182563" algn="l"/>
              </a:tabLst>
            </a:pPr>
            <a:r>
              <a:rPr lang="pt-BR" sz="2400" dirty="0" smtClean="0"/>
              <a:t>Oferta </a:t>
            </a:r>
            <a:r>
              <a:rPr lang="pt-BR" sz="2400" dirty="0"/>
              <a:t>de atenção à puericultura em grupo para socialização de informações e dúvidas;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182563" algn="l"/>
              </a:tabLst>
            </a:pPr>
            <a:endParaRPr lang="pt-BR" sz="2400" dirty="0"/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182563" algn="l"/>
              </a:tabLst>
            </a:pPr>
            <a:r>
              <a:rPr lang="pt-BR" sz="2400" dirty="0" smtClean="0"/>
              <a:t>Oferta </a:t>
            </a:r>
            <a:r>
              <a:rPr lang="pt-BR" sz="2400" dirty="0"/>
              <a:t>de pré-natal em quantidade e qualidade necessárias; 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182563" algn="l"/>
              </a:tabLst>
            </a:pPr>
            <a:endParaRPr lang="pt-BR" sz="2400" dirty="0"/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182563" algn="l"/>
              </a:tabLst>
            </a:pPr>
            <a:r>
              <a:rPr lang="pt-BR" sz="2400" dirty="0" smtClean="0"/>
              <a:t>Vinculação </a:t>
            </a:r>
            <a:r>
              <a:rPr lang="pt-BR" sz="2400" dirty="0"/>
              <a:t>das gestantes a serviços em que o parto ocorra de modo seguro;</a:t>
            </a:r>
          </a:p>
          <a:p>
            <a:pPr algn="just">
              <a:tabLst>
                <a:tab pos="182563" algn="l"/>
              </a:tabLst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5837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FA35869D-AA23-47F5-AA3F-EF9BBB6DB69C}"/>
              </a:ext>
            </a:extLst>
          </p:cNvPr>
          <p:cNvSpPr/>
          <p:nvPr/>
        </p:nvSpPr>
        <p:spPr>
          <a:xfrm>
            <a:off x="0" y="337669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Atenção Primária à Saúde 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16900FF1-1474-42C8-9B64-0E25157E49ED}"/>
              </a:ext>
            </a:extLst>
          </p:cNvPr>
          <p:cNvSpPr/>
          <p:nvPr/>
        </p:nvSpPr>
        <p:spPr>
          <a:xfrm>
            <a:off x="379827" y="1251502"/>
            <a:ext cx="8384345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algn="just">
              <a:tabLst>
                <a:tab pos="182563" algn="l"/>
              </a:tabLst>
            </a:pPr>
            <a:r>
              <a:rPr lang="pt-BR" sz="2400" dirty="0" smtClean="0"/>
              <a:t>• Encaminhamento </a:t>
            </a:r>
            <a:r>
              <a:rPr lang="pt-BR" sz="2400" dirty="0"/>
              <a:t>da gestante de alto risco a outros níveis de atenção;</a:t>
            </a:r>
          </a:p>
          <a:p>
            <a:pPr algn="just">
              <a:tabLst>
                <a:tab pos="182563" algn="l"/>
              </a:tabLst>
            </a:pPr>
            <a:endParaRPr lang="pt-BR" sz="2400" dirty="0"/>
          </a:p>
          <a:p>
            <a:pPr algn="just">
              <a:tabLst>
                <a:tab pos="182563" algn="l"/>
              </a:tabLst>
            </a:pPr>
            <a:r>
              <a:rPr lang="pt-BR" sz="2400" dirty="0"/>
              <a:t>•	</a:t>
            </a:r>
            <a:r>
              <a:rPr lang="pt-BR" sz="2400" dirty="0" smtClean="0"/>
              <a:t> Oferta </a:t>
            </a:r>
            <a:r>
              <a:rPr lang="pt-BR" sz="2400" dirty="0"/>
              <a:t>de atenção à criança até dois anos (puericultura);</a:t>
            </a:r>
          </a:p>
          <a:p>
            <a:pPr algn="just">
              <a:tabLst>
                <a:tab pos="182563" algn="l"/>
              </a:tabLst>
            </a:pPr>
            <a:endParaRPr lang="pt-BR" sz="2400" dirty="0"/>
          </a:p>
          <a:p>
            <a:pPr marL="182563" indent="-182563" algn="just">
              <a:tabLst>
                <a:tab pos="182563" algn="l"/>
              </a:tabLst>
            </a:pPr>
            <a:r>
              <a:rPr lang="pt-BR" sz="2400" dirty="0"/>
              <a:t>•	</a:t>
            </a:r>
            <a:r>
              <a:rPr lang="pt-BR" sz="2400" dirty="0" smtClean="0"/>
              <a:t> Oferta </a:t>
            </a:r>
            <a:r>
              <a:rPr lang="pt-BR" sz="2400" dirty="0"/>
              <a:t>de atenção às demandas pontuais e de urgência para gestantes e crianças durante todo o período de funcionamento da UBS;</a:t>
            </a:r>
          </a:p>
          <a:p>
            <a:pPr marL="182563" indent="-182563" algn="just">
              <a:tabLst>
                <a:tab pos="182563" algn="l"/>
              </a:tabLst>
            </a:pPr>
            <a:endParaRPr lang="pt-BR" sz="2400" dirty="0"/>
          </a:p>
          <a:p>
            <a:pPr marL="182563" indent="-182563" algn="just">
              <a:tabLst>
                <a:tab pos="182563" algn="l"/>
              </a:tabLst>
            </a:pPr>
            <a:r>
              <a:rPr lang="pt-BR" sz="2400" dirty="0"/>
              <a:t>•	</a:t>
            </a:r>
            <a:r>
              <a:rPr lang="pt-BR" sz="2400" dirty="0" smtClean="0"/>
              <a:t> Visita </a:t>
            </a:r>
            <a:r>
              <a:rPr lang="pt-BR" sz="2400" dirty="0"/>
              <a:t>domiciliar aos RN e gestantes em até uma semana após o parto;</a:t>
            </a:r>
          </a:p>
          <a:p>
            <a:pPr algn="just">
              <a:tabLst>
                <a:tab pos="182563" algn="l"/>
              </a:tabLst>
            </a:pPr>
            <a:endParaRPr lang="pt-BR" sz="2400" dirty="0"/>
          </a:p>
          <a:p>
            <a:pPr marL="182563" indent="-182563" algn="just">
              <a:tabLst>
                <a:tab pos="182563" algn="l"/>
              </a:tabLst>
            </a:pPr>
            <a:r>
              <a:rPr lang="pt-BR" sz="2400" dirty="0"/>
              <a:t>•	</a:t>
            </a:r>
            <a:r>
              <a:rPr lang="pt-BR" sz="2400" dirty="0" smtClean="0"/>
              <a:t> Avaliação </a:t>
            </a:r>
            <a:r>
              <a:rPr lang="pt-BR" sz="2400" dirty="0"/>
              <a:t>do RN e puérpera na UBS de acordo com o calendário de consultas de puericultura e nas intercorrências.</a:t>
            </a:r>
          </a:p>
          <a:p>
            <a:pPr>
              <a:tabLst>
                <a:tab pos="182563" algn="l"/>
              </a:tabLst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5325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343A83E8-90CC-4058-A1DA-408F53CBD43B}"/>
              </a:ext>
            </a:extLst>
          </p:cNvPr>
          <p:cNvSpPr/>
          <p:nvPr/>
        </p:nvSpPr>
        <p:spPr>
          <a:xfrm>
            <a:off x="372794" y="1375008"/>
            <a:ext cx="83984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kern="50" dirty="0">
                <a:solidFill>
                  <a:srgbClr val="000000"/>
                </a:solidFill>
                <a:ea typeface="Andale Sans UI"/>
                <a:cs typeface="Tahoma" panose="020B0604030504040204" pitchFamily="34" charset="0"/>
              </a:rPr>
              <a:t>Porta  aberta para as gestantes na atenção ao parto e às intercorrências na gestação, puerpério e com o recém-nascido;</a:t>
            </a:r>
          </a:p>
          <a:p>
            <a:pPr algn="just">
              <a:spcAft>
                <a:spcPts val="0"/>
              </a:spcAft>
            </a:pPr>
            <a:endParaRPr lang="pt-BR" sz="2400" kern="50" dirty="0">
              <a:solidFill>
                <a:srgbClr val="000000"/>
              </a:solidFill>
              <a:ea typeface="Andale Sans UI"/>
              <a:cs typeface="Tahoma" panose="020B060403050404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kern="50" dirty="0">
                <a:solidFill>
                  <a:srgbClr val="000000"/>
                </a:solidFill>
                <a:ea typeface="Andale Sans UI"/>
                <a:cs typeface="Tahoma" panose="020B0604030504040204" pitchFamily="34" charset="0"/>
              </a:rPr>
              <a:t>Garantir a visita a  maternidade pela equipe de atenção primária e as gestantes  e acompanhantes;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2400" kern="50" dirty="0">
              <a:solidFill>
                <a:srgbClr val="000000"/>
              </a:solidFill>
              <a:ea typeface="Andale Sans UI"/>
              <a:cs typeface="Tahoma" panose="020B060403050404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kern="50" dirty="0">
                <a:solidFill>
                  <a:srgbClr val="000000"/>
                </a:solidFill>
                <a:ea typeface="Andale Sans UI"/>
                <a:cs typeface="Tahoma" panose="020B0604030504040204" pitchFamily="34" charset="0"/>
              </a:rPr>
              <a:t>Garantir acompanhante de livre  de escolha da mulher em todas as etapas do atendimento;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2400" kern="50" dirty="0">
              <a:solidFill>
                <a:srgbClr val="000000"/>
              </a:solidFill>
              <a:ea typeface="Andale Sans UI"/>
              <a:cs typeface="Tahoma" panose="020B060403050404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kern="50" dirty="0">
                <a:solidFill>
                  <a:srgbClr val="000000"/>
                </a:solidFill>
                <a:ea typeface="Andale Sans UI"/>
                <a:cs typeface="Tahoma" panose="020B0604030504040204" pitchFamily="34" charset="0"/>
              </a:rPr>
              <a:t>Garantir o atendimento a gestante, puérpera e recém nascido  de acordo com as boas praticas do parto e nascimento;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2400" kern="50" dirty="0">
              <a:ea typeface="Andale Sans UI"/>
              <a:cs typeface="Tahoma" panose="020B060403050404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kern="50" dirty="0">
                <a:solidFill>
                  <a:srgbClr val="000000"/>
                </a:solidFill>
                <a:ea typeface="Andale Sans UI"/>
                <a:cs typeface="Tahoma" panose="020B0604030504040204" pitchFamily="34" charset="0"/>
              </a:rPr>
              <a:t>Realizar a contrarreferência de gestantes, puérperas e recém nascidos  ao   município de residência;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E0FB4CAB-3399-4E5E-AC39-9C7B162ED9A1}"/>
              </a:ext>
            </a:extLst>
          </p:cNvPr>
          <p:cNvSpPr/>
          <p:nvPr/>
        </p:nvSpPr>
        <p:spPr>
          <a:xfrm>
            <a:off x="0" y="31574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Atenção Secundária à Saúde 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566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FF75F0AC-0A7E-4AA0-B700-E43441AB8A19}"/>
              </a:ext>
            </a:extLst>
          </p:cNvPr>
          <p:cNvSpPr txBox="1">
            <a:spLocks/>
          </p:cNvSpPr>
          <p:nvPr/>
        </p:nvSpPr>
        <p:spPr bwMode="auto">
          <a:xfrm>
            <a:off x="0" y="2964151"/>
            <a:ext cx="9144000" cy="1835594"/>
          </a:xfrm>
          <a:prstGeom prst="rect">
            <a:avLst/>
          </a:prstGeom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LINHA DE CUIDADO MATERNO-INFANTIL: PROPOSTA DE MODELO </a:t>
            </a:r>
          </a:p>
          <a:p>
            <a:pPr lvl="0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ORIENTADOR DE SC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uLnTx/>
                <a:uFillTx/>
                <a:ea typeface="+mj-ea"/>
                <a:cs typeface="+mj-cs"/>
              </a:rPr>
              <a:t>	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xmlns="" id="{42BC6D24-2838-4469-A719-2A52D120587B}"/>
              </a:ext>
            </a:extLst>
          </p:cNvPr>
          <p:cNvSpPr txBox="1">
            <a:spLocks/>
          </p:cNvSpPr>
          <p:nvPr/>
        </p:nvSpPr>
        <p:spPr bwMode="auto">
          <a:xfrm>
            <a:off x="535460" y="4392877"/>
            <a:ext cx="8237837" cy="2465123"/>
          </a:xfrm>
          <a:prstGeom prst="rect">
            <a:avLst/>
          </a:prstGeom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114300" marR="0" lvl="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b="1" kern="0" dirty="0">
                <a:solidFill>
                  <a:srgbClr val="4B6230"/>
                </a:solidFill>
                <a:cs typeface="Lucida Sans Unicode" pitchFamily="34" charset="0"/>
              </a:rPr>
              <a:t>Débora Batista Rodrigues</a:t>
            </a:r>
          </a:p>
          <a:p>
            <a:pPr marL="1143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400" kern="0" dirty="0" err="1">
                <a:solidFill>
                  <a:srgbClr val="4B6230"/>
                </a:solidFill>
                <a:cs typeface="Lucida Sans Unicode" pitchFamily="34" charset="0"/>
              </a:rPr>
              <a:t>Enfermeira</a:t>
            </a:r>
            <a:r>
              <a:rPr lang="en-US" sz="2400" kern="0" dirty="0">
                <a:solidFill>
                  <a:srgbClr val="4B6230"/>
                </a:solidFill>
                <a:cs typeface="Lucida Sans Unicode" pitchFamily="34" charset="0"/>
              </a:rPr>
              <a:t> </a:t>
            </a:r>
            <a:r>
              <a:rPr lang="en-US" sz="2400" kern="0" dirty="0">
                <a:solidFill>
                  <a:srgbClr val="4B6230"/>
                </a:solidFill>
                <a:cs typeface="Lucida Sans Unicode" pitchFamily="34" charset="0"/>
              </a:rPr>
              <a:t>e </a:t>
            </a:r>
            <a:r>
              <a:rPr lang="en-US" sz="2400" kern="0" dirty="0" err="1">
                <a:solidFill>
                  <a:srgbClr val="4B6230"/>
                </a:solidFill>
                <a:cs typeface="Lucida Sans Unicode" pitchFamily="34" charset="0"/>
              </a:rPr>
              <a:t>Coordenadora</a:t>
            </a:r>
            <a:r>
              <a:rPr lang="en-US" sz="2400" kern="0" dirty="0">
                <a:solidFill>
                  <a:srgbClr val="4B6230"/>
                </a:solidFill>
                <a:cs typeface="Lucida Sans Unicode" pitchFamily="34" charset="0"/>
              </a:rPr>
              <a:t> </a:t>
            </a:r>
            <a:r>
              <a:rPr lang="en-US" sz="2400" kern="0" dirty="0" err="1">
                <a:solidFill>
                  <a:srgbClr val="4B6230"/>
                </a:solidFill>
                <a:cs typeface="Lucida Sans Unicode" pitchFamily="34" charset="0"/>
              </a:rPr>
              <a:t>Rede</a:t>
            </a:r>
            <a:r>
              <a:rPr lang="en-US" sz="2400" kern="0" dirty="0">
                <a:solidFill>
                  <a:srgbClr val="4B6230"/>
                </a:solidFill>
                <a:cs typeface="Lucida Sans Unicode" pitchFamily="34" charset="0"/>
              </a:rPr>
              <a:t> </a:t>
            </a:r>
            <a:r>
              <a:rPr lang="en-US" sz="2400" kern="0" dirty="0" err="1">
                <a:solidFill>
                  <a:srgbClr val="4B6230"/>
                </a:solidFill>
                <a:cs typeface="Lucida Sans Unicode" pitchFamily="34" charset="0"/>
              </a:rPr>
              <a:t>Cegonha</a:t>
            </a:r>
            <a:r>
              <a:rPr lang="en-US" sz="2400" kern="0" dirty="0">
                <a:solidFill>
                  <a:srgbClr val="4B6230"/>
                </a:solidFill>
                <a:cs typeface="Lucida Sans Unicode" pitchFamily="34" charset="0"/>
              </a:rPr>
              <a:t> - </a:t>
            </a:r>
            <a:endParaRPr lang="en-US" sz="2400" kern="0" dirty="0">
              <a:solidFill>
                <a:srgbClr val="4B6230"/>
              </a:solidFill>
              <a:cs typeface="Lucida Sans Unicode" pitchFamily="34" charset="0"/>
            </a:endParaRPr>
          </a:p>
          <a:p>
            <a:pPr marL="1143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400" kern="0" dirty="0" err="1">
                <a:solidFill>
                  <a:srgbClr val="4B6230"/>
                </a:solidFill>
                <a:cs typeface="Lucida Sans Unicode" pitchFamily="34" charset="0"/>
              </a:rPr>
              <a:t>Secretaria</a:t>
            </a:r>
            <a:r>
              <a:rPr lang="en-US" sz="2400" kern="0" dirty="0">
                <a:solidFill>
                  <a:srgbClr val="4B6230"/>
                </a:solidFill>
                <a:cs typeface="Lucida Sans Unicode" pitchFamily="34" charset="0"/>
              </a:rPr>
              <a:t> de Estado da Saúde de Santa Catarina</a:t>
            </a:r>
          </a:p>
        </p:txBody>
      </p:sp>
    </p:spTree>
    <p:extLst>
      <p:ext uri="{BB962C8B-B14F-4D97-AF65-F5344CB8AC3E}">
        <p14:creationId xmlns:p14="http://schemas.microsoft.com/office/powerpoint/2010/main" val="1395868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343A83E8-90CC-4058-A1DA-408F53CBD43B}"/>
              </a:ext>
            </a:extLst>
          </p:cNvPr>
          <p:cNvSpPr/>
          <p:nvPr/>
        </p:nvSpPr>
        <p:spPr>
          <a:xfrm>
            <a:off x="422030" y="1905506"/>
            <a:ext cx="829993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kern="50" dirty="0">
                <a:solidFill>
                  <a:srgbClr val="000000"/>
                </a:solidFill>
                <a:ea typeface="Andale Sans UI"/>
                <a:cs typeface="Tahoma" panose="020B0604030504040204" pitchFamily="34" charset="0"/>
              </a:rPr>
              <a:t>Incentivar o aleitamento materno;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2400" kern="50" dirty="0">
              <a:ea typeface="Andale Sans UI"/>
              <a:cs typeface="Tahoma" panose="020B060403050404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kern="50" dirty="0">
                <a:solidFill>
                  <a:srgbClr val="000000"/>
                </a:solidFill>
                <a:ea typeface="Andale Sans UI"/>
                <a:cs typeface="Tahoma" panose="020B0604030504040204" pitchFamily="34" charset="0"/>
              </a:rPr>
              <a:t>Notificar os casos de sífilis adquirida e congênita e demais agravos de notificação compulsória;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2400" kern="50" dirty="0">
              <a:solidFill>
                <a:srgbClr val="000000"/>
              </a:solidFill>
              <a:ea typeface="Andale Sans UI"/>
              <a:cs typeface="Tahoma" panose="020B060403050404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kern="50" dirty="0">
                <a:solidFill>
                  <a:srgbClr val="000000"/>
                </a:solidFill>
                <a:ea typeface="Andale Sans UI"/>
                <a:cs typeface="Tahoma" panose="020B0604030504040204" pitchFamily="34" charset="0"/>
              </a:rPr>
              <a:t>Realizar teste rápido para sífilis em todas as parturientes e atuar de acordo com o protocolo clínico no tratamento da gestante e recém nascido;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2400" kern="50" dirty="0">
              <a:ea typeface="Andale Sans UI"/>
              <a:cs typeface="Tahoma" panose="020B060403050404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400" kern="50" dirty="0">
                <a:solidFill>
                  <a:srgbClr val="000000"/>
                </a:solidFill>
                <a:ea typeface="Andale Sans UI"/>
                <a:cs typeface="Tahoma" panose="020B0604030504040204" pitchFamily="34" charset="0"/>
              </a:rPr>
              <a:t>Garantir a referência para alta complexidade de acordo com a necessidade de gestantes, puérperas e recém nascidos.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E0FB4CAB-3399-4E5E-AC39-9C7B162ED9A1}"/>
              </a:ext>
            </a:extLst>
          </p:cNvPr>
          <p:cNvSpPr/>
          <p:nvPr/>
        </p:nvSpPr>
        <p:spPr>
          <a:xfrm>
            <a:off x="1073756" y="735955"/>
            <a:ext cx="63289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Atenção Secundária à Saúde 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290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343A83E8-90CC-4058-A1DA-408F53CBD43B}"/>
              </a:ext>
            </a:extLst>
          </p:cNvPr>
          <p:cNvSpPr/>
          <p:nvPr/>
        </p:nvSpPr>
        <p:spPr>
          <a:xfrm>
            <a:off x="193369" y="1905506"/>
            <a:ext cx="85250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/>
              <a:t>Realizar o cuidado intensivo neonatal progressivo incluindo atenção na Unidade de Terapia Intensiva Neonatal, Unidade de Cuidados Intermediários Neonatais e Unidade de Cuidados Intermediários Canguru;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/>
              <a:t>Garantir de acordo com o Plano Regional da Rede Cegonha o atendimento das gestantes de alto risco em ambulatório regulado pelo SISREG.</a:t>
            </a:r>
            <a:endParaRPr lang="pt-BR" sz="2400" kern="50" dirty="0">
              <a:solidFill>
                <a:srgbClr val="000000"/>
              </a:solidFill>
              <a:ea typeface="Andale Sans UI"/>
              <a:cs typeface="Tahoma" panose="020B060403050404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E0FB4CAB-3399-4E5E-AC39-9C7B162ED9A1}"/>
              </a:ext>
            </a:extLst>
          </p:cNvPr>
          <p:cNvSpPr/>
          <p:nvPr/>
        </p:nvSpPr>
        <p:spPr>
          <a:xfrm>
            <a:off x="0" y="38646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Atenção Terciária à Saúde 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109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7552B3E6-6144-484A-A9BD-EF249EED6583}"/>
              </a:ext>
            </a:extLst>
          </p:cNvPr>
          <p:cNvSpPr/>
          <p:nvPr/>
        </p:nvSpPr>
        <p:spPr>
          <a:xfrm>
            <a:off x="107092" y="174521"/>
            <a:ext cx="8913339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BR" sz="40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Cálculo da </a:t>
            </a:r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estimativa </a:t>
            </a:r>
            <a:r>
              <a:rPr lang="pt-BR" sz="40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de </a:t>
            </a:r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gestantes 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  <a:p>
            <a:pPr algn="ctr">
              <a:spcAft>
                <a:spcPts val="0"/>
              </a:spcAft>
            </a:pPr>
            <a:r>
              <a:rPr lang="pt-BR" sz="40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no </a:t>
            </a:r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município</a:t>
            </a:r>
          </a:p>
          <a:p>
            <a:pPr algn="ctr">
              <a:spcAft>
                <a:spcPts val="0"/>
              </a:spcAft>
            </a:pPr>
            <a:endParaRPr lang="pt-BR" sz="2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  <a:p>
            <a:pPr algn="just">
              <a:spcAft>
                <a:spcPts val="0"/>
              </a:spcAft>
            </a:pPr>
            <a:r>
              <a:rPr lang="pt-BR" sz="2200" kern="50" dirty="0" smtClean="0">
                <a:ea typeface="Andale Sans UI"/>
                <a:cs typeface="Tahoma" panose="020B0604030504040204" pitchFamily="34" charset="0"/>
              </a:rPr>
              <a:t>O </a:t>
            </a:r>
            <a:r>
              <a:rPr lang="pt-BR" sz="2200" kern="50" dirty="0">
                <a:ea typeface="Andale Sans UI"/>
                <a:cs typeface="Tahoma" panose="020B0604030504040204" pitchFamily="34" charset="0"/>
              </a:rPr>
              <a:t>cálculo pode auxiliar o município na organização do quantitativo de serviços para Atenção ao pré-natal e organização da rede:</a:t>
            </a:r>
          </a:p>
          <a:p>
            <a:pPr algn="just">
              <a:spcAft>
                <a:spcPts val="0"/>
              </a:spcAft>
            </a:pPr>
            <a:endParaRPr lang="pt-BR" sz="2200" kern="50" dirty="0">
              <a:ea typeface="Andale Sans UI"/>
              <a:cs typeface="Tahoma" panose="020B060403050404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pt-BR" sz="2200" kern="50" dirty="0">
                <a:ea typeface="Andale Sans UI"/>
                <a:cs typeface="Tahoma" panose="020B0604030504040204" pitchFamily="34" charset="0"/>
              </a:rPr>
              <a:t>Nº Nascidos Vivos no município no ano anterior (SINASC)  + 10%  =  Nº de Gestantes no Município</a:t>
            </a:r>
          </a:p>
          <a:p>
            <a:pPr algn="just">
              <a:spcAft>
                <a:spcPts val="0"/>
              </a:spcAft>
            </a:pPr>
            <a:endParaRPr lang="pt-BR" sz="2200" kern="50" dirty="0">
              <a:ea typeface="Andale Sans UI"/>
              <a:cs typeface="Tahoma" panose="020B060403050404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pt-BR" sz="2200" kern="50" dirty="0">
                <a:ea typeface="Andale Sans UI"/>
                <a:cs typeface="Tahoma" panose="020B0604030504040204" pitchFamily="34" charset="0"/>
              </a:rPr>
              <a:t>Gestantes SUS = Diminuir o percentual de cobertura de população com plano de saúde (Site ANS)</a:t>
            </a:r>
          </a:p>
          <a:p>
            <a:pPr algn="just">
              <a:spcAft>
                <a:spcPts val="0"/>
              </a:spcAft>
            </a:pPr>
            <a:endParaRPr lang="pt-BR" sz="2200" kern="50" dirty="0">
              <a:ea typeface="Andale Sans UI"/>
              <a:cs typeface="Tahoma" panose="020B060403050404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pt-BR" sz="2200" kern="50" dirty="0">
                <a:ea typeface="Andale Sans UI"/>
                <a:cs typeface="Tahoma" panose="020B0604030504040204" pitchFamily="34" charset="0"/>
              </a:rPr>
              <a:t>Deste Total:</a:t>
            </a:r>
          </a:p>
          <a:p>
            <a:pPr algn="just">
              <a:spcAft>
                <a:spcPts val="0"/>
              </a:spcAft>
            </a:pPr>
            <a:endParaRPr lang="pt-BR" sz="2200" kern="50" dirty="0">
              <a:ea typeface="Andale Sans UI"/>
              <a:cs typeface="Tahoma" panose="020B060403050404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pt-BR" sz="2200" kern="50" dirty="0">
                <a:ea typeface="Andale Sans UI"/>
                <a:cs typeface="Tahoma" panose="020B0604030504040204" pitchFamily="34" charset="0"/>
              </a:rPr>
              <a:t>15% das Gestantes = Estimativa de Gestantes de Alto Risco Gestacional</a:t>
            </a:r>
          </a:p>
          <a:p>
            <a:pPr algn="just">
              <a:spcAft>
                <a:spcPts val="0"/>
              </a:spcAft>
            </a:pPr>
            <a:r>
              <a:rPr lang="pt-BR" sz="2200" kern="50" dirty="0">
                <a:ea typeface="Andale Sans UI"/>
                <a:cs typeface="Tahoma" panose="020B0604030504040204" pitchFamily="34" charset="0"/>
              </a:rPr>
              <a:t>85% das Gestantes = Estimativa de Gestantes de Baixo Risco Gestacional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404CDD75-A829-45F9-AFAD-86572467CDD5}"/>
              </a:ext>
            </a:extLst>
          </p:cNvPr>
          <p:cNvSpPr/>
          <p:nvPr/>
        </p:nvSpPr>
        <p:spPr>
          <a:xfrm>
            <a:off x="-414996" y="6611779"/>
            <a:ext cx="72237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000" dirty="0">
                <a:solidFill>
                  <a:srgbClr val="000000"/>
                </a:solidFill>
                <a:latin typeface="Times New Roman" panose="02020603050405020304" pitchFamily="18" charset="0"/>
              </a:rPr>
              <a:t>BRASIL. Ministério da Saúde. Secretaria de Atenção a Saúde. </a:t>
            </a:r>
            <a:r>
              <a:rPr lang="pt-BR" sz="1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Gestação de alto risco</a:t>
            </a:r>
            <a:r>
              <a:rPr lang="pt-BR" sz="1000" dirty="0">
                <a:solidFill>
                  <a:srgbClr val="000000"/>
                </a:solidFill>
                <a:latin typeface="Times New Roman" panose="02020603050405020304" pitchFamily="18" charset="0"/>
              </a:rPr>
              <a:t>: manual técnico 5. ed.  Brasília: DF, 2012</a:t>
            </a:r>
          </a:p>
        </p:txBody>
      </p:sp>
    </p:spTree>
    <p:extLst>
      <p:ext uri="{BB962C8B-B14F-4D97-AF65-F5344CB8AC3E}">
        <p14:creationId xmlns:p14="http://schemas.microsoft.com/office/powerpoint/2010/main" val="1055775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404CDD75-A829-45F9-AFAD-86572467CDD5}"/>
              </a:ext>
            </a:extLst>
          </p:cNvPr>
          <p:cNvSpPr/>
          <p:nvPr/>
        </p:nvSpPr>
        <p:spPr>
          <a:xfrm>
            <a:off x="-414996" y="6611779"/>
            <a:ext cx="72237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000" dirty="0">
                <a:solidFill>
                  <a:srgbClr val="000000"/>
                </a:solidFill>
                <a:latin typeface="Times New Roman" panose="02020603050405020304" pitchFamily="18" charset="0"/>
              </a:rPr>
              <a:t>BRASIL. Ministério da Saúde. Secretaria de Atenção a Saúde. </a:t>
            </a:r>
            <a:r>
              <a:rPr lang="pt-BR" sz="1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Gestação de alto risco</a:t>
            </a:r>
            <a:r>
              <a:rPr lang="pt-BR" sz="1000" dirty="0">
                <a:solidFill>
                  <a:srgbClr val="000000"/>
                </a:solidFill>
                <a:latin typeface="Times New Roman" panose="02020603050405020304" pitchFamily="18" charset="0"/>
              </a:rPr>
              <a:t>: manual técnico 5. ed.  Brasília: DF, 2012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75A8849D-6A32-4874-A3EC-23A62C3441E3}"/>
              </a:ext>
            </a:extLst>
          </p:cNvPr>
          <p:cNvSpPr/>
          <p:nvPr/>
        </p:nvSpPr>
        <p:spPr>
          <a:xfrm>
            <a:off x="288387" y="697483"/>
            <a:ext cx="4325816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pt-BR" sz="32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Gestação de alto risco</a:t>
            </a:r>
          </a:p>
          <a:p>
            <a:pPr algn="just"/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>
                <a:solidFill>
                  <a:srgbClr val="000000"/>
                </a:solidFill>
              </a:rPr>
              <a:t>Vários fatores estão associados a uma gestação de alto risco, sendo muitos detectados anteriormente a gestação, como a história reprodutiva anterior, as condições clínicas preexistentes e ainda outras complicações que podem surgir durante o processo gestacional.</a:t>
            </a:r>
            <a:endParaRPr lang="pt-BR" sz="2400" dirty="0"/>
          </a:p>
          <a:p>
            <a:pPr algn="ctr">
              <a:spcBef>
                <a:spcPts val="600"/>
              </a:spcBef>
            </a:pP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/>
              <a:t/>
            </a:r>
            <a:br>
              <a:rPr lang="pt-BR" sz="2400" dirty="0"/>
            </a:br>
            <a:r>
              <a:rPr lang="pt-BR" sz="2400" b="1" dirty="0">
                <a:solidFill>
                  <a:srgbClr val="000000"/>
                </a:solidFill>
              </a:rPr>
              <a:t>Morte materna</a:t>
            </a:r>
            <a:endParaRPr lang="pt-BR" sz="24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5DD2255C-F681-4103-B879-00A4111E6C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85" t="43802" r="16769" b="20509"/>
          <a:stretch/>
        </p:blipFill>
        <p:spPr>
          <a:xfrm>
            <a:off x="4883207" y="1146481"/>
            <a:ext cx="3851114" cy="3910818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4C493533-86A3-47DE-AA6A-7F2E0EDF60A1}"/>
              </a:ext>
            </a:extLst>
          </p:cNvPr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 </a:t>
            </a:r>
          </a:p>
        </p:txBody>
      </p:sp>
      <p:sp>
        <p:nvSpPr>
          <p:cNvPr id="8" name="Seta: para Baixo 7">
            <a:extLst>
              <a:ext uri="{FF2B5EF4-FFF2-40B4-BE49-F238E27FC236}">
                <a16:creationId xmlns:a16="http://schemas.microsoft.com/office/drawing/2014/main" xmlns="" id="{E8613623-6A9B-41F3-AF45-93E683C66359}"/>
              </a:ext>
            </a:extLst>
          </p:cNvPr>
          <p:cNvSpPr/>
          <p:nvPr/>
        </p:nvSpPr>
        <p:spPr>
          <a:xfrm>
            <a:off x="2198076" y="5057299"/>
            <a:ext cx="422031" cy="45016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47172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4C493533-86A3-47DE-AA6A-7F2E0EDF60A1}"/>
              </a:ext>
            </a:extLst>
          </p:cNvPr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 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24574C34-4D48-4350-87EE-FDCC30640BAC}"/>
              </a:ext>
            </a:extLst>
          </p:cNvPr>
          <p:cNvSpPr/>
          <p:nvPr/>
        </p:nvSpPr>
        <p:spPr>
          <a:xfrm>
            <a:off x="0" y="6611779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>
                <a:solidFill>
                  <a:srgbClr val="000000"/>
                </a:solidFill>
              </a:rPr>
              <a:t>AY, L. et al. Global causes </a:t>
            </a:r>
            <a:r>
              <a:rPr lang="pt-BR" sz="1000" dirty="0" err="1">
                <a:solidFill>
                  <a:srgbClr val="000000"/>
                </a:solidFill>
              </a:rPr>
              <a:t>of</a:t>
            </a:r>
            <a:r>
              <a:rPr lang="pt-BR" sz="1000" dirty="0">
                <a:solidFill>
                  <a:srgbClr val="000000"/>
                </a:solidFill>
              </a:rPr>
              <a:t> maternal death: a WHO </a:t>
            </a:r>
            <a:r>
              <a:rPr lang="pt-BR" sz="1000" dirty="0" err="1">
                <a:solidFill>
                  <a:srgbClr val="000000"/>
                </a:solidFill>
              </a:rPr>
              <a:t>systematic</a:t>
            </a:r>
            <a:r>
              <a:rPr lang="pt-BR" sz="1000" dirty="0">
                <a:solidFill>
                  <a:srgbClr val="000000"/>
                </a:solidFill>
              </a:rPr>
              <a:t> </a:t>
            </a:r>
            <a:r>
              <a:rPr lang="pt-BR" sz="1000" dirty="0" err="1">
                <a:solidFill>
                  <a:srgbClr val="000000"/>
                </a:solidFill>
              </a:rPr>
              <a:t>analysis</a:t>
            </a:r>
            <a:r>
              <a:rPr lang="pt-BR" sz="1000" dirty="0">
                <a:solidFill>
                  <a:srgbClr val="000000"/>
                </a:solidFill>
              </a:rPr>
              <a:t>. </a:t>
            </a:r>
            <a:r>
              <a:rPr lang="pt-BR" sz="1000" b="1" dirty="0">
                <a:solidFill>
                  <a:srgbClr val="000000"/>
                </a:solidFill>
              </a:rPr>
              <a:t>Lancet  Global Health</a:t>
            </a:r>
            <a:r>
              <a:rPr lang="pt-BR" sz="1000" dirty="0">
                <a:solidFill>
                  <a:srgbClr val="000000"/>
                </a:solidFill>
              </a:rPr>
              <a:t>, v. 2, n. 6, p.  323-33, jun. 2014.</a:t>
            </a:r>
            <a:endParaRPr lang="pt-BR" sz="1000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391652B8-659D-4920-8E8A-13ABD48B6029}"/>
              </a:ext>
            </a:extLst>
          </p:cNvPr>
          <p:cNvSpPr/>
          <p:nvPr/>
        </p:nvSpPr>
        <p:spPr>
          <a:xfrm>
            <a:off x="183672" y="192401"/>
            <a:ext cx="853908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Causas de morte materna</a:t>
            </a:r>
          </a:p>
          <a:p>
            <a:pPr algn="ctr">
              <a:spcBef>
                <a:spcPts val="600"/>
              </a:spcBef>
            </a:pP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>
                <a:solidFill>
                  <a:srgbClr val="000000"/>
                </a:solidFill>
              </a:rPr>
              <a:t>Quase 75% do total de mortes consistiam em: </a:t>
            </a:r>
            <a:endParaRPr lang="pt-BR" sz="2400" dirty="0"/>
          </a:p>
          <a:p>
            <a:pPr algn="ctr">
              <a:spcBef>
                <a:spcPts val="600"/>
              </a:spcBef>
            </a:pPr>
            <a:r>
              <a:rPr lang="pt-BR" sz="2400" b="1" dirty="0">
                <a:solidFill>
                  <a:srgbClr val="000000"/>
                </a:solidFill>
              </a:rPr>
              <a:t>    pré-eclâmpsia e eclâmpsia</a:t>
            </a:r>
            <a:r>
              <a:rPr lang="pt-BR" sz="2400" dirty="0">
                <a:solidFill>
                  <a:srgbClr val="000000"/>
                </a:solidFill>
              </a:rPr>
              <a:t> (conjunto de 14%) </a:t>
            </a:r>
            <a:endParaRPr lang="pt-BR" sz="2400" dirty="0"/>
          </a:p>
          <a:p>
            <a:pPr algn="ctr">
              <a:spcBef>
                <a:spcPts val="600"/>
              </a:spcBef>
            </a:pPr>
            <a:r>
              <a:rPr lang="pt-BR" sz="2400" b="1" dirty="0">
                <a:solidFill>
                  <a:srgbClr val="000000"/>
                </a:solidFill>
              </a:rPr>
              <a:t>     hemorragia grave </a:t>
            </a:r>
            <a:r>
              <a:rPr lang="pt-BR" sz="2400" dirty="0">
                <a:solidFill>
                  <a:srgbClr val="000000"/>
                </a:solidFill>
              </a:rPr>
              <a:t>(27%)</a:t>
            </a:r>
            <a:endParaRPr lang="pt-BR" sz="2400" dirty="0"/>
          </a:p>
          <a:p>
            <a:pPr algn="ctr">
              <a:spcBef>
                <a:spcPts val="600"/>
              </a:spcBef>
            </a:pPr>
            <a:r>
              <a:rPr lang="pt-BR" sz="2400" dirty="0">
                <a:solidFill>
                  <a:srgbClr val="000000"/>
                </a:solidFill>
              </a:rPr>
              <a:t>   </a:t>
            </a:r>
            <a:r>
              <a:rPr lang="pt-BR" sz="2400" b="1" dirty="0">
                <a:solidFill>
                  <a:srgbClr val="000000"/>
                </a:solidFill>
              </a:rPr>
              <a:t>infecções </a:t>
            </a:r>
            <a:r>
              <a:rPr lang="pt-BR" sz="2400" dirty="0">
                <a:solidFill>
                  <a:srgbClr val="000000"/>
                </a:solidFill>
              </a:rPr>
              <a:t>(11%)</a:t>
            </a:r>
            <a:endParaRPr lang="pt-BR" sz="2400" dirty="0"/>
          </a:p>
        </p:txBody>
      </p:sp>
      <p:pic>
        <p:nvPicPr>
          <p:cNvPr id="9" name="Google Shape;112;p14">
            <a:extLst>
              <a:ext uri="{FF2B5EF4-FFF2-40B4-BE49-F238E27FC236}">
                <a16:creationId xmlns:a16="http://schemas.microsoft.com/office/drawing/2014/main" xmlns="" id="{8A148304-F82D-421F-835D-AC4E3D9AAF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6040" t="19237" r="16958" b="12591"/>
          <a:stretch/>
        </p:blipFill>
        <p:spPr>
          <a:xfrm>
            <a:off x="1700657" y="3149528"/>
            <a:ext cx="5980251" cy="3221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65082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A4361D59-F266-403A-8A61-C411AF633FB6}"/>
              </a:ext>
            </a:extLst>
          </p:cNvPr>
          <p:cNvSpPr/>
          <p:nvPr/>
        </p:nvSpPr>
        <p:spPr>
          <a:xfrm>
            <a:off x="196947" y="604526"/>
            <a:ext cx="8683442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Times New Roman"/>
              </a:rPr>
              <a:t>Redução da mortalidade materna</a:t>
            </a:r>
          </a:p>
          <a:p>
            <a:pPr lvl="0" algn="ctr">
              <a:spcBef>
                <a:spcPts val="600"/>
              </a:spcBef>
            </a:pPr>
            <a:endParaRPr lang="pt-BR" sz="2400" b="1" dirty="0">
              <a:solidFill>
                <a:srgbClr val="AD0B2D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600"/>
              </a:spcBef>
            </a:pPr>
            <a:r>
              <a:rPr lang="pt-BR" sz="2400" b="1" dirty="0">
                <a:solidFill>
                  <a:schemeClr val="dk1"/>
                </a:solidFill>
                <a:highlight>
                  <a:srgbClr val="FFFFFF"/>
                </a:highlight>
                <a:ea typeface="Times New Roman"/>
                <a:cs typeface="Times New Roman"/>
                <a:sym typeface="Times New Roman"/>
              </a:rPr>
              <a:t>Objetivos de Desenvolvimento do Milênio (1990 - 2015)</a:t>
            </a:r>
          </a:p>
          <a:p>
            <a:pPr lvl="0" algn="just">
              <a:spcBef>
                <a:spcPts val="600"/>
              </a:spcBef>
            </a:pPr>
            <a:r>
              <a:rPr lang="pt-BR" sz="2400" b="1" dirty="0">
                <a:solidFill>
                  <a:schemeClr val="dk1"/>
                </a:solidFill>
                <a:highlight>
                  <a:srgbClr val="FFFFFF"/>
                </a:highlight>
                <a:ea typeface="Times New Roman"/>
                <a:cs typeface="Times New Roman"/>
                <a:sym typeface="Times New Roman"/>
              </a:rPr>
              <a:t>Objetivos de Desenvolvimento Sustentável (2016 - 2030)</a:t>
            </a:r>
          </a:p>
          <a:p>
            <a:pPr lvl="0" algn="just">
              <a:spcBef>
                <a:spcPts val="600"/>
              </a:spcBef>
            </a:pPr>
            <a:endParaRPr lang="pt-BR" sz="2400" b="1" dirty="0">
              <a:solidFill>
                <a:schemeClr val="dk1"/>
              </a:solidFill>
              <a:highlight>
                <a:srgbClr val="FFFFFF"/>
              </a:highlight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600"/>
              </a:spcBef>
            </a:pPr>
            <a:r>
              <a:rPr lang="pt-BR" sz="2400" b="1" dirty="0">
                <a:solidFill>
                  <a:schemeClr val="dk1"/>
                </a:solidFill>
                <a:highlight>
                  <a:srgbClr val="FFFFFF"/>
                </a:highlight>
                <a:ea typeface="Times New Roman"/>
                <a:cs typeface="Times New Roman"/>
                <a:sym typeface="Times New Roman"/>
              </a:rPr>
              <a:t>Brasil: </a:t>
            </a:r>
            <a:r>
              <a:rPr lang="pt-BR" sz="2400" dirty="0">
                <a:solidFill>
                  <a:schemeClr val="dk1"/>
                </a:solidFill>
                <a:highlight>
                  <a:srgbClr val="FFFFFF"/>
                </a:highlight>
                <a:ea typeface="Times New Roman"/>
                <a:cs typeface="Times New Roman"/>
                <a:sym typeface="Times New Roman"/>
              </a:rPr>
              <a:t>1990 e 2015 a redução na razão de mortalidade materna foi de 143 para 62 óbitos maternos por 100 mil nascidos vivos, o que representou uma diminuição de 56%.</a:t>
            </a:r>
          </a:p>
          <a:p>
            <a:pPr lvl="0" algn="just">
              <a:spcBef>
                <a:spcPts val="600"/>
              </a:spcBef>
            </a:pPr>
            <a:endParaRPr lang="pt-BR" sz="1000" dirty="0">
              <a:solidFill>
                <a:schemeClr val="dk1"/>
              </a:solidFill>
              <a:highlight>
                <a:srgbClr val="FFFFFF"/>
              </a:highlight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600"/>
              </a:spcBef>
            </a:pPr>
            <a:r>
              <a:rPr lang="pt-BR" sz="2400" b="1" dirty="0">
                <a:solidFill>
                  <a:schemeClr val="dk1"/>
                </a:solidFill>
                <a:highlight>
                  <a:srgbClr val="FFFFFF"/>
                </a:highlight>
                <a:ea typeface="Times New Roman"/>
                <a:cs typeface="Times New Roman"/>
                <a:sym typeface="Times New Roman"/>
              </a:rPr>
              <a:t>Santa Catarina: </a:t>
            </a:r>
            <a:r>
              <a:rPr lang="pt-BR" sz="2400" dirty="0">
                <a:solidFill>
                  <a:schemeClr val="dk1"/>
                </a:solidFill>
                <a:highlight>
                  <a:srgbClr val="FFFFFF"/>
                </a:highlight>
                <a:ea typeface="Times New Roman"/>
                <a:cs typeface="Times New Roman"/>
                <a:sym typeface="Times New Roman"/>
              </a:rPr>
              <a:t>30,9 óbitos por 100 mil nascidos vivos em 2015. </a:t>
            </a:r>
          </a:p>
          <a:p>
            <a:pPr lvl="0" algn="just">
              <a:spcBef>
                <a:spcPts val="600"/>
              </a:spcBef>
            </a:pPr>
            <a:endParaRPr lang="pt-BR" sz="1000" dirty="0">
              <a:solidFill>
                <a:schemeClr val="dk1"/>
              </a:solidFill>
              <a:highlight>
                <a:srgbClr val="FFFFFF"/>
              </a:highlight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600"/>
              </a:spcBef>
            </a:pPr>
            <a:r>
              <a:rPr lang="pt-BR" sz="2400" b="1" dirty="0">
                <a:solidFill>
                  <a:schemeClr val="dk1"/>
                </a:solidFill>
                <a:highlight>
                  <a:srgbClr val="FFFFFF"/>
                </a:highlight>
                <a:ea typeface="Times New Roman"/>
                <a:cs typeface="Times New Roman"/>
                <a:sym typeface="Times New Roman"/>
              </a:rPr>
              <a:t>Cuidados de saúde adequados e um pré-natal de qualidade são fundamentais para a redução da mortalidade materna.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0B3F74C8-5968-4D93-A332-9C455547E9D1}"/>
              </a:ext>
            </a:extLst>
          </p:cNvPr>
          <p:cNvSpPr/>
          <p:nvPr/>
        </p:nvSpPr>
        <p:spPr>
          <a:xfrm>
            <a:off x="0" y="6457890"/>
            <a:ext cx="9277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BRASIL. </a:t>
            </a:r>
            <a:r>
              <a:rPr lang="pt-BR" sz="1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Ministério da Saúde investe na redução da mortalidade materna</a:t>
            </a:r>
            <a:r>
              <a:rPr lang="pt-BR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2018. </a:t>
            </a:r>
          </a:p>
          <a:p>
            <a:pPr lvl="0"/>
            <a:r>
              <a:rPr lang="pt-BR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</a:t>
            </a:r>
            <a:r>
              <a:rPr lang="pt-BR" sz="1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pt-BR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Sistema de Mortalidade.</a:t>
            </a:r>
            <a:r>
              <a:rPr lang="pt-BR" sz="1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Painel de Monitoramento da Mortalidade Materna</a:t>
            </a:r>
            <a:r>
              <a:rPr lang="pt-BR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2018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12936025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20;p15">
            <a:extLst>
              <a:ext uri="{FF2B5EF4-FFF2-40B4-BE49-F238E27FC236}">
                <a16:creationId xmlns:a16="http://schemas.microsoft.com/office/drawing/2014/main" xmlns="" id="{A3E0BB64-7160-4E38-B58B-E140456BFF05}"/>
              </a:ext>
            </a:extLst>
          </p:cNvPr>
          <p:cNvSpPr txBox="1"/>
          <p:nvPr/>
        </p:nvSpPr>
        <p:spPr>
          <a:xfrm>
            <a:off x="0" y="0"/>
            <a:ext cx="9144000" cy="9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Evolução da </a:t>
            </a:r>
            <a:r>
              <a:rPr lang="en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taxa </a:t>
            </a:r>
            <a:r>
              <a:rPr lang="en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de </a:t>
            </a:r>
            <a:r>
              <a:rPr lang="en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mortalidade </a:t>
            </a:r>
            <a:r>
              <a:rPr lang="en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m</a:t>
            </a:r>
            <a:r>
              <a:rPr lang="en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aterna 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no </a:t>
            </a:r>
            <a:r>
              <a:rPr lang="en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Brasil e projeção de redução </a:t>
            </a:r>
            <a:endParaRPr lang="en" sz="3600" b="1" kern="0" dirty="0" smtClean="0">
              <a:solidFill>
                <a:srgbClr val="A03021"/>
              </a:solidFill>
              <a:ea typeface="Tahoma" pitchFamily="34" charset="0"/>
              <a:cs typeface="Tahoma" pitchFamily="34" charset="0"/>
              <a:sym typeface="Raleway"/>
            </a:endParaRP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média </a:t>
            </a:r>
            <a:r>
              <a:rPr lang="en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de 3,5% aa até 2030</a:t>
            </a:r>
            <a:endParaRPr sz="3600" b="1" kern="0" dirty="0">
              <a:solidFill>
                <a:srgbClr val="A03021"/>
              </a:solidFill>
              <a:ea typeface="Tahoma" pitchFamily="34" charset="0"/>
              <a:cs typeface="Tahoma" pitchFamily="34" charset="0"/>
              <a:sym typeface="Raleway"/>
            </a:endParaRPr>
          </a:p>
        </p:txBody>
      </p:sp>
      <p:pic>
        <p:nvPicPr>
          <p:cNvPr id="5" name="Google Shape;119;p15">
            <a:extLst>
              <a:ext uri="{FF2B5EF4-FFF2-40B4-BE49-F238E27FC236}">
                <a16:creationId xmlns:a16="http://schemas.microsoft.com/office/drawing/2014/main" xmlns="" id="{BB51E2A7-1259-477C-9B6B-56BFA329FE4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5360" t="37997" r="16732" b="13031"/>
          <a:stretch/>
        </p:blipFill>
        <p:spPr>
          <a:xfrm>
            <a:off x="1" y="2335237"/>
            <a:ext cx="9003322" cy="40230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B6B06A12-F6FB-4E66-AE97-2BA3D0117AB7}"/>
              </a:ext>
            </a:extLst>
          </p:cNvPr>
          <p:cNvSpPr/>
          <p:nvPr/>
        </p:nvSpPr>
        <p:spPr>
          <a:xfrm>
            <a:off x="0" y="6599743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>
                <a:solidFill>
                  <a:srgbClr val="000000"/>
                </a:solidFill>
              </a:rPr>
              <a:t>ORGANIZAÇÃO MUNDIAL DA SAÚDE. </a:t>
            </a:r>
            <a:r>
              <a:rPr lang="pt-BR" sz="1000" b="1" dirty="0">
                <a:solidFill>
                  <a:srgbClr val="000000"/>
                </a:solidFill>
              </a:rPr>
              <a:t>Recomendações da OMS sobre cuidados pré-natais</a:t>
            </a:r>
            <a:r>
              <a:rPr lang="pt-BR" sz="1000" dirty="0">
                <a:solidFill>
                  <a:srgbClr val="000000"/>
                </a:solidFill>
              </a:rPr>
              <a:t>. 2016. 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2989265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0AC00578-576E-40E9-91A5-36C68BB1F339}"/>
              </a:ext>
            </a:extLst>
          </p:cNvPr>
          <p:cNvSpPr/>
          <p:nvPr/>
        </p:nvSpPr>
        <p:spPr>
          <a:xfrm>
            <a:off x="203981" y="85359"/>
            <a:ext cx="87360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Evolução da </a:t>
            </a:r>
            <a:r>
              <a:rPr lang="pt-BR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taxa </a:t>
            </a:r>
            <a: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de </a:t>
            </a:r>
            <a:r>
              <a:rPr lang="pt-BR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mortalidade </a:t>
            </a:r>
            <a: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n</a:t>
            </a:r>
            <a:r>
              <a:rPr lang="pt-BR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eonatal </a:t>
            </a:r>
            <a: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e </a:t>
            </a:r>
            <a:r>
              <a:rPr lang="pt-BR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infantil </a:t>
            </a:r>
            <a: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  <a:sym typeface="Raleway"/>
              </a:rPr>
              <a:t>no Brasil e projeção para alcance das metas até 2030</a:t>
            </a:r>
            <a:endParaRPr lang="pt-BR" sz="36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Google Shape;126;p16">
            <a:extLst>
              <a:ext uri="{FF2B5EF4-FFF2-40B4-BE49-F238E27FC236}">
                <a16:creationId xmlns:a16="http://schemas.microsoft.com/office/drawing/2014/main" xmlns="" id="{9D3A1037-0324-4BCB-8E67-BC09BFCC917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7213" t="29245" r="19148" b="19590"/>
          <a:stretch/>
        </p:blipFill>
        <p:spPr>
          <a:xfrm>
            <a:off x="0" y="1965353"/>
            <a:ext cx="8940018" cy="4387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61968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32C523C2-F88B-4C1A-B222-4EDF293F2936}"/>
              </a:ext>
            </a:extLst>
          </p:cNvPr>
          <p:cNvSpPr/>
          <p:nvPr/>
        </p:nvSpPr>
        <p:spPr>
          <a:xfrm>
            <a:off x="0" y="8075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Rotina de exames complementares</a:t>
            </a:r>
            <a:endParaRPr lang="pt-BR" sz="36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xmlns="" id="{FA0FE88F-2382-4C59-A066-572DFA50279B}"/>
              </a:ext>
            </a:extLst>
          </p:cNvPr>
          <p:cNvSpPr/>
          <p:nvPr/>
        </p:nvSpPr>
        <p:spPr>
          <a:xfrm>
            <a:off x="242642" y="807732"/>
            <a:ext cx="844765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pt-BR" sz="2200" dirty="0"/>
              <a:t>PRIMEIRA CONSULTA:</a:t>
            </a:r>
          </a:p>
          <a:p>
            <a:pPr>
              <a:tabLst>
                <a:tab pos="266700" algn="l"/>
              </a:tabLst>
            </a:pPr>
            <a:endParaRPr lang="pt-BR" sz="1200" dirty="0"/>
          </a:p>
          <a:p>
            <a:pPr>
              <a:tabLst>
                <a:tab pos="266700" algn="l"/>
              </a:tabLst>
            </a:pPr>
            <a:r>
              <a:rPr lang="pt-BR" sz="2200" dirty="0"/>
              <a:t>Devem ser solicitados os seguintes exames: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Hemograma;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Tipagem sanguínea e fator RH 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 err="1"/>
              <a:t>Coombs</a:t>
            </a:r>
            <a:r>
              <a:rPr lang="pt-BR" sz="2200" dirty="0"/>
              <a:t> indireto se o RH  for negativo (convém planejar com o laboratório a coleta automática do </a:t>
            </a:r>
            <a:r>
              <a:rPr lang="pt-BR" sz="2200" dirty="0" err="1"/>
              <a:t>coombs</a:t>
            </a:r>
            <a:r>
              <a:rPr lang="pt-BR" sz="2200" dirty="0"/>
              <a:t> indireto se o RH  for negativo, evitando nova coleta sanguínea); Se positivo, encaminhar ao pré-natal de alto risco;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Glicemia de jejum;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Teste Rápido para Sífilis, Hepatite B e HIV.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Toxoplasmose </a:t>
            </a:r>
            <a:r>
              <a:rPr lang="pt-BR" sz="2200" dirty="0" err="1"/>
              <a:t>IgG</a:t>
            </a:r>
            <a:r>
              <a:rPr lang="pt-BR" sz="2200" dirty="0"/>
              <a:t> e </a:t>
            </a:r>
            <a:r>
              <a:rPr lang="pt-BR" sz="2200" dirty="0" err="1"/>
              <a:t>IgM</a:t>
            </a:r>
            <a:r>
              <a:rPr lang="pt-BR" sz="2200" dirty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Exame comum de urina e urocultura;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Ultrassonografia obstétrica;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 err="1"/>
              <a:t>Citopatológico</a:t>
            </a:r>
            <a:r>
              <a:rPr lang="pt-BR" sz="2200" dirty="0"/>
              <a:t> do Câncer de colo  (se indicação clínica);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Exame de secreção vaginal (se houver indicação clínica);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Parasitológico de fezes (se houver indicação clínica);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pt-BR" sz="2200" dirty="0"/>
              <a:t>Eletroforese de hemoglobina.</a:t>
            </a:r>
          </a:p>
          <a:p>
            <a:pPr hangingPunct="0"/>
            <a:r>
              <a:rPr lang="en-US" sz="2200" dirty="0"/>
              <a:t> </a:t>
            </a: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2498107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32C523C2-F88B-4C1A-B222-4EDF293F2936}"/>
              </a:ext>
            </a:extLst>
          </p:cNvPr>
          <p:cNvSpPr/>
          <p:nvPr/>
        </p:nvSpPr>
        <p:spPr>
          <a:xfrm>
            <a:off x="0" y="20431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Rotina de exames complementares</a:t>
            </a:r>
            <a:endParaRPr lang="pt-BR" sz="36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F268652C-EBE5-4F5C-B9F0-901C8E6BEA8C}"/>
              </a:ext>
            </a:extLst>
          </p:cNvPr>
          <p:cNvSpPr/>
          <p:nvPr/>
        </p:nvSpPr>
        <p:spPr>
          <a:xfrm>
            <a:off x="390284" y="1339491"/>
            <a:ext cx="819443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algn="just" defTabSz="182563"/>
            <a:r>
              <a:rPr lang="pt-BR" sz="2400" dirty="0"/>
              <a:t>SEGUNDO TRIMESTRE</a:t>
            </a:r>
          </a:p>
          <a:p>
            <a:pPr marL="182563" indent="-182563" algn="just" defTabSz="179388">
              <a:buFont typeface="Arial" panose="020B0604020202020204" pitchFamily="34" charset="0"/>
              <a:buChar char="•"/>
            </a:pPr>
            <a:r>
              <a:rPr lang="pt-BR" sz="2000" dirty="0"/>
              <a:t>Exame comum de urina e urocultura;</a:t>
            </a:r>
          </a:p>
          <a:p>
            <a:pPr marL="182563" indent="-182563" algn="just" defTabSz="182563">
              <a:buFont typeface="Arial" panose="020B0604020202020204" pitchFamily="34" charset="0"/>
              <a:buChar char="•"/>
            </a:pPr>
            <a:r>
              <a:rPr lang="pt-BR" sz="2000" dirty="0"/>
              <a:t>Testes rápidos para HIV, Sífilis e Hepatite B;</a:t>
            </a:r>
          </a:p>
          <a:p>
            <a:pPr marL="182563" indent="-182563" algn="just" defTabSz="182563">
              <a:buFont typeface="Arial" panose="020B0604020202020204" pitchFamily="34" charset="0"/>
              <a:buChar char="•"/>
            </a:pPr>
            <a:r>
              <a:rPr lang="pt-BR" sz="2000" dirty="0" err="1"/>
              <a:t>Coombs</a:t>
            </a:r>
            <a:r>
              <a:rPr lang="pt-BR" sz="2000" dirty="0"/>
              <a:t> indireto se o RH  for negativo;</a:t>
            </a:r>
          </a:p>
          <a:p>
            <a:pPr marL="182563" indent="-182563" algn="just" defTabSz="182563">
              <a:buFont typeface="Arial" panose="020B0604020202020204" pitchFamily="34" charset="0"/>
              <a:buChar char="•"/>
            </a:pPr>
            <a:r>
              <a:rPr lang="pt-BR" sz="2000" dirty="0"/>
              <a:t>Toxoplasmose (se o </a:t>
            </a:r>
            <a:r>
              <a:rPr lang="pt-BR" sz="2000" dirty="0" err="1"/>
              <a:t>IgG</a:t>
            </a:r>
            <a:r>
              <a:rPr lang="pt-BR" sz="2000" dirty="0"/>
              <a:t> não foi reagente anteriormente).</a:t>
            </a:r>
          </a:p>
          <a:p>
            <a:pPr marL="182563" indent="-182563" algn="just" defTabSz="182563"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182563" indent="-182563" algn="just" defTabSz="182563"/>
            <a:r>
              <a:rPr lang="pt-BR" sz="2400" dirty="0"/>
              <a:t>TERCEIRO TRIMESTRE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Hemograma;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Glicemia em jejum;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2000" dirty="0" err="1"/>
              <a:t>Coombs</a:t>
            </a:r>
            <a:r>
              <a:rPr lang="pt-BR" sz="2000" dirty="0"/>
              <a:t> indireto se o RH  for negativo;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Testes rápidos para HIV, Sífilis e Hepatite B (se foram negativos no primeiro trimestre);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Toxoplasmose (se o </a:t>
            </a:r>
            <a:r>
              <a:rPr lang="pt-BR" sz="2000" dirty="0" err="1"/>
              <a:t>IgG</a:t>
            </a:r>
            <a:r>
              <a:rPr lang="pt-BR" sz="2000" dirty="0"/>
              <a:t> não foi reagente anteriormente);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sz="2000" dirty="0" err="1"/>
              <a:t>Bacterioscopia</a:t>
            </a:r>
            <a:r>
              <a:rPr lang="pt-BR" sz="2000" dirty="0"/>
              <a:t> de secreção vaginal.</a:t>
            </a:r>
          </a:p>
        </p:txBody>
      </p:sp>
    </p:spTree>
    <p:extLst>
      <p:ext uri="{BB962C8B-B14F-4D97-AF65-F5344CB8AC3E}">
        <p14:creationId xmlns:p14="http://schemas.microsoft.com/office/powerpoint/2010/main" val="52838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FB6D4AC2-655E-4B9A-9179-4F2022A4F11A}"/>
              </a:ext>
            </a:extLst>
          </p:cNvPr>
          <p:cNvSpPr/>
          <p:nvPr/>
        </p:nvSpPr>
        <p:spPr>
          <a:xfrm>
            <a:off x="495886" y="1657669"/>
            <a:ext cx="8029136" cy="30469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pt-BR" sz="2400" kern="50" dirty="0">
                <a:ea typeface="Times New Roman" panose="02020603050405020304" pitchFamily="18" charset="0"/>
                <a:cs typeface="Tahoma" panose="020B0604030504040204" pitchFamily="34" charset="0"/>
              </a:rPr>
              <a:t>Qualificar a atenção às gestantes, puérperas e crianças no sentido de </a:t>
            </a:r>
            <a:r>
              <a:rPr lang="pt-BR" sz="2400" b="1" kern="50" dirty="0">
                <a:ea typeface="Times New Roman" panose="02020603050405020304" pitchFamily="18" charset="0"/>
                <a:cs typeface="Tahoma" panose="020B0604030504040204" pitchFamily="34" charset="0"/>
              </a:rPr>
              <a:t>prevenir </a:t>
            </a:r>
            <a:r>
              <a:rPr lang="pt-BR" sz="24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 </a:t>
            </a:r>
            <a:r>
              <a:rPr lang="pt-BR" sz="2400" b="1" kern="0" dirty="0" err="1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morbi-mortalidade</a:t>
            </a:r>
            <a:r>
              <a:rPr lang="pt-BR" sz="24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 materna </a:t>
            </a:r>
            <a:r>
              <a:rPr lang="pt-BR" sz="2400" kern="50" dirty="0">
                <a:ea typeface="Times New Roman" panose="02020603050405020304" pitchFamily="18" charset="0"/>
                <a:cs typeface="Tahoma" panose="020B0604030504040204" pitchFamily="34" charset="0"/>
              </a:rPr>
              <a:t>e </a:t>
            </a:r>
            <a:r>
              <a:rPr lang="pt-BR" sz="24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infantil</a:t>
            </a:r>
            <a:r>
              <a:rPr lang="pt-BR" sz="2400" kern="50" dirty="0">
                <a:ea typeface="Times New Roman" panose="02020603050405020304" pitchFamily="18" charset="0"/>
                <a:cs typeface="Tahoma" panose="020B0604030504040204" pitchFamily="34" charset="0"/>
              </a:rPr>
              <a:t> é uma prioridade nacional.</a:t>
            </a:r>
          </a:p>
          <a:p>
            <a:pPr algn="just"/>
            <a:endParaRPr lang="pt-BR" sz="2400" kern="50" dirty="0">
              <a:ea typeface="Times New Roman" panose="02020603050405020304" pitchFamily="18" charset="0"/>
              <a:cs typeface="Tahoma" panose="020B0604030504040204" pitchFamily="34" charset="0"/>
            </a:endParaRPr>
          </a:p>
          <a:p>
            <a:pPr algn="just"/>
            <a:endParaRPr lang="pt-BR" sz="2400" kern="50" dirty="0">
              <a:ea typeface="Times New Roman" panose="02020603050405020304" pitchFamily="18" charset="0"/>
              <a:cs typeface="Tahoma" panose="020B0604030504040204" pitchFamily="34" charset="0"/>
            </a:endParaRPr>
          </a:p>
          <a:p>
            <a:pPr algn="just"/>
            <a:r>
              <a:rPr lang="pt-BR" sz="2400" kern="50" dirty="0">
                <a:ea typeface="Times New Roman" panose="02020603050405020304" pitchFamily="18" charset="0"/>
                <a:cs typeface="Tahoma" panose="020B0604030504040204" pitchFamily="34" charset="0"/>
              </a:rPr>
              <a:t>Adotar medidas destinadas a assegurar a melhoria do </a:t>
            </a:r>
            <a:r>
              <a:rPr lang="pt-BR" sz="2400" b="1" kern="50" dirty="0">
                <a:ea typeface="Times New Roman" panose="02020603050405020304" pitchFamily="18" charset="0"/>
                <a:cs typeface="Tahoma" panose="020B0604030504040204" pitchFamily="34" charset="0"/>
              </a:rPr>
              <a:t>acesso</a:t>
            </a:r>
            <a:r>
              <a:rPr lang="pt-BR" sz="2400" kern="50" dirty="0">
                <a:ea typeface="Times New Roman" panose="02020603050405020304" pitchFamily="18" charset="0"/>
                <a:cs typeface="Tahoma" panose="020B0604030504040204" pitchFamily="34" charset="0"/>
              </a:rPr>
              <a:t>, da </a:t>
            </a:r>
            <a:r>
              <a:rPr lang="pt-BR" sz="2400" b="1" kern="50" dirty="0">
                <a:ea typeface="Times New Roman" panose="02020603050405020304" pitchFamily="18" charset="0"/>
                <a:cs typeface="Tahoma" panose="020B0604030504040204" pitchFamily="34" charset="0"/>
              </a:rPr>
              <a:t>cobertura</a:t>
            </a:r>
            <a:r>
              <a:rPr lang="pt-BR" sz="2400" kern="50" dirty="0">
                <a:ea typeface="Times New Roman" panose="02020603050405020304" pitchFamily="18" charset="0"/>
                <a:cs typeface="Tahoma" panose="020B0604030504040204" pitchFamily="34" charset="0"/>
              </a:rPr>
              <a:t>, da </a:t>
            </a:r>
            <a:r>
              <a:rPr lang="pt-BR" sz="2400" b="1" kern="50" dirty="0">
                <a:ea typeface="Times New Roman" panose="02020603050405020304" pitchFamily="18" charset="0"/>
                <a:cs typeface="Tahoma" panose="020B0604030504040204" pitchFamily="34" charset="0"/>
              </a:rPr>
              <a:t>qualidade do acompanhamento pré-natal</a:t>
            </a:r>
            <a:r>
              <a:rPr lang="pt-BR" sz="2400" kern="50" dirty="0">
                <a:ea typeface="Times New Roman" panose="02020603050405020304" pitchFamily="18" charset="0"/>
                <a:cs typeface="Tahoma" panose="020B0604030504040204" pitchFamily="34" charset="0"/>
              </a:rPr>
              <a:t>, da </a:t>
            </a:r>
            <a:r>
              <a:rPr lang="pt-BR" sz="2400" b="1" kern="50" dirty="0">
                <a:ea typeface="Times New Roman" panose="02020603050405020304" pitchFamily="18" charset="0"/>
                <a:cs typeface="Tahoma" panose="020B0604030504040204" pitchFamily="34" charset="0"/>
              </a:rPr>
              <a:t>assistência ao parto e puerpério </a:t>
            </a:r>
            <a:r>
              <a:rPr lang="pt-BR" sz="2400" kern="50" dirty="0">
                <a:ea typeface="Times New Roman" panose="02020603050405020304" pitchFamily="18" charset="0"/>
                <a:cs typeface="Tahoma" panose="020B0604030504040204" pitchFamily="34" charset="0"/>
              </a:rPr>
              <a:t>e da </a:t>
            </a:r>
            <a:r>
              <a:rPr lang="pt-BR" sz="2400" b="1" kern="50" dirty="0">
                <a:ea typeface="Times New Roman" panose="02020603050405020304" pitchFamily="18" charset="0"/>
                <a:cs typeface="Tahoma" panose="020B0604030504040204" pitchFamily="34" charset="0"/>
              </a:rPr>
              <a:t>assistência à criança</a:t>
            </a:r>
            <a:r>
              <a:rPr lang="pt-BR" sz="2400" kern="50" dirty="0">
                <a:ea typeface="Times New Roman" panose="02020603050405020304" pitchFamily="18" charset="0"/>
                <a:cs typeface="Tahoma" panose="020B060403050404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672445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B63C3BED-BD12-4B8A-B5E4-9D8A843BAA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077" t="27729" r="16462" b="16150"/>
          <a:stretch/>
        </p:blipFill>
        <p:spPr>
          <a:xfrm>
            <a:off x="271848" y="230659"/>
            <a:ext cx="8657968" cy="634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0894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0" y="2541588"/>
            <a:ext cx="9144000" cy="1014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pt-BR" b="1" kern="0" dirty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Perguntas e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pt-BR" b="1" kern="0" dirty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respostas</a:t>
            </a:r>
            <a:endParaRPr lang="pt-BR" dirty="0">
              <a:solidFill>
                <a:srgbClr val="A0302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2211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xmlns="" id="{D5E80FC6-5C4F-4308-BD3C-FDBEA7D4648A}"/>
              </a:ext>
            </a:extLst>
          </p:cNvPr>
          <p:cNvSpPr/>
          <p:nvPr/>
        </p:nvSpPr>
        <p:spPr>
          <a:xfrm>
            <a:off x="337625" y="1582879"/>
            <a:ext cx="4234375" cy="4688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indent="-341313" algn="ctr">
              <a:spcAft>
                <a:spcPts val="1600"/>
              </a:spcAft>
            </a:pPr>
            <a:r>
              <a:rPr lang="pt-BR" sz="3200" b="1" dirty="0">
                <a:solidFill>
                  <a:srgbClr val="000000"/>
                </a:solidFill>
              </a:rPr>
              <a:t>Portaria nº 1.459 de 24/06/2011</a:t>
            </a:r>
            <a:r>
              <a:rPr lang="pt-BR" sz="3200" dirty="0">
                <a:solidFill>
                  <a:srgbClr val="000000"/>
                </a:solidFill>
              </a:rPr>
              <a:t> </a:t>
            </a:r>
            <a:endParaRPr lang="pt-BR" sz="3200" dirty="0"/>
          </a:p>
          <a:p>
            <a:pPr marL="1588" indent="-341313" algn="ctr">
              <a:spcAft>
                <a:spcPts val="1600"/>
              </a:spcAft>
            </a:pPr>
            <a:r>
              <a:rPr lang="pt-BR" sz="3200" dirty="0">
                <a:solidFill>
                  <a:srgbClr val="000000"/>
                </a:solidFill>
              </a:rPr>
              <a:t>Institui no âmbito do SUS a Rede Cegonha</a:t>
            </a:r>
            <a:endParaRPr lang="pt-BR" sz="3200" dirty="0"/>
          </a:p>
          <a:p>
            <a:pPr marL="1588" indent="-341313" algn="ctr">
              <a:spcAft>
                <a:spcPts val="1600"/>
              </a:spcAft>
            </a:pPr>
            <a: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Portaria de Consolidação nº 3 Anexo II p. 27</a:t>
            </a:r>
            <a:b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</a:br>
            <a:endParaRPr lang="pt-BR" sz="36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6146" name="Picture 2" descr="Resultado de imagem para rede cegonha">
            <a:extLst>
              <a:ext uri="{FF2B5EF4-FFF2-40B4-BE49-F238E27FC236}">
                <a16:creationId xmlns:a16="http://schemas.microsoft.com/office/drawing/2014/main" xmlns="" id="{4A35C998-48FB-4AE7-BA52-C110F8AD4A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4" r="14889"/>
          <a:stretch/>
        </p:blipFill>
        <p:spPr bwMode="auto">
          <a:xfrm>
            <a:off x="4881489" y="1728787"/>
            <a:ext cx="3516924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65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EEF7013B-170A-4180-96F4-5EE513D4596D}"/>
              </a:ext>
            </a:extLst>
          </p:cNvPr>
          <p:cNvSpPr/>
          <p:nvPr/>
        </p:nvSpPr>
        <p:spPr>
          <a:xfrm>
            <a:off x="379828" y="1909868"/>
            <a:ext cx="83843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>
                <a:solidFill>
                  <a:srgbClr val="000000"/>
                </a:solidFill>
              </a:rPr>
              <a:t>Reduzir a mortalidade</a:t>
            </a:r>
            <a:r>
              <a:rPr lang="pt-BR" sz="2400" dirty="0">
                <a:solidFill>
                  <a:srgbClr val="000000"/>
                </a:solidFill>
              </a:rPr>
              <a:t> </a:t>
            </a:r>
            <a:r>
              <a:rPr lang="pt-BR" sz="2400" b="1" dirty="0">
                <a:solidFill>
                  <a:srgbClr val="000000"/>
                </a:solidFill>
              </a:rPr>
              <a:t>materna e infantil</a:t>
            </a:r>
            <a:r>
              <a:rPr lang="pt-BR" sz="2400" dirty="0">
                <a:solidFill>
                  <a:srgbClr val="000000"/>
                </a:solidFill>
              </a:rPr>
              <a:t> com ênfase no componente neonatal.</a:t>
            </a:r>
            <a:endParaRPr lang="pt-BR" sz="2400" dirty="0"/>
          </a:p>
          <a:p>
            <a:pPr algn="just"/>
            <a:r>
              <a:rPr lang="pt-BR" sz="2400" dirty="0"/>
              <a:t/>
            </a:r>
            <a:br>
              <a:rPr lang="pt-BR" sz="2400" dirty="0"/>
            </a:br>
            <a:r>
              <a:rPr lang="pt-BR" sz="2400" b="1" dirty="0">
                <a:solidFill>
                  <a:srgbClr val="000000"/>
                </a:solidFill>
              </a:rPr>
              <a:t>Organizar a Rede de Atenção à Saúde Materna e Infantil </a:t>
            </a:r>
            <a:r>
              <a:rPr lang="pt-BR" sz="2400" dirty="0">
                <a:solidFill>
                  <a:srgbClr val="000000"/>
                </a:solidFill>
              </a:rPr>
              <a:t>para que esta garanta acesso, acolhimento e resolutividade.</a:t>
            </a:r>
            <a:endParaRPr lang="pt-BR" sz="2400" dirty="0"/>
          </a:p>
          <a:p>
            <a:pPr algn="just"/>
            <a:r>
              <a:rPr lang="pt-BR" sz="2400" dirty="0"/>
              <a:t/>
            </a:r>
            <a:br>
              <a:rPr lang="pt-BR" sz="2400" dirty="0"/>
            </a:br>
            <a:r>
              <a:rPr lang="pt-BR" sz="2400" b="1" dirty="0">
                <a:solidFill>
                  <a:srgbClr val="000000"/>
                </a:solidFill>
              </a:rPr>
              <a:t>Fomentar a implementação de um novo modelo de atenção à saúde da mulher e à saúde da criança</a:t>
            </a:r>
            <a:r>
              <a:rPr lang="pt-BR" sz="2400" dirty="0">
                <a:solidFill>
                  <a:srgbClr val="000000"/>
                </a:solidFill>
              </a:rPr>
              <a:t>  abrangendo o direito ao planejamento reprodutivo, pré-natal, atenção ao parto, ao nascimento, ao crescimento e ao desenvolvimento da criança de 0 a 24 meses.</a:t>
            </a:r>
            <a:endParaRPr lang="pt-BR" sz="2400" dirty="0"/>
          </a:p>
          <a:p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1BBB124D-041E-4DB2-B7B4-D6007389B1E0}"/>
              </a:ext>
            </a:extLst>
          </p:cNvPr>
          <p:cNvSpPr/>
          <p:nvPr/>
        </p:nvSpPr>
        <p:spPr>
          <a:xfrm>
            <a:off x="2286000" y="64616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Objetivos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576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2A62CB1E-9346-433F-9B1F-80B4B0FB871E}"/>
              </a:ext>
            </a:extLst>
          </p:cNvPr>
          <p:cNvSpPr/>
          <p:nvPr/>
        </p:nvSpPr>
        <p:spPr>
          <a:xfrm>
            <a:off x="450166" y="1512606"/>
            <a:ext cx="824366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buFont typeface="+mj-lt"/>
              <a:buAutoNum type="arabicPeriod"/>
            </a:pPr>
            <a:r>
              <a:rPr lang="pt-BR" sz="2800" dirty="0">
                <a:solidFill>
                  <a:srgbClr val="000000"/>
                </a:solidFill>
              </a:rPr>
              <a:t> Pré-natal;</a:t>
            </a:r>
          </a:p>
          <a:p>
            <a:pPr algn="just" fontAlgn="base">
              <a:buFont typeface="+mj-lt"/>
              <a:buAutoNum type="arabicPeriod"/>
            </a:pPr>
            <a:endParaRPr lang="pt-BR" sz="2800" dirty="0">
              <a:solidFill>
                <a:srgbClr val="000000"/>
              </a:solidFill>
            </a:endParaRPr>
          </a:p>
          <a:p>
            <a:pPr algn="just" fontAlgn="base">
              <a:buFont typeface="+mj-lt"/>
              <a:buAutoNum type="arabicPeriod" startAt="2"/>
            </a:pPr>
            <a:r>
              <a:rPr lang="pt-BR" sz="2800" dirty="0">
                <a:solidFill>
                  <a:srgbClr val="000000"/>
                </a:solidFill>
              </a:rPr>
              <a:t> Parto e nascimento;</a:t>
            </a:r>
          </a:p>
          <a:p>
            <a:pPr algn="just" fontAlgn="base">
              <a:buFont typeface="+mj-lt"/>
              <a:buAutoNum type="arabicPeriod" startAt="2"/>
            </a:pPr>
            <a:endParaRPr lang="pt-BR" sz="2800" dirty="0">
              <a:solidFill>
                <a:srgbClr val="000000"/>
              </a:solidFill>
            </a:endParaRPr>
          </a:p>
          <a:p>
            <a:pPr algn="just" fontAlgn="base">
              <a:buFont typeface="+mj-lt"/>
              <a:buAutoNum type="arabicPeriod" startAt="2"/>
            </a:pPr>
            <a:r>
              <a:rPr lang="pt-BR" sz="2800" dirty="0">
                <a:solidFill>
                  <a:srgbClr val="000000"/>
                </a:solidFill>
              </a:rPr>
              <a:t> Puerpério e atenção integral à saúde da criança;</a:t>
            </a:r>
          </a:p>
          <a:p>
            <a:pPr algn="just" fontAlgn="base">
              <a:buFont typeface="+mj-lt"/>
              <a:buAutoNum type="arabicPeriod" startAt="2"/>
            </a:pPr>
            <a:endParaRPr lang="pt-BR" sz="2800" dirty="0">
              <a:solidFill>
                <a:srgbClr val="000000"/>
              </a:solidFill>
            </a:endParaRPr>
          </a:p>
          <a:p>
            <a:pPr algn="just" fontAlgn="base">
              <a:buFont typeface="+mj-lt"/>
              <a:buAutoNum type="arabicPeriod" startAt="2"/>
            </a:pPr>
            <a:r>
              <a:rPr lang="pt-BR" sz="2800" dirty="0">
                <a:solidFill>
                  <a:srgbClr val="000000"/>
                </a:solidFill>
              </a:rPr>
              <a:t> Sistema logístico: transporte sanitário e regulação</a:t>
            </a:r>
            <a:r>
              <a:rPr lang="pt-BR" b="1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86FF5C65-5C28-44CD-908E-05C9BC52C6FC}"/>
              </a:ext>
            </a:extLst>
          </p:cNvPr>
          <p:cNvSpPr/>
          <p:nvPr/>
        </p:nvSpPr>
        <p:spPr>
          <a:xfrm>
            <a:off x="2152356" y="40902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40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Componentes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34A45B16-4C2E-4CC1-8E55-2A807A7D4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08" y="5016843"/>
            <a:ext cx="5200097" cy="1841157"/>
          </a:xfrm>
          <a:prstGeom prst="rect">
            <a:avLst/>
          </a:prstGeom>
        </p:spPr>
      </p:pic>
      <p:pic>
        <p:nvPicPr>
          <p:cNvPr id="6" name="Google Shape;786;p84">
            <a:extLst>
              <a:ext uri="{FF2B5EF4-FFF2-40B4-BE49-F238E27FC236}">
                <a16:creationId xmlns:a16="http://schemas.microsoft.com/office/drawing/2014/main" xmlns="" id="{AB91E9D4-93C6-44A9-A287-AABE6E67E57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005" y="5016843"/>
            <a:ext cx="2496066" cy="18411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8140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s://lh5.googleusercontent.com/eBYePSiOePAoO70AVa41xgzdz84jR4bXGf1l6XlK3Xda7VylT_rj_AmhMuMDaMnva_-83fVX_6USKNZyLC9-FrmNx99m51HZuY1gz5E20FEjLD7fSmeufHBIef7djqcqai9zuMjb_5c">
            <a:extLst>
              <a:ext uri="{FF2B5EF4-FFF2-40B4-BE49-F238E27FC236}">
                <a16:creationId xmlns:a16="http://schemas.microsoft.com/office/drawing/2014/main" xmlns="" id="{9DB5AC81-B3B5-459C-9F2B-95BFFCEC6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7777" y="282175"/>
            <a:ext cx="8308446" cy="629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87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5A3FEC2E-1B31-4E63-B451-A82BB1D06755}"/>
              </a:ext>
            </a:extLst>
          </p:cNvPr>
          <p:cNvSpPr/>
          <p:nvPr/>
        </p:nvSpPr>
        <p:spPr>
          <a:xfrm>
            <a:off x="407963" y="1348903"/>
            <a:ext cx="83280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BR" sz="2400" kern="50" dirty="0">
                <a:ea typeface="Andale Sans UI"/>
                <a:cs typeface="Tahoma" panose="020B0604030504040204" pitchFamily="34" charset="0"/>
              </a:rPr>
              <a:t>A </a:t>
            </a:r>
            <a:r>
              <a:rPr lang="pt-BR" sz="24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Linha de Cuidado</a:t>
            </a:r>
            <a:r>
              <a:rPr lang="pt-BR" sz="2400" b="1" kern="50" dirty="0">
                <a:solidFill>
                  <a:srgbClr val="C00000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é um conjunto de ações que se iniciam com a captação precoce da  gestante, o acompanhamento no pré-natal com no mínimo </a:t>
            </a:r>
            <a:r>
              <a:rPr lang="pt-BR" sz="2400" b="1" kern="50" dirty="0">
                <a:ea typeface="Andale Sans UI"/>
                <a:cs typeface="Tahoma" panose="020B0604030504040204" pitchFamily="34" charset="0"/>
              </a:rPr>
              <a:t>7 consultas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, a realização dos </a:t>
            </a:r>
            <a:r>
              <a:rPr lang="pt-BR" sz="2400" b="1" kern="50" dirty="0">
                <a:ea typeface="Andale Sans UI"/>
                <a:cs typeface="Tahoma" panose="020B0604030504040204" pitchFamily="34" charset="0"/>
              </a:rPr>
              <a:t>exames preconizados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, </a:t>
            </a:r>
            <a:r>
              <a:rPr lang="pt-BR" sz="2400" b="1" kern="50" dirty="0">
                <a:ea typeface="Andale Sans UI"/>
                <a:cs typeface="Tahoma" panose="020B0604030504040204" pitchFamily="34" charset="0"/>
              </a:rPr>
              <a:t>a estratificação de risco 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das gestantes e das crianças, o atendimento em </a:t>
            </a:r>
            <a:r>
              <a:rPr lang="pt-BR" sz="2400" b="1" kern="50" dirty="0">
                <a:ea typeface="Andale Sans UI"/>
                <a:cs typeface="Tahoma" panose="020B0604030504040204" pitchFamily="34" charset="0"/>
              </a:rPr>
              <a:t>ambulatório especializado 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para as gestantes e crianças de risco, a </a:t>
            </a:r>
            <a:r>
              <a:rPr lang="pt-BR" sz="2400" b="1" kern="50" dirty="0">
                <a:ea typeface="Andale Sans UI"/>
                <a:cs typeface="Tahoma" panose="020B0604030504040204" pitchFamily="34" charset="0"/>
              </a:rPr>
              <a:t>garantia do parto </a:t>
            </a:r>
            <a:r>
              <a:rPr lang="pt-BR" sz="2400" kern="50" dirty="0">
                <a:ea typeface="Andale Sans UI"/>
                <a:cs typeface="Tahoma" panose="020B0604030504040204" pitchFamily="34" charset="0"/>
              </a:rPr>
              <a:t>por meio de um sistema de vinculação ao hospital conforme o risco gestacional.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DBB1BEA9-63D2-4D21-8540-F85E611AA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37340"/>
            <a:ext cx="9144000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2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lh5.googleusercontent.com/sZZvPpEavvP1VSsU1RMGtXHJuWjgG-dbPIH4JrroFJDNlttlLE_olpvg9zzY8Pcchcz-tkDfFRepdGhNDr4BJVALpA1y5oxhomwsMJHG9-kLNcdS6AUqaSBukdd4O65ZocK8IvlP2TU">
            <a:extLst>
              <a:ext uri="{FF2B5EF4-FFF2-40B4-BE49-F238E27FC236}">
                <a16:creationId xmlns:a16="http://schemas.microsoft.com/office/drawing/2014/main" xmlns="" id="{AC82E4A6-75E4-4FF6-B73E-EFF420A40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20563"/>
            <a:ext cx="9144000" cy="34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4074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1090</Words>
  <Application>Microsoft Office PowerPoint</Application>
  <PresentationFormat>Apresentação na tela (4:3)</PresentationFormat>
  <Paragraphs>172</Paragraphs>
  <Slides>31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40" baseType="lpstr">
      <vt:lpstr>Andale Sans UI</vt:lpstr>
      <vt:lpstr>Arial</vt:lpstr>
      <vt:lpstr>Calibri</vt:lpstr>
      <vt:lpstr>Calibri Light</vt:lpstr>
      <vt:lpstr>Lucida Sans Unicode</vt:lpstr>
      <vt:lpstr>Raleway</vt:lpstr>
      <vt:lpstr>Tahoma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Débora Batista Rodrigues</dc:creator>
  <cp:lastModifiedBy>Lisandra</cp:lastModifiedBy>
  <cp:revision>25</cp:revision>
  <dcterms:created xsi:type="dcterms:W3CDTF">2019-07-18T01:23:35Z</dcterms:created>
  <dcterms:modified xsi:type="dcterms:W3CDTF">2019-07-19T11:37:44Z</dcterms:modified>
</cp:coreProperties>
</file>