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9144000" cy="6858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9" d="100"/>
          <a:sy n="79" d="100"/>
        </p:scale>
        <p:origin x="-1116" y="5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12/15/2020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12/15/2020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12/15/2020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12/15/2020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12/15/2020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9144000" y="0"/>
                </a:moveTo>
                <a:lnTo>
                  <a:pt x="0" y="0"/>
                </a:lnTo>
                <a:lnTo>
                  <a:pt x="0" y="6858000"/>
                </a:lnTo>
                <a:lnTo>
                  <a:pt x="9144000" y="6858000"/>
                </a:lnTo>
                <a:lnTo>
                  <a:pt x="9144000" y="0"/>
                </a:lnTo>
                <a:close/>
              </a:path>
            </a:pathLst>
          </a:custGeom>
          <a:solidFill>
            <a:srgbClr val="C5D9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097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60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12/15/2020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12" Type="http://schemas.openxmlformats.org/officeDocument/2006/relationships/image" Target="../media/image19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13.png"/><Relationship Id="rId7" Type="http://schemas.openxmlformats.org/officeDocument/2006/relationships/image" Target="../media/image24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10" Type="http://schemas.openxmlformats.org/officeDocument/2006/relationships/image" Target="../media/image27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13.png"/><Relationship Id="rId7" Type="http://schemas.openxmlformats.org/officeDocument/2006/relationships/image" Target="../media/image32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10" Type="http://schemas.openxmlformats.org/officeDocument/2006/relationships/image" Target="../media/image34.png"/><Relationship Id="rId4" Type="http://schemas.openxmlformats.org/officeDocument/2006/relationships/image" Target="../media/image29.png"/><Relationship Id="rId9" Type="http://schemas.openxmlformats.org/officeDocument/2006/relationships/image" Target="../media/image2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10" Type="http://schemas.openxmlformats.org/officeDocument/2006/relationships/image" Target="../media/image43.png"/><Relationship Id="rId4" Type="http://schemas.openxmlformats.org/officeDocument/2006/relationships/image" Target="../media/image37.png"/><Relationship Id="rId9" Type="http://schemas.openxmlformats.org/officeDocument/2006/relationships/image" Target="../media/image4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13.png"/><Relationship Id="rId7" Type="http://schemas.openxmlformats.org/officeDocument/2006/relationships/image" Target="../media/image54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13" Type="http://schemas.openxmlformats.org/officeDocument/2006/relationships/image" Target="../media/image69.png"/><Relationship Id="rId3" Type="http://schemas.openxmlformats.org/officeDocument/2006/relationships/image" Target="../media/image60.png"/><Relationship Id="rId7" Type="http://schemas.openxmlformats.org/officeDocument/2006/relationships/image" Target="../media/image64.png"/><Relationship Id="rId12" Type="http://schemas.openxmlformats.org/officeDocument/2006/relationships/image" Target="../media/image31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3.png"/><Relationship Id="rId11" Type="http://schemas.openxmlformats.org/officeDocument/2006/relationships/image" Target="../media/image68.png"/><Relationship Id="rId5" Type="http://schemas.openxmlformats.org/officeDocument/2006/relationships/image" Target="../media/image62.png"/><Relationship Id="rId10" Type="http://schemas.openxmlformats.org/officeDocument/2006/relationships/image" Target="../media/image67.png"/><Relationship Id="rId4" Type="http://schemas.openxmlformats.org/officeDocument/2006/relationships/image" Target="../media/image61.png"/><Relationship Id="rId9" Type="http://schemas.openxmlformats.org/officeDocument/2006/relationships/image" Target="../media/image6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23532" y="188683"/>
            <a:ext cx="8425180" cy="718185"/>
          </a:xfrm>
          <a:custGeom>
            <a:avLst/>
            <a:gdLst/>
            <a:ahLst/>
            <a:cxnLst/>
            <a:rect l="l" t="t" r="r" b="b"/>
            <a:pathLst>
              <a:path w="8425180" h="718185">
                <a:moveTo>
                  <a:pt x="8424926" y="0"/>
                </a:moveTo>
                <a:lnTo>
                  <a:pt x="0" y="0"/>
                </a:lnTo>
                <a:lnTo>
                  <a:pt x="0" y="717842"/>
                </a:lnTo>
                <a:lnTo>
                  <a:pt x="8424926" y="717842"/>
                </a:lnTo>
                <a:lnTo>
                  <a:pt x="8424926" y="0"/>
                </a:lnTo>
                <a:close/>
              </a:path>
            </a:pathLst>
          </a:custGeom>
          <a:solidFill>
            <a:srgbClr val="4F81B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323532" y="3231045"/>
            <a:ext cx="8425180" cy="332105"/>
          </a:xfrm>
          <a:custGeom>
            <a:avLst/>
            <a:gdLst/>
            <a:ahLst/>
            <a:cxnLst/>
            <a:rect l="l" t="t" r="r" b="b"/>
            <a:pathLst>
              <a:path w="8425180" h="332104">
                <a:moveTo>
                  <a:pt x="8424926" y="0"/>
                </a:moveTo>
                <a:lnTo>
                  <a:pt x="0" y="0"/>
                </a:lnTo>
                <a:lnTo>
                  <a:pt x="0" y="331558"/>
                </a:lnTo>
                <a:lnTo>
                  <a:pt x="8424926" y="331558"/>
                </a:lnTo>
                <a:lnTo>
                  <a:pt x="8424926" y="0"/>
                </a:lnTo>
                <a:close/>
              </a:path>
            </a:pathLst>
          </a:custGeom>
          <a:solidFill>
            <a:srgbClr val="375F9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23532" y="4897285"/>
            <a:ext cx="8425180" cy="332105"/>
          </a:xfrm>
          <a:custGeom>
            <a:avLst/>
            <a:gdLst/>
            <a:ahLst/>
            <a:cxnLst/>
            <a:rect l="l" t="t" r="r" b="b"/>
            <a:pathLst>
              <a:path w="8425180" h="332104">
                <a:moveTo>
                  <a:pt x="8424926" y="0"/>
                </a:moveTo>
                <a:lnTo>
                  <a:pt x="0" y="0"/>
                </a:lnTo>
                <a:lnTo>
                  <a:pt x="0" y="331558"/>
                </a:lnTo>
                <a:lnTo>
                  <a:pt x="8424926" y="331558"/>
                </a:lnTo>
                <a:lnTo>
                  <a:pt x="8424926" y="0"/>
                </a:lnTo>
                <a:close/>
              </a:path>
            </a:pathLst>
          </a:custGeom>
          <a:solidFill>
            <a:srgbClr val="375F92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5" name="object 5"/>
          <p:cNvGrpSpPr/>
          <p:nvPr/>
        </p:nvGrpSpPr>
        <p:grpSpPr>
          <a:xfrm>
            <a:off x="1522475" y="265175"/>
            <a:ext cx="6052185" cy="683260"/>
            <a:chOff x="1522475" y="265175"/>
            <a:chExt cx="6052185" cy="683260"/>
          </a:xfrm>
        </p:grpSpPr>
        <p:sp>
          <p:nvSpPr>
            <p:cNvPr id="6" name="object 6"/>
            <p:cNvSpPr/>
            <p:nvPr/>
          </p:nvSpPr>
          <p:spPr>
            <a:xfrm>
              <a:off x="1522475" y="265175"/>
              <a:ext cx="5050535" cy="682751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6164579" y="265175"/>
              <a:ext cx="562355" cy="682751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6411467" y="265175"/>
              <a:ext cx="1162812" cy="682751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9" name="object 9"/>
          <p:cNvGrpSpPr/>
          <p:nvPr/>
        </p:nvGrpSpPr>
        <p:grpSpPr>
          <a:xfrm>
            <a:off x="324611" y="3267455"/>
            <a:ext cx="3235960" cy="317500"/>
            <a:chOff x="324611" y="3267455"/>
            <a:chExt cx="3235960" cy="317500"/>
          </a:xfrm>
        </p:grpSpPr>
        <p:sp>
          <p:nvSpPr>
            <p:cNvPr id="10" name="object 10"/>
            <p:cNvSpPr/>
            <p:nvPr/>
          </p:nvSpPr>
          <p:spPr>
            <a:xfrm>
              <a:off x="324611" y="3267455"/>
              <a:ext cx="2926080" cy="316991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3058667" y="3267455"/>
              <a:ext cx="234695" cy="316991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3133344" y="3267455"/>
              <a:ext cx="426719" cy="316991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3" name="object 13"/>
          <p:cNvGrpSpPr/>
          <p:nvPr/>
        </p:nvGrpSpPr>
        <p:grpSpPr>
          <a:xfrm>
            <a:off x="324611" y="4934711"/>
            <a:ext cx="3333115" cy="317500"/>
            <a:chOff x="324611" y="4934711"/>
            <a:chExt cx="3333115" cy="317500"/>
          </a:xfrm>
        </p:grpSpPr>
        <p:sp>
          <p:nvSpPr>
            <p:cNvPr id="14" name="object 14"/>
            <p:cNvSpPr/>
            <p:nvPr/>
          </p:nvSpPr>
          <p:spPr>
            <a:xfrm>
              <a:off x="324611" y="4934711"/>
              <a:ext cx="3031236" cy="316991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3163823" y="4934711"/>
              <a:ext cx="234696" cy="316991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3236976" y="4934711"/>
              <a:ext cx="420624" cy="316991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aphicFrame>
        <p:nvGraphicFramePr>
          <p:cNvPr id="17" name="object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8728799"/>
              </p:ext>
            </p:extLst>
          </p:nvPr>
        </p:nvGraphicFramePr>
        <p:xfrm>
          <a:off x="324611" y="-533400"/>
          <a:ext cx="8424545" cy="724239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032250"/>
                <a:gridCol w="2016125"/>
                <a:gridCol w="2376170"/>
              </a:tblGrid>
              <a:tr h="717930">
                <a:tc grid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460"/>
                        </a:spcBef>
                      </a:pPr>
                      <a:r>
                        <a:rPr sz="2400" b="1" spc="-5" dirty="0">
                          <a:solidFill>
                            <a:srgbClr val="FFFFFF"/>
                          </a:solidFill>
                          <a:latin typeface="MS PGothic"/>
                          <a:cs typeface="MS PGothic"/>
                        </a:rPr>
                        <a:t>Membros </a:t>
                      </a:r>
                      <a:r>
                        <a:rPr sz="2400" b="1" spc="-10" dirty="0">
                          <a:solidFill>
                            <a:srgbClr val="FFFFFF"/>
                          </a:solidFill>
                          <a:latin typeface="MS PGothic"/>
                          <a:cs typeface="MS PGothic"/>
                        </a:rPr>
                        <a:t>do </a:t>
                      </a:r>
                      <a:r>
                        <a:rPr sz="2400" b="1" spc="-5" dirty="0">
                          <a:solidFill>
                            <a:srgbClr val="FFFFFF"/>
                          </a:solidFill>
                          <a:latin typeface="MS PGothic"/>
                          <a:cs typeface="MS PGothic"/>
                        </a:rPr>
                        <a:t>Conselho Universitário </a:t>
                      </a:r>
                      <a:r>
                        <a:rPr sz="2400" b="1" spc="-10" dirty="0">
                          <a:solidFill>
                            <a:srgbClr val="FFFFFF"/>
                          </a:solidFill>
                          <a:latin typeface="MS PGothic"/>
                          <a:cs typeface="MS PGothic"/>
                        </a:rPr>
                        <a:t>-</a:t>
                      </a:r>
                      <a:r>
                        <a:rPr sz="2400" b="1" spc="-5" dirty="0">
                          <a:solidFill>
                            <a:srgbClr val="FFFFFF"/>
                          </a:solidFill>
                          <a:latin typeface="MS PGothic"/>
                          <a:cs typeface="MS PGothic"/>
                        </a:rPr>
                        <a:t> UFSC</a:t>
                      </a:r>
                      <a:endParaRPr sz="2400" dirty="0">
                        <a:latin typeface="MS PGothic"/>
                        <a:cs typeface="MS PGothic"/>
                      </a:endParaRPr>
                    </a:p>
                  </a:txBody>
                  <a:tcPr marL="0" marR="0" marT="18542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33527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sz="1600" spc="-10" dirty="0" err="1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Membros</a:t>
                      </a:r>
                      <a:r>
                        <a:rPr lang="pt-BR" sz="1600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do Conselho Universitário</a:t>
                      </a:r>
                      <a:r>
                        <a:rPr lang="pt-BR" sz="1600" spc="-10" baseline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UFSC</a:t>
                      </a:r>
                      <a:endParaRPr sz="1600" dirty="0">
                        <a:latin typeface="Calibri"/>
                        <a:cs typeface="Calibri"/>
                      </a:endParaRPr>
                    </a:p>
                  </a:txBody>
                  <a:tcPr marL="0" marR="0" marT="3302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17375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sz="1600" spc="-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Portaria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3302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17375E"/>
                    </a:solidFil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sz="1600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Mandato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3302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17375E"/>
                    </a:solidFill>
                  </a:tcPr>
                </a:tc>
              </a:tr>
              <a:tr h="33147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100" b="1" spc="-5" dirty="0">
                          <a:latin typeface="Calibri"/>
                          <a:cs typeface="Calibri"/>
                        </a:rPr>
                        <a:t>Prof. Ubaldo César Balthazar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1100" spc="-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Presidente</a:t>
                      </a:r>
                    </a:p>
                  </a:txBody>
                  <a:tcPr marL="0" marR="0" marT="374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</a:tr>
              <a:tr h="331597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100" b="1" spc="-5" dirty="0">
                          <a:latin typeface="Calibri"/>
                          <a:cs typeface="Calibri"/>
                        </a:rPr>
                        <a:t>Prof.ª Alacoque Lorenzini Erdmann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1100" spc="-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Vice-presidente</a:t>
                      </a:r>
                    </a:p>
                  </a:txBody>
                  <a:tcPr marL="0" marR="0" marT="374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635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727/2020/GR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806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635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11/05/2016 a</a:t>
                      </a:r>
                      <a:r>
                        <a:rPr sz="11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31/12/2020</a:t>
                      </a:r>
                    </a:p>
                  </a:txBody>
                  <a:tcPr marL="0" marR="0" marT="806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</a:tr>
              <a:tr h="331597">
                <a:tc>
                  <a:txBody>
                    <a:bodyPr/>
                    <a:lstStyle/>
                    <a:p>
                      <a:pPr marL="88900">
                        <a:lnSpc>
                          <a:spcPts val="1255"/>
                        </a:lnSpc>
                      </a:pPr>
                      <a:r>
                        <a:rPr sz="1100" b="1" spc="-5" dirty="0">
                          <a:latin typeface="Calibri"/>
                          <a:cs typeface="Calibri"/>
                        </a:rPr>
                        <a:t>Prof. Alexandre Marino Costa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- Pró-Reitor 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de</a:t>
                      </a:r>
                      <a:r>
                        <a:rPr sz="1100" spc="-8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Graduação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590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345/2017/GR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7493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-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</a:tr>
              <a:tr h="331597">
                <a:tc>
                  <a:txBody>
                    <a:bodyPr/>
                    <a:lstStyle/>
                    <a:p>
                      <a:pPr marL="88900">
                        <a:lnSpc>
                          <a:spcPts val="1255"/>
                        </a:lnSpc>
                      </a:pPr>
                      <a:r>
                        <a:rPr lang="pt-BR" sz="1100" b="1" dirty="0" smtClean="0">
                          <a:latin typeface="+mn-lt"/>
                          <a:cs typeface="Calibri"/>
                        </a:rPr>
                        <a:t>Prof. Tereza Cristina </a:t>
                      </a:r>
                      <a:r>
                        <a:rPr lang="pt-BR" sz="1100" b="1" dirty="0" err="1" smtClean="0">
                          <a:latin typeface="+mn-lt"/>
                          <a:cs typeface="Calibri"/>
                        </a:rPr>
                        <a:t>Rozone</a:t>
                      </a:r>
                      <a:r>
                        <a:rPr lang="pt-BR" sz="1100" b="1" dirty="0" smtClean="0">
                          <a:latin typeface="+mn-lt"/>
                          <a:cs typeface="Calibri"/>
                        </a:rPr>
                        <a:t> de Souza </a:t>
                      </a:r>
                      <a:r>
                        <a:rPr lang="pt-BR" sz="1100" b="0" dirty="0" smtClean="0">
                          <a:latin typeface="+mn-lt"/>
                          <a:cs typeface="Calibri"/>
                        </a:rPr>
                        <a:t>- PROGRAD</a:t>
                      </a:r>
                      <a:endParaRPr sz="1100" b="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590"/>
                        </a:spcBef>
                      </a:pPr>
                      <a:r>
                        <a:rPr lang="pt-BR" sz="1100" dirty="0" smtClean="0">
                          <a:latin typeface="+mn-lt"/>
                          <a:cs typeface="Calibri"/>
                        </a:rPr>
                        <a:t>344/2017/GR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7493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8001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</a:tr>
              <a:tr h="331469">
                <a:tc>
                  <a:txBody>
                    <a:bodyPr/>
                    <a:lstStyle/>
                    <a:p>
                      <a:pPr marL="88900">
                        <a:lnSpc>
                          <a:spcPts val="1255"/>
                        </a:lnSpc>
                      </a:pPr>
                      <a:r>
                        <a:rPr sz="1100" b="1" spc="-5" dirty="0">
                          <a:latin typeface="Calibri"/>
                          <a:cs typeface="Calibri"/>
                        </a:rPr>
                        <a:t>Prof. </a:t>
                      </a:r>
                      <a:r>
                        <a:rPr sz="1100" b="1" dirty="0">
                          <a:latin typeface="Calibri"/>
                          <a:cs typeface="Calibri"/>
                        </a:rPr>
                        <a:t>Cristiane </a:t>
                      </a:r>
                      <a:r>
                        <a:rPr sz="1100" b="1" spc="-5" dirty="0">
                          <a:latin typeface="Calibri"/>
                          <a:cs typeface="Calibri"/>
                        </a:rPr>
                        <a:t>Derani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- </a:t>
                      </a:r>
                      <a:r>
                        <a:rPr sz="1100" dirty="0" err="1" smtClean="0">
                          <a:latin typeface="Calibri"/>
                          <a:cs typeface="Calibri"/>
                        </a:rPr>
                        <a:t>Pró-Reitor</a:t>
                      </a:r>
                      <a:r>
                        <a:rPr lang="pt-BR" sz="1100" dirty="0" smtClean="0">
                          <a:latin typeface="Calibri"/>
                          <a:cs typeface="Calibri"/>
                        </a:rPr>
                        <a:t>a</a:t>
                      </a:r>
                      <a:r>
                        <a:rPr sz="1100" dirty="0" smtClean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de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Pós</a:t>
                      </a:r>
                      <a:r>
                        <a:rPr sz="1100" spc="-10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Graduação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90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1718/2018/GR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7493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635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-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806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</a:tr>
              <a:tr h="331469">
                <a:tc>
                  <a:txBody>
                    <a:bodyPr/>
                    <a:lstStyle/>
                    <a:p>
                      <a:pPr marL="88900">
                        <a:lnSpc>
                          <a:spcPts val="1255"/>
                        </a:lnSpc>
                      </a:pPr>
                      <a:r>
                        <a:rPr lang="pt-BR" sz="1100" b="1" dirty="0" smtClean="0">
                          <a:latin typeface="+mn-lt"/>
                          <a:cs typeface="Calibri"/>
                        </a:rPr>
                        <a:t>Prof. Juarez Vieira do Nascimento </a:t>
                      </a:r>
                      <a:r>
                        <a:rPr lang="pt-BR" sz="1100" dirty="0" smtClean="0">
                          <a:latin typeface="+mn-lt"/>
                          <a:cs typeface="Calibri"/>
                        </a:rPr>
                        <a:t>- PROPG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90"/>
                        </a:spcBef>
                      </a:pPr>
                      <a:r>
                        <a:rPr lang="pt-BR" sz="1100" dirty="0" smtClean="0">
                          <a:latin typeface="+mn-lt"/>
                          <a:cs typeface="Calibri"/>
                        </a:rPr>
                        <a:t>1422/2018/GR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7493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635"/>
                        </a:spcBef>
                      </a:pP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8064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</a:tr>
              <a:tr h="331597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100" b="1" spc="-5" dirty="0">
                          <a:latin typeface="Calibri"/>
                          <a:cs typeface="Calibri"/>
                        </a:rPr>
                        <a:t>Prof. Sebastião Roberto Soares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- Pró-Reitor 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de</a:t>
                      </a:r>
                      <a:r>
                        <a:rPr sz="11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Pesquisa</a:t>
                      </a:r>
                    </a:p>
                  </a:txBody>
                  <a:tcPr marL="0" marR="0" marT="374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590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959/2016/GR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7493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635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-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806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</a:tr>
              <a:tr h="331597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lang="pt-BR" sz="1100" b="1" dirty="0" smtClean="0">
                          <a:latin typeface="+mn-lt"/>
                          <a:cs typeface="Calibri"/>
                        </a:rPr>
                        <a:t>Prof. </a:t>
                      </a:r>
                      <a:r>
                        <a:rPr lang="pt-BR" sz="1100" b="1" dirty="0" err="1" smtClean="0">
                          <a:latin typeface="+mn-lt"/>
                          <a:cs typeface="Calibri"/>
                        </a:rPr>
                        <a:t>Maique</a:t>
                      </a:r>
                      <a:r>
                        <a:rPr lang="pt-BR" sz="1100" b="1" dirty="0" smtClean="0">
                          <a:latin typeface="+mn-lt"/>
                          <a:cs typeface="Calibri"/>
                        </a:rPr>
                        <a:t> Weber </a:t>
                      </a:r>
                      <a:r>
                        <a:rPr lang="pt-BR" sz="1100" b="1" dirty="0" err="1" smtClean="0">
                          <a:latin typeface="+mn-lt"/>
                          <a:cs typeface="Calibri"/>
                        </a:rPr>
                        <a:t>Biavatti</a:t>
                      </a:r>
                      <a:r>
                        <a:rPr lang="pt-BR" sz="1100" b="1" dirty="0" smtClean="0">
                          <a:latin typeface="+mn-lt"/>
                          <a:cs typeface="Calibri"/>
                        </a:rPr>
                        <a:t> </a:t>
                      </a:r>
                      <a:r>
                        <a:rPr lang="pt-BR" sz="1100" dirty="0" smtClean="0">
                          <a:latin typeface="+mn-lt"/>
                          <a:cs typeface="Calibri"/>
                        </a:rPr>
                        <a:t>- PROPESQ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590"/>
                        </a:spcBef>
                      </a:pPr>
                      <a:r>
                        <a:rPr lang="pt-BR" sz="1100" dirty="0" smtClean="0">
                          <a:latin typeface="+mn-lt"/>
                          <a:cs typeface="Calibri"/>
                        </a:rPr>
                        <a:t>426/2020/GR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7493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635"/>
                        </a:spcBef>
                      </a:pP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8064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</a:tr>
              <a:tr h="331597">
                <a:tc>
                  <a:txBody>
                    <a:bodyPr/>
                    <a:lstStyle/>
                    <a:p>
                      <a:pPr marL="88900">
                        <a:lnSpc>
                          <a:spcPts val="1255"/>
                        </a:lnSpc>
                      </a:pPr>
                      <a:r>
                        <a:rPr sz="1100" b="1" spc="-5" dirty="0">
                          <a:latin typeface="Calibri"/>
                          <a:cs typeface="Calibri"/>
                        </a:rPr>
                        <a:t>Prof. </a:t>
                      </a:r>
                      <a:r>
                        <a:rPr sz="1100" b="1" dirty="0">
                          <a:latin typeface="Calibri"/>
                          <a:cs typeface="Calibri"/>
                        </a:rPr>
                        <a:t>Rogerio Cid </a:t>
                      </a:r>
                      <a:r>
                        <a:rPr sz="1100" b="1" spc="-5" dirty="0">
                          <a:latin typeface="Calibri"/>
                          <a:cs typeface="Calibri"/>
                        </a:rPr>
                        <a:t>Bastos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- Pró-Reitor 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de</a:t>
                      </a:r>
                      <a:r>
                        <a:rPr sz="1100" spc="-7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Extensão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590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963/2016/GR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7493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635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-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806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</a:tr>
              <a:tr h="331597">
                <a:tc>
                  <a:txBody>
                    <a:bodyPr/>
                    <a:lstStyle/>
                    <a:p>
                      <a:pPr marL="88900">
                        <a:lnSpc>
                          <a:spcPts val="1255"/>
                        </a:lnSpc>
                      </a:pPr>
                      <a:r>
                        <a:rPr lang="it-IT" sz="1100" b="1" dirty="0" smtClean="0">
                          <a:latin typeface="+mn-lt"/>
                          <a:cs typeface="Calibri"/>
                        </a:rPr>
                        <a:t>Prof. Graziela Canto De Luca </a:t>
                      </a:r>
                      <a:r>
                        <a:rPr lang="it-IT" sz="1100" dirty="0" smtClean="0">
                          <a:latin typeface="+mn-lt"/>
                          <a:cs typeface="Calibri"/>
                        </a:rPr>
                        <a:t>- PROEX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590"/>
                        </a:spcBef>
                      </a:pPr>
                      <a:r>
                        <a:rPr lang="pt-BR" sz="1100" dirty="0" smtClean="0">
                          <a:latin typeface="+mn-lt"/>
                          <a:cs typeface="Calibri"/>
                        </a:rPr>
                        <a:t>990/2016/GR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7493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635"/>
                        </a:spcBef>
                      </a:pP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8064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</a:tr>
              <a:tr h="331469">
                <a:tc gridSpan="3"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1400" b="1" spc="-10" dirty="0">
                          <a:solidFill>
                            <a:srgbClr val="FFFFFF"/>
                          </a:solidFill>
                          <a:latin typeface="Calibri"/>
                          <a:ea typeface="+mn-ea"/>
                          <a:cs typeface="Calibri"/>
                        </a:rPr>
                        <a:t>Representantes do Centro de Ciências Agrárias - CCA</a:t>
                      </a:r>
                    </a:p>
                  </a:txBody>
                  <a:tcPr marL="0" marR="0" marT="7366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339979">
                <a:tc>
                  <a:txBody>
                    <a:bodyPr/>
                    <a:lstStyle/>
                    <a:p>
                      <a:pPr marL="88900">
                        <a:lnSpc>
                          <a:spcPts val="1260"/>
                        </a:lnSpc>
                      </a:pPr>
                      <a:r>
                        <a:rPr sz="1100" b="1" spc="-5" dirty="0">
                          <a:latin typeface="Calibri"/>
                          <a:cs typeface="Calibri"/>
                        </a:rPr>
                        <a:t>Prof. Walter Quadros Seiffert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11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Diretor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25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2862/2016/GR</a:t>
                      </a:r>
                    </a:p>
                  </a:txBody>
                  <a:tcPr marL="0" marR="0" marT="793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25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26/12/2016 a</a:t>
                      </a:r>
                      <a:r>
                        <a:rPr sz="1100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26/12/2020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793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</a:tr>
              <a:tr h="331597">
                <a:tc>
                  <a:txBody>
                    <a:bodyPr/>
                    <a:lstStyle/>
                    <a:p>
                      <a:pPr marL="88900">
                        <a:lnSpc>
                          <a:spcPts val="1260"/>
                        </a:lnSpc>
                      </a:pPr>
                      <a:r>
                        <a:rPr sz="1100" b="1" spc="-5" dirty="0">
                          <a:latin typeface="Calibri"/>
                          <a:cs typeface="Calibri"/>
                        </a:rPr>
                        <a:t>Prof. César Damian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Vice-Diretor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90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2863/2016/GR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7493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90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26/12/2016 a</a:t>
                      </a:r>
                      <a:r>
                        <a:rPr sz="11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26/12/2020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7493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</a:tr>
              <a:tr h="331469">
                <a:tc>
                  <a:txBody>
                    <a:bodyPr/>
                    <a:lstStyle/>
                    <a:p>
                      <a:pPr marL="88900">
                        <a:lnSpc>
                          <a:spcPts val="1260"/>
                        </a:lnSpc>
                      </a:pPr>
                      <a:r>
                        <a:rPr sz="1100" b="1" spc="-5" dirty="0">
                          <a:latin typeface="Calibri"/>
                          <a:cs typeface="Calibri"/>
                        </a:rPr>
                        <a:t>Prof.ª </a:t>
                      </a:r>
                      <a:r>
                        <a:rPr sz="1100" b="1" spc="-10" dirty="0">
                          <a:latin typeface="Calibri"/>
                          <a:cs typeface="Calibri"/>
                        </a:rPr>
                        <a:t>Jane </a:t>
                      </a:r>
                      <a:r>
                        <a:rPr sz="1100" b="1" spc="-5" dirty="0">
                          <a:latin typeface="Calibri"/>
                          <a:cs typeface="Calibri"/>
                        </a:rPr>
                        <a:t>Mara </a:t>
                      </a:r>
                      <a:r>
                        <a:rPr sz="1100" b="1" dirty="0">
                          <a:latin typeface="Calibri"/>
                          <a:cs typeface="Calibri"/>
                        </a:rPr>
                        <a:t>Block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11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Titular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90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1154/2019/GR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7493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590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29/05/2019 a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29/05/2021</a:t>
                      </a:r>
                    </a:p>
                  </a:txBody>
                  <a:tcPr marL="0" marR="0" marT="7493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</a:tr>
              <a:tr h="331597">
                <a:tc>
                  <a:txBody>
                    <a:bodyPr/>
                    <a:lstStyle/>
                    <a:p>
                      <a:pPr marL="88900">
                        <a:lnSpc>
                          <a:spcPts val="1260"/>
                        </a:lnSpc>
                      </a:pPr>
                      <a:r>
                        <a:rPr sz="1100" b="1" spc="-5" dirty="0">
                          <a:latin typeface="Calibri"/>
                          <a:cs typeface="Calibri"/>
                        </a:rPr>
                        <a:t>Prof.ª Débora Machado Fracalossi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1100" spc="-6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Suplente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95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1154/2019/GR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755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595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29/05/2019 a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29/05/2021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755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</a:tr>
              <a:tr h="331596">
                <a:tc gridSpan="3"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1400" b="1" spc="-10" dirty="0">
                          <a:solidFill>
                            <a:srgbClr val="FFFFFF"/>
                          </a:solidFill>
                          <a:latin typeface="Calibri"/>
                          <a:ea typeface="+mn-ea"/>
                          <a:cs typeface="Calibri"/>
                        </a:rPr>
                        <a:t>Representantes do Centro de Ciências Biológicas - CCB</a:t>
                      </a:r>
                    </a:p>
                  </a:txBody>
                  <a:tcPr marL="0" marR="0" marT="755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257937">
                <a:tc>
                  <a:txBody>
                    <a:bodyPr/>
                    <a:lstStyle/>
                    <a:p>
                      <a:pPr marL="88900">
                        <a:lnSpc>
                          <a:spcPts val="1260"/>
                        </a:lnSpc>
                      </a:pPr>
                      <a:r>
                        <a:rPr sz="1100" b="1" spc="-5" dirty="0">
                          <a:latin typeface="Calibri"/>
                          <a:cs typeface="Calibri"/>
                        </a:rPr>
                        <a:t>Prof. Alexandre Verzani Nogueira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1100" spc="-5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Diretor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2866/2016/GR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387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26/12/2016 a</a:t>
                      </a:r>
                      <a:r>
                        <a:rPr sz="11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26/12/2020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387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</a:tr>
              <a:tr h="286410">
                <a:tc>
                  <a:txBody>
                    <a:bodyPr/>
                    <a:lstStyle/>
                    <a:p>
                      <a:pPr marL="88900">
                        <a:lnSpc>
                          <a:spcPts val="1260"/>
                        </a:lnSpc>
                      </a:pPr>
                      <a:r>
                        <a:rPr sz="1100" b="1" spc="-5" dirty="0">
                          <a:latin typeface="Calibri"/>
                          <a:cs typeface="Calibri"/>
                        </a:rPr>
                        <a:t>Prof.ª </a:t>
                      </a:r>
                      <a:r>
                        <a:rPr sz="1100" b="1" dirty="0">
                          <a:latin typeface="Calibri"/>
                          <a:cs typeface="Calibri"/>
                        </a:rPr>
                        <a:t>Cristine Maria </a:t>
                      </a:r>
                      <a:r>
                        <a:rPr sz="1100" b="1" spc="-5" dirty="0">
                          <a:latin typeface="Calibri"/>
                          <a:cs typeface="Calibri"/>
                        </a:rPr>
                        <a:t>Bressan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1100" spc="-6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Vice-Diretor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15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2867/2016/GR</a:t>
                      </a:r>
                    </a:p>
                  </a:txBody>
                  <a:tcPr marL="0" marR="0" marT="5270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15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26/12/2016 a</a:t>
                      </a:r>
                      <a:r>
                        <a:rPr sz="11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26/12/2020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5270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</a:tr>
              <a:tr h="331546">
                <a:tc>
                  <a:txBody>
                    <a:bodyPr/>
                    <a:lstStyle/>
                    <a:p>
                      <a:pPr marL="88900">
                        <a:lnSpc>
                          <a:spcPts val="1260"/>
                        </a:lnSpc>
                      </a:pPr>
                      <a:r>
                        <a:rPr sz="1100" b="1" spc="-5" dirty="0">
                          <a:latin typeface="Calibri"/>
                          <a:cs typeface="Calibri"/>
                        </a:rPr>
                        <a:t>Prof. Oscar Bruna-Romero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1100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Titular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595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570/2019/GR</a:t>
                      </a:r>
                    </a:p>
                  </a:txBody>
                  <a:tcPr marL="0" marR="0" marT="755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595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24/03/2019 a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24/03/2021</a:t>
                      </a:r>
                    </a:p>
                  </a:txBody>
                  <a:tcPr marL="0" marR="0" marT="755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23532" y="332701"/>
            <a:ext cx="8425180" cy="333375"/>
          </a:xfrm>
          <a:custGeom>
            <a:avLst/>
            <a:gdLst/>
            <a:ahLst/>
            <a:cxnLst/>
            <a:rect l="l" t="t" r="r" b="b"/>
            <a:pathLst>
              <a:path w="8425180" h="333375">
                <a:moveTo>
                  <a:pt x="8424926" y="0"/>
                </a:moveTo>
                <a:lnTo>
                  <a:pt x="0" y="0"/>
                </a:lnTo>
                <a:lnTo>
                  <a:pt x="0" y="333032"/>
                </a:lnTo>
                <a:lnTo>
                  <a:pt x="8424926" y="333032"/>
                </a:lnTo>
                <a:lnTo>
                  <a:pt x="8424926" y="0"/>
                </a:lnTo>
                <a:close/>
              </a:path>
            </a:pathLst>
          </a:custGeom>
          <a:solidFill>
            <a:srgbClr val="1E46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323532" y="1313776"/>
            <a:ext cx="8425180" cy="333375"/>
          </a:xfrm>
          <a:custGeom>
            <a:avLst/>
            <a:gdLst/>
            <a:ahLst/>
            <a:cxnLst/>
            <a:rect l="l" t="t" r="r" b="b"/>
            <a:pathLst>
              <a:path w="8425180" h="333375">
                <a:moveTo>
                  <a:pt x="8424926" y="0"/>
                </a:moveTo>
                <a:lnTo>
                  <a:pt x="0" y="0"/>
                </a:lnTo>
                <a:lnTo>
                  <a:pt x="0" y="333032"/>
                </a:lnTo>
                <a:lnTo>
                  <a:pt x="8424926" y="333032"/>
                </a:lnTo>
                <a:lnTo>
                  <a:pt x="8424926" y="0"/>
                </a:lnTo>
                <a:close/>
              </a:path>
            </a:pathLst>
          </a:custGeom>
          <a:solidFill>
            <a:srgbClr val="1E46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23532" y="274320"/>
            <a:ext cx="5947727" cy="40081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5" name="object 5"/>
          <p:cNvGrpSpPr/>
          <p:nvPr/>
        </p:nvGrpSpPr>
        <p:grpSpPr>
          <a:xfrm>
            <a:off x="323532" y="1301496"/>
            <a:ext cx="5875020" cy="401320"/>
            <a:chOff x="323532" y="1301496"/>
            <a:chExt cx="5875020" cy="401320"/>
          </a:xfrm>
        </p:grpSpPr>
        <p:sp>
          <p:nvSpPr>
            <p:cNvPr id="6" name="object 6"/>
            <p:cNvSpPr/>
            <p:nvPr/>
          </p:nvSpPr>
          <p:spPr>
            <a:xfrm>
              <a:off x="323532" y="1301496"/>
              <a:ext cx="3777551" cy="400812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3895343" y="1301496"/>
              <a:ext cx="2302764" cy="400812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aphicFrame>
        <p:nvGraphicFramePr>
          <p:cNvPr id="8" name="object 8"/>
          <p:cNvGraphicFramePr>
            <a:graphicFrameLocks noGrp="1"/>
          </p:cNvGraphicFramePr>
          <p:nvPr/>
        </p:nvGraphicFramePr>
        <p:xfrm>
          <a:off x="317182" y="326263"/>
          <a:ext cx="8424545" cy="264629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032250"/>
                <a:gridCol w="2016125"/>
                <a:gridCol w="2376170"/>
              </a:tblGrid>
              <a:tr h="333120">
                <a:tc gridSpan="3">
                  <a:txBody>
                    <a:bodyPr/>
                    <a:lstStyle/>
                    <a:p>
                      <a:pPr marL="88900">
                        <a:lnSpc>
                          <a:spcPts val="1590"/>
                        </a:lnSpc>
                      </a:pPr>
                      <a:r>
                        <a:rPr sz="14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Representantes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dos </a:t>
                      </a:r>
                      <a:r>
                        <a:rPr sz="14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Sindicatos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dos </a:t>
                      </a:r>
                      <a:r>
                        <a:rPr sz="1400" b="1" spc="-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Trabalhadores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do </a:t>
                      </a:r>
                      <a:r>
                        <a:rPr sz="14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Estado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de </a:t>
                      </a:r>
                      <a:r>
                        <a:rPr sz="14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Santa</a:t>
                      </a:r>
                      <a:r>
                        <a:rPr sz="1400" b="1" spc="-18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4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Catarina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31496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sz="1100" b="1" spc="-5" dirty="0">
                          <a:latin typeface="Calibri"/>
                          <a:cs typeface="Calibri"/>
                        </a:rPr>
                        <a:t>Aguardando indicação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– 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Titular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–</a:t>
                      </a:r>
                      <a:r>
                        <a:rPr sz="1100" spc="-7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SINTE/SC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3683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-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3683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-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3683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</a:tr>
              <a:tr h="33312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sz="1100" b="1" spc="-5" dirty="0">
                          <a:latin typeface="Calibri"/>
                          <a:cs typeface="Calibri"/>
                        </a:rPr>
                        <a:t>Aguardando indicação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– 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Suplente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–</a:t>
                      </a:r>
                      <a:r>
                        <a:rPr sz="1100" spc="-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SINTE/SC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3683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-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3683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-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3683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</a:tr>
              <a:tr h="332994">
                <a:tc gridSpan="3"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14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Representantes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da </a:t>
                      </a:r>
                      <a:r>
                        <a:rPr sz="14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Federação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dos </a:t>
                      </a:r>
                      <a:r>
                        <a:rPr sz="1400" b="1" spc="-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Trabalhadores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do </a:t>
                      </a:r>
                      <a:r>
                        <a:rPr sz="14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Estado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de </a:t>
                      </a:r>
                      <a:r>
                        <a:rPr sz="14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Santa</a:t>
                      </a:r>
                      <a:r>
                        <a:rPr sz="1400" b="1" spc="-17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4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Catarina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342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332993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100" b="1" spc="-5" dirty="0">
                          <a:latin typeface="Calibri"/>
                          <a:cs typeface="Calibri"/>
                        </a:rPr>
                        <a:t>Aguardando indicação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1100" spc="-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Titular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-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-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</a:tr>
              <a:tr h="333121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100" b="1" spc="-5" dirty="0">
                          <a:latin typeface="Calibri"/>
                          <a:cs typeface="Calibri"/>
                        </a:rPr>
                        <a:t>Aguardando indicação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1100" spc="-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Suplente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-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-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</a:tr>
              <a:tr h="332993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100" b="1" spc="-5" dirty="0">
                          <a:latin typeface="Calibri"/>
                          <a:cs typeface="Calibri"/>
                        </a:rPr>
                        <a:t>Aguardando indicação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1100" spc="-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Titular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-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-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</a:tr>
              <a:tr h="332994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100" b="1" spc="-5" dirty="0">
                          <a:latin typeface="Calibri"/>
                          <a:cs typeface="Calibri"/>
                        </a:rPr>
                        <a:t>Aguardando indicação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1100" spc="-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Suplente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-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-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23532" y="809713"/>
            <a:ext cx="8425180" cy="333375"/>
          </a:xfrm>
          <a:custGeom>
            <a:avLst/>
            <a:gdLst/>
            <a:ahLst/>
            <a:cxnLst/>
            <a:rect l="l" t="t" r="r" b="b"/>
            <a:pathLst>
              <a:path w="8425180" h="333375">
                <a:moveTo>
                  <a:pt x="8424926" y="0"/>
                </a:moveTo>
                <a:lnTo>
                  <a:pt x="0" y="0"/>
                </a:lnTo>
                <a:lnTo>
                  <a:pt x="0" y="333032"/>
                </a:lnTo>
                <a:lnTo>
                  <a:pt x="8424926" y="333032"/>
                </a:lnTo>
                <a:lnTo>
                  <a:pt x="8424926" y="0"/>
                </a:lnTo>
                <a:close/>
              </a:path>
            </a:pathLst>
          </a:custGeom>
          <a:solidFill>
            <a:srgbClr val="375F9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323532" y="2483827"/>
            <a:ext cx="8425180" cy="333375"/>
          </a:xfrm>
          <a:custGeom>
            <a:avLst/>
            <a:gdLst/>
            <a:ahLst/>
            <a:cxnLst/>
            <a:rect l="l" t="t" r="r" b="b"/>
            <a:pathLst>
              <a:path w="8425180" h="333375">
                <a:moveTo>
                  <a:pt x="8424926" y="0"/>
                </a:moveTo>
                <a:lnTo>
                  <a:pt x="0" y="0"/>
                </a:lnTo>
                <a:lnTo>
                  <a:pt x="0" y="333032"/>
                </a:lnTo>
                <a:lnTo>
                  <a:pt x="8424926" y="333032"/>
                </a:lnTo>
                <a:lnTo>
                  <a:pt x="8424926" y="0"/>
                </a:lnTo>
                <a:close/>
              </a:path>
            </a:pathLst>
          </a:custGeom>
          <a:solidFill>
            <a:srgbClr val="375F9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23532" y="4158069"/>
            <a:ext cx="8425180" cy="333375"/>
          </a:xfrm>
          <a:custGeom>
            <a:avLst/>
            <a:gdLst/>
            <a:ahLst/>
            <a:cxnLst/>
            <a:rect l="l" t="t" r="r" b="b"/>
            <a:pathLst>
              <a:path w="8425180" h="333375">
                <a:moveTo>
                  <a:pt x="8424926" y="0"/>
                </a:moveTo>
                <a:lnTo>
                  <a:pt x="0" y="0"/>
                </a:lnTo>
                <a:lnTo>
                  <a:pt x="0" y="333032"/>
                </a:lnTo>
                <a:lnTo>
                  <a:pt x="8424926" y="333032"/>
                </a:lnTo>
                <a:lnTo>
                  <a:pt x="8424926" y="0"/>
                </a:lnTo>
                <a:close/>
              </a:path>
            </a:pathLst>
          </a:custGeom>
          <a:solidFill>
            <a:srgbClr val="375F92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5" name="object 5"/>
          <p:cNvGrpSpPr/>
          <p:nvPr/>
        </p:nvGrpSpPr>
        <p:grpSpPr>
          <a:xfrm>
            <a:off x="323532" y="5818632"/>
            <a:ext cx="8425180" cy="401320"/>
            <a:chOff x="323532" y="5818632"/>
            <a:chExt cx="8425180" cy="401320"/>
          </a:xfrm>
        </p:grpSpPr>
        <p:sp>
          <p:nvSpPr>
            <p:cNvPr id="6" name="object 6"/>
            <p:cNvSpPr/>
            <p:nvPr/>
          </p:nvSpPr>
          <p:spPr>
            <a:xfrm>
              <a:off x="323532" y="5832182"/>
              <a:ext cx="8425180" cy="333375"/>
            </a:xfrm>
            <a:custGeom>
              <a:avLst/>
              <a:gdLst/>
              <a:ahLst/>
              <a:cxnLst/>
              <a:rect l="l" t="t" r="r" b="b"/>
              <a:pathLst>
                <a:path w="8425180" h="333375">
                  <a:moveTo>
                    <a:pt x="8424926" y="0"/>
                  </a:moveTo>
                  <a:lnTo>
                    <a:pt x="0" y="0"/>
                  </a:lnTo>
                  <a:lnTo>
                    <a:pt x="0" y="333032"/>
                  </a:lnTo>
                  <a:lnTo>
                    <a:pt x="8424926" y="333032"/>
                  </a:lnTo>
                  <a:lnTo>
                    <a:pt x="8424926" y="0"/>
                  </a:lnTo>
                  <a:close/>
                </a:path>
              </a:pathLst>
            </a:custGeom>
            <a:solidFill>
              <a:srgbClr val="375F9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323532" y="5818632"/>
              <a:ext cx="4556315" cy="400812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4639055" y="5818632"/>
              <a:ext cx="295655" cy="400812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4732020" y="5818632"/>
              <a:ext cx="530351" cy="400812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0" name="object 10"/>
          <p:cNvGrpSpPr/>
          <p:nvPr/>
        </p:nvGrpSpPr>
        <p:grpSpPr>
          <a:xfrm>
            <a:off x="323532" y="797051"/>
            <a:ext cx="4698365" cy="401320"/>
            <a:chOff x="323532" y="797051"/>
            <a:chExt cx="4698365" cy="401320"/>
          </a:xfrm>
        </p:grpSpPr>
        <p:sp>
          <p:nvSpPr>
            <p:cNvPr id="11" name="object 11"/>
            <p:cNvSpPr/>
            <p:nvPr/>
          </p:nvSpPr>
          <p:spPr>
            <a:xfrm>
              <a:off x="323532" y="797051"/>
              <a:ext cx="4332287" cy="400812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4415028" y="797051"/>
              <a:ext cx="295655" cy="400812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4504943" y="797051"/>
              <a:ext cx="516636" cy="400812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4" name="object 14"/>
          <p:cNvGrpSpPr/>
          <p:nvPr/>
        </p:nvGrpSpPr>
        <p:grpSpPr>
          <a:xfrm>
            <a:off x="323532" y="2470404"/>
            <a:ext cx="3608704" cy="401320"/>
            <a:chOff x="323532" y="2470404"/>
            <a:chExt cx="3608704" cy="401320"/>
          </a:xfrm>
        </p:grpSpPr>
        <p:sp>
          <p:nvSpPr>
            <p:cNvPr id="15" name="object 15"/>
            <p:cNvSpPr/>
            <p:nvPr/>
          </p:nvSpPr>
          <p:spPr>
            <a:xfrm>
              <a:off x="323532" y="2470404"/>
              <a:ext cx="3189287" cy="400812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3272027" y="2470404"/>
              <a:ext cx="329184" cy="400812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3400043" y="2470404"/>
              <a:ext cx="531876" cy="400812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8" name="object 18"/>
          <p:cNvGrpSpPr/>
          <p:nvPr/>
        </p:nvGrpSpPr>
        <p:grpSpPr>
          <a:xfrm>
            <a:off x="323532" y="4145279"/>
            <a:ext cx="4378325" cy="401320"/>
            <a:chOff x="323532" y="4145279"/>
            <a:chExt cx="4378325" cy="401320"/>
          </a:xfrm>
        </p:grpSpPr>
        <p:sp>
          <p:nvSpPr>
            <p:cNvPr id="19" name="object 19"/>
            <p:cNvSpPr/>
            <p:nvPr/>
          </p:nvSpPr>
          <p:spPr>
            <a:xfrm>
              <a:off x="323532" y="4145279"/>
              <a:ext cx="3989387" cy="400812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4072128" y="4145279"/>
              <a:ext cx="295655" cy="400812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4166616" y="4145279"/>
              <a:ext cx="534924" cy="400812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aphicFrame>
        <p:nvGraphicFramePr>
          <p:cNvPr id="22" name="object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6261602"/>
              </p:ext>
            </p:extLst>
          </p:nvPr>
        </p:nvGraphicFramePr>
        <p:xfrm>
          <a:off x="317182" y="470280"/>
          <a:ext cx="8424545" cy="568857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032250"/>
                <a:gridCol w="2016125"/>
                <a:gridCol w="2376170"/>
              </a:tblGrid>
              <a:tr h="333121">
                <a:tc>
                  <a:txBody>
                    <a:bodyPr/>
                    <a:lstStyle/>
                    <a:p>
                      <a:pPr marL="88900">
                        <a:lnSpc>
                          <a:spcPts val="1255"/>
                        </a:lnSpc>
                      </a:pPr>
                      <a:r>
                        <a:rPr sz="1100" b="1" spc="-5" dirty="0">
                          <a:latin typeface="Calibri"/>
                          <a:cs typeface="Calibri"/>
                        </a:rPr>
                        <a:t>Prof.ª Cláudia Beatriz Nedel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11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Suplente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621030">
                        <a:lnSpc>
                          <a:spcPct val="100000"/>
                        </a:lnSpc>
                        <a:spcBef>
                          <a:spcPts val="590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570/2019/GR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7493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90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24/03/2019 a</a:t>
                      </a:r>
                      <a:r>
                        <a:rPr sz="11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24/03/2021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7493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</a:tr>
              <a:tr h="332994">
                <a:tc gridSpan="3"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14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Representantes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do </a:t>
                      </a:r>
                      <a:r>
                        <a:rPr sz="14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Centro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de </a:t>
                      </a:r>
                      <a:r>
                        <a:rPr sz="14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Comunicação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 Expressão -</a:t>
                      </a:r>
                      <a:r>
                        <a:rPr sz="1400" b="1" spc="-2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CCE</a:t>
                      </a:r>
                      <a:endParaRPr sz="1400" dirty="0">
                        <a:latin typeface="Calibri"/>
                        <a:cs typeface="Calibri"/>
                      </a:endParaRPr>
                    </a:p>
                  </a:txBody>
                  <a:tcPr marL="0" marR="0" marT="342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335279">
                <a:tc>
                  <a:txBody>
                    <a:bodyPr/>
                    <a:lstStyle/>
                    <a:p>
                      <a:pPr marL="88900">
                        <a:lnSpc>
                          <a:spcPts val="1255"/>
                        </a:lnSpc>
                      </a:pPr>
                      <a:r>
                        <a:rPr sz="1100" b="1" spc="-5" dirty="0">
                          <a:latin typeface="Calibri"/>
                          <a:cs typeface="Calibri"/>
                        </a:rPr>
                        <a:t>Prof. Arnoldo Debatin</a:t>
                      </a:r>
                      <a:r>
                        <a:rPr sz="1100" b="1" spc="-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dirty="0">
                          <a:latin typeface="Calibri"/>
                          <a:cs typeface="Calibri"/>
                        </a:rPr>
                        <a:t>Neto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88900">
                        <a:lnSpc>
                          <a:spcPts val="1285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Diretor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584835">
                        <a:lnSpc>
                          <a:spcPct val="100000"/>
                        </a:lnSpc>
                        <a:spcBef>
                          <a:spcPts val="600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2864/2016/GR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762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26/12/2016 a</a:t>
                      </a:r>
                      <a:r>
                        <a:rPr sz="11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26/12/2020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762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</a:tr>
              <a:tr h="335279">
                <a:tc>
                  <a:txBody>
                    <a:bodyPr/>
                    <a:lstStyle/>
                    <a:p>
                      <a:pPr marL="88900">
                        <a:lnSpc>
                          <a:spcPts val="1255"/>
                        </a:lnSpc>
                      </a:pPr>
                      <a:r>
                        <a:rPr sz="1100" b="1" spc="-5" dirty="0">
                          <a:latin typeface="Calibri"/>
                          <a:cs typeface="Calibri"/>
                        </a:rPr>
                        <a:t>Prof.ª Silvana de</a:t>
                      </a:r>
                      <a:r>
                        <a:rPr sz="1100" b="1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5" dirty="0">
                          <a:latin typeface="Calibri"/>
                          <a:cs typeface="Calibri"/>
                        </a:rPr>
                        <a:t>Gaspari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  <a:p>
                      <a:pPr marL="88900">
                        <a:lnSpc>
                          <a:spcPts val="1285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Vice-Diretora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584835">
                        <a:lnSpc>
                          <a:spcPct val="100000"/>
                        </a:lnSpc>
                        <a:spcBef>
                          <a:spcPts val="605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2855/2016/GR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768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5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26/12/2016 a</a:t>
                      </a:r>
                      <a:r>
                        <a:rPr sz="11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26/12/2020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768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</a:tr>
              <a:tr h="335280">
                <a:tc>
                  <a:txBody>
                    <a:bodyPr/>
                    <a:lstStyle/>
                    <a:p>
                      <a:pPr marL="88900">
                        <a:lnSpc>
                          <a:spcPts val="1285"/>
                        </a:lnSpc>
                      </a:pPr>
                      <a:r>
                        <a:rPr lang="pt-BR" sz="1100" b="1" spc="-5" dirty="0" smtClean="0">
                          <a:latin typeface="+mn-lt"/>
                          <a:cs typeface="Calibri"/>
                        </a:rPr>
                        <a:t>Prof. Luiz </a:t>
                      </a:r>
                      <a:r>
                        <a:rPr lang="pt-BR" sz="1100" b="1" spc="-5" dirty="0" err="1" smtClean="0">
                          <a:latin typeface="+mn-lt"/>
                          <a:cs typeface="Calibri"/>
                        </a:rPr>
                        <a:t>Salomao</a:t>
                      </a:r>
                      <a:r>
                        <a:rPr lang="pt-BR" sz="1100" b="1" spc="-5" dirty="0" smtClean="0">
                          <a:latin typeface="+mn-lt"/>
                          <a:cs typeface="Calibri"/>
                        </a:rPr>
                        <a:t> Ribas Gomez</a:t>
                      </a:r>
                      <a:endParaRPr lang="pt-BR" sz="1100" b="1" spc="-5" dirty="0" smtClean="0">
                        <a:latin typeface="Calibri"/>
                        <a:cs typeface="Calibri"/>
                      </a:endParaRPr>
                    </a:p>
                    <a:p>
                      <a:pPr marL="88900">
                        <a:lnSpc>
                          <a:spcPts val="1285"/>
                        </a:lnSpc>
                      </a:pPr>
                      <a:r>
                        <a:rPr sz="1100" spc="-5" dirty="0" smtClean="0">
                          <a:latin typeface="Calibri"/>
                          <a:cs typeface="Calibri"/>
                        </a:rPr>
                        <a:t>Titular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584835" algn="l">
                        <a:lnSpc>
                          <a:spcPct val="100000"/>
                        </a:lnSpc>
                        <a:spcBef>
                          <a:spcPts val="605"/>
                        </a:spcBef>
                      </a:pPr>
                      <a:r>
                        <a:rPr lang="pt-BR" sz="1100" dirty="0" smtClean="0">
                          <a:latin typeface="+mn-lt"/>
                          <a:cs typeface="Calibri"/>
                        </a:rPr>
                        <a:t>1158/2020/GR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768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605"/>
                        </a:spcBef>
                      </a:pPr>
                      <a:r>
                        <a:rPr lang="pt-BR" sz="1100" dirty="0" smtClean="0">
                          <a:latin typeface="+mn-lt"/>
                          <a:cs typeface="Calibri"/>
                        </a:rPr>
                        <a:t>28/08/2020 a 28/08/2022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768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</a:tr>
              <a:tr h="335279">
                <a:tc>
                  <a:txBody>
                    <a:bodyPr/>
                    <a:lstStyle/>
                    <a:p>
                      <a:pPr marL="88900">
                        <a:lnSpc>
                          <a:spcPts val="1285"/>
                        </a:lnSpc>
                      </a:pPr>
                      <a:r>
                        <a:rPr lang="pt-BR" sz="1100" b="1" spc="-5" dirty="0" smtClean="0">
                          <a:latin typeface="+mn-lt"/>
                          <a:cs typeface="Calibri"/>
                        </a:rPr>
                        <a:t>Prof.ª Marie </a:t>
                      </a:r>
                      <a:r>
                        <a:rPr lang="pt-BR" sz="1100" b="1" spc="-5" dirty="0" err="1" smtClean="0">
                          <a:latin typeface="+mn-lt"/>
                          <a:cs typeface="Calibri"/>
                        </a:rPr>
                        <a:t>Helene</a:t>
                      </a:r>
                      <a:r>
                        <a:rPr lang="pt-BR" sz="1100" b="1" spc="-5" dirty="0" smtClean="0">
                          <a:latin typeface="+mn-lt"/>
                          <a:cs typeface="Calibri"/>
                        </a:rPr>
                        <a:t> Catherine Torres</a:t>
                      </a:r>
                      <a:endParaRPr lang="pt-BR" sz="1100" b="1" spc="-5" dirty="0" smtClean="0">
                        <a:latin typeface="Calibri"/>
                        <a:cs typeface="Calibri"/>
                      </a:endParaRPr>
                    </a:p>
                    <a:p>
                      <a:pPr marL="88900">
                        <a:lnSpc>
                          <a:spcPts val="1285"/>
                        </a:lnSpc>
                      </a:pPr>
                      <a:r>
                        <a:rPr sz="1100" spc="-5" dirty="0" err="1" smtClean="0">
                          <a:latin typeface="Calibri"/>
                          <a:cs typeface="Calibri"/>
                        </a:rPr>
                        <a:t>Suplente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584835" algn="l">
                        <a:lnSpc>
                          <a:spcPct val="100000"/>
                        </a:lnSpc>
                        <a:spcBef>
                          <a:spcPts val="605"/>
                        </a:spcBef>
                      </a:pPr>
                      <a:r>
                        <a:rPr lang="pt-BR" sz="1100" dirty="0" smtClean="0">
                          <a:latin typeface="+mn-lt"/>
                          <a:cs typeface="Calibri"/>
                        </a:rPr>
                        <a:t>1158/2020/GR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768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635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60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100" dirty="0" smtClean="0">
                          <a:latin typeface="+mn-lt"/>
                          <a:cs typeface="Calibri"/>
                        </a:rPr>
                        <a:t>28/08/2020 a 28/08/2022</a:t>
                      </a:r>
                    </a:p>
                  </a:txBody>
                  <a:tcPr marL="0" marR="0" marT="768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</a:tr>
              <a:tr h="332994">
                <a:tc gridSpan="3"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14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Representantes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do </a:t>
                      </a:r>
                      <a:r>
                        <a:rPr sz="14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Centro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de Desportos –</a:t>
                      </a:r>
                      <a:r>
                        <a:rPr sz="1400" b="1" spc="-15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CDS</a:t>
                      </a:r>
                      <a:endParaRPr sz="1400" dirty="0">
                        <a:latin typeface="Calibri"/>
                        <a:cs typeface="Calibri"/>
                      </a:endParaRPr>
                    </a:p>
                  </a:txBody>
                  <a:tcPr marL="0" marR="0" marT="342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335279">
                <a:tc>
                  <a:txBody>
                    <a:bodyPr/>
                    <a:lstStyle/>
                    <a:p>
                      <a:pPr marL="88900">
                        <a:lnSpc>
                          <a:spcPts val="1260"/>
                        </a:lnSpc>
                      </a:pPr>
                      <a:r>
                        <a:rPr sz="1100" b="1" spc="-5" dirty="0">
                          <a:latin typeface="Calibri"/>
                          <a:cs typeface="Calibri"/>
                        </a:rPr>
                        <a:t>Prof. Antônio Renato Pereira</a:t>
                      </a:r>
                      <a:r>
                        <a:rPr sz="1100" b="1" spc="-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5" dirty="0">
                          <a:latin typeface="Calibri"/>
                          <a:cs typeface="Calibri"/>
                        </a:rPr>
                        <a:t>Moro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  <a:p>
                      <a:pPr marL="88900">
                        <a:lnSpc>
                          <a:spcPts val="1280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Diretor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584835">
                        <a:lnSpc>
                          <a:spcPct val="100000"/>
                        </a:lnSpc>
                        <a:spcBef>
                          <a:spcPts val="605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2856/2016/GR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768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5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26/12/2016 a</a:t>
                      </a:r>
                      <a:r>
                        <a:rPr sz="11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26/12/2020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768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</a:tr>
              <a:tr h="335280">
                <a:tc>
                  <a:txBody>
                    <a:bodyPr/>
                    <a:lstStyle/>
                    <a:p>
                      <a:pPr marL="88900">
                        <a:lnSpc>
                          <a:spcPts val="1260"/>
                        </a:lnSpc>
                      </a:pPr>
                      <a:r>
                        <a:rPr sz="1100" b="1" spc="-5" dirty="0">
                          <a:latin typeface="Calibri"/>
                          <a:cs typeface="Calibri"/>
                        </a:rPr>
                        <a:t>Prof. </a:t>
                      </a:r>
                      <a:r>
                        <a:rPr sz="1100" b="1" dirty="0">
                          <a:latin typeface="Calibri"/>
                          <a:cs typeface="Calibri"/>
                        </a:rPr>
                        <a:t>Michel Angillo</a:t>
                      </a:r>
                      <a:r>
                        <a:rPr sz="1100" b="1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10" dirty="0">
                          <a:latin typeface="Calibri"/>
                          <a:cs typeface="Calibri"/>
                        </a:rPr>
                        <a:t>Saad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  <a:p>
                      <a:pPr marL="88900">
                        <a:lnSpc>
                          <a:spcPts val="1280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Vice-Diretor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584835">
                        <a:lnSpc>
                          <a:spcPct val="100000"/>
                        </a:lnSpc>
                        <a:spcBef>
                          <a:spcPts val="605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2857/2016/GR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768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50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26/12/2016 a</a:t>
                      </a:r>
                      <a:r>
                        <a:rPr sz="1100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26/12/2020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8255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</a:tr>
              <a:tr h="335279">
                <a:tc>
                  <a:txBody>
                    <a:bodyPr/>
                    <a:lstStyle/>
                    <a:p>
                      <a:pPr marL="88900">
                        <a:lnSpc>
                          <a:spcPts val="1260"/>
                        </a:lnSpc>
                      </a:pPr>
                      <a:r>
                        <a:rPr sz="1100" b="1" spc="-5" dirty="0">
                          <a:latin typeface="Calibri"/>
                          <a:cs typeface="Calibri"/>
                        </a:rPr>
                        <a:t>Prof. Juliano Dal</a:t>
                      </a:r>
                      <a:r>
                        <a:rPr sz="1100" b="1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5" dirty="0">
                          <a:latin typeface="Calibri"/>
                          <a:cs typeface="Calibri"/>
                        </a:rPr>
                        <a:t>Pupo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88900">
                        <a:lnSpc>
                          <a:spcPts val="1280"/>
                        </a:lnSpc>
                      </a:pPr>
                      <a:r>
                        <a:rPr sz="1100" spc="-5" dirty="0">
                          <a:latin typeface="Calibri"/>
                          <a:cs typeface="Calibri"/>
                        </a:rPr>
                        <a:t>Titular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621030">
                        <a:lnSpc>
                          <a:spcPct val="100000"/>
                        </a:lnSpc>
                        <a:spcBef>
                          <a:spcPts val="650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678/2020/GR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8255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50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16/04/2020 a</a:t>
                      </a:r>
                      <a:r>
                        <a:rPr sz="11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16/04/2022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8255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</a:tr>
              <a:tr h="335280">
                <a:tc>
                  <a:txBody>
                    <a:bodyPr/>
                    <a:lstStyle/>
                    <a:p>
                      <a:pPr marL="88900">
                        <a:lnSpc>
                          <a:spcPts val="1260"/>
                        </a:lnSpc>
                      </a:pPr>
                      <a:r>
                        <a:rPr sz="1100" b="1" spc="-5" dirty="0">
                          <a:latin typeface="Calibri"/>
                          <a:cs typeface="Calibri"/>
                        </a:rPr>
                        <a:t>Prof. Tiago</a:t>
                      </a:r>
                      <a:r>
                        <a:rPr sz="1100" b="1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5" dirty="0">
                          <a:latin typeface="Calibri"/>
                          <a:cs typeface="Calibri"/>
                        </a:rPr>
                        <a:t>Turnes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88900">
                        <a:lnSpc>
                          <a:spcPts val="1280"/>
                        </a:lnSpc>
                      </a:pPr>
                      <a:r>
                        <a:rPr sz="1100" spc="-5" dirty="0">
                          <a:latin typeface="Calibri"/>
                          <a:cs typeface="Calibri"/>
                        </a:rPr>
                        <a:t>Suplente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621030">
                        <a:lnSpc>
                          <a:spcPct val="100000"/>
                        </a:lnSpc>
                        <a:spcBef>
                          <a:spcPts val="650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678/2020/GR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8255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50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16/04/2020 a</a:t>
                      </a:r>
                      <a:r>
                        <a:rPr sz="11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16/04/2022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8255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</a:tr>
              <a:tr h="333120">
                <a:tc gridSpan="3"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14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Representantes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do </a:t>
                      </a:r>
                      <a:r>
                        <a:rPr sz="14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Centro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de Ciências da </a:t>
                      </a:r>
                      <a:r>
                        <a:rPr sz="14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Educação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-</a:t>
                      </a:r>
                      <a:r>
                        <a:rPr sz="1400" b="1" spc="-16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4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CED</a:t>
                      </a:r>
                      <a:endParaRPr sz="1400" dirty="0">
                        <a:latin typeface="Calibri"/>
                        <a:cs typeface="Calibri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335280">
                <a:tc>
                  <a:txBody>
                    <a:bodyPr/>
                    <a:lstStyle/>
                    <a:p>
                      <a:pPr marL="88900">
                        <a:lnSpc>
                          <a:spcPts val="1260"/>
                        </a:lnSpc>
                      </a:pPr>
                      <a:r>
                        <a:rPr sz="1100" b="1" spc="-5" dirty="0">
                          <a:latin typeface="Calibri"/>
                          <a:cs typeface="Calibri"/>
                        </a:rPr>
                        <a:t>Prof. Antônio </a:t>
                      </a:r>
                      <a:r>
                        <a:rPr sz="1100" b="1" dirty="0">
                          <a:latin typeface="Calibri"/>
                          <a:cs typeface="Calibri"/>
                        </a:rPr>
                        <a:t>Alberto</a:t>
                      </a:r>
                      <a:r>
                        <a:rPr sz="1100" b="1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dirty="0">
                          <a:latin typeface="Calibri"/>
                          <a:cs typeface="Calibri"/>
                        </a:rPr>
                        <a:t>Brunetta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88900">
                        <a:lnSpc>
                          <a:spcPts val="1280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Diretor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584835">
                        <a:lnSpc>
                          <a:spcPct val="100000"/>
                        </a:lnSpc>
                        <a:spcBef>
                          <a:spcPts val="610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2206/2017/GR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774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10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28/09/17 a</a:t>
                      </a:r>
                      <a:r>
                        <a:rPr sz="1100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28/09/2021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774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</a:tr>
              <a:tr h="335280">
                <a:tc>
                  <a:txBody>
                    <a:bodyPr/>
                    <a:lstStyle/>
                    <a:p>
                      <a:pPr marL="88900">
                        <a:lnSpc>
                          <a:spcPts val="1260"/>
                        </a:lnSpc>
                      </a:pPr>
                      <a:r>
                        <a:rPr sz="1100" b="1" spc="-5" dirty="0">
                          <a:latin typeface="Calibri"/>
                          <a:cs typeface="Calibri"/>
                        </a:rPr>
                        <a:t>Prof.ª </a:t>
                      </a:r>
                      <a:r>
                        <a:rPr sz="1100" b="1" dirty="0">
                          <a:latin typeface="Calibri"/>
                          <a:cs typeface="Calibri"/>
                        </a:rPr>
                        <a:t>Roseli Zen</a:t>
                      </a:r>
                      <a:r>
                        <a:rPr sz="1100" b="1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5" dirty="0">
                          <a:latin typeface="Calibri"/>
                          <a:cs typeface="Calibri"/>
                        </a:rPr>
                        <a:t>Cerny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88900">
                        <a:lnSpc>
                          <a:spcPts val="1280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Vice-Diretora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584835">
                        <a:lnSpc>
                          <a:spcPct val="100000"/>
                        </a:lnSpc>
                        <a:spcBef>
                          <a:spcPts val="610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2207/2017/GR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774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10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28/09/17 a</a:t>
                      </a:r>
                      <a:r>
                        <a:rPr sz="11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28/09/2021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774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</a:tr>
              <a:tr h="335279">
                <a:tc>
                  <a:txBody>
                    <a:bodyPr/>
                    <a:lstStyle/>
                    <a:p>
                      <a:pPr marL="88900">
                        <a:lnSpc>
                          <a:spcPts val="1260"/>
                        </a:lnSpc>
                      </a:pPr>
                      <a:r>
                        <a:rPr sz="1100" b="1" spc="-5" dirty="0">
                          <a:latin typeface="Calibri"/>
                          <a:cs typeface="Calibri"/>
                        </a:rPr>
                        <a:t>Prof.ª Rosalba </a:t>
                      </a:r>
                      <a:r>
                        <a:rPr sz="1100" b="1" dirty="0">
                          <a:latin typeface="Calibri"/>
                          <a:cs typeface="Calibri"/>
                        </a:rPr>
                        <a:t>Maria </a:t>
                      </a:r>
                      <a:r>
                        <a:rPr sz="1100" b="1" spc="-5" dirty="0">
                          <a:latin typeface="Calibri"/>
                          <a:cs typeface="Calibri"/>
                        </a:rPr>
                        <a:t>Cardoso</a:t>
                      </a:r>
                      <a:r>
                        <a:rPr sz="1100" b="1" spc="-5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dirty="0">
                          <a:latin typeface="Calibri"/>
                          <a:cs typeface="Calibri"/>
                        </a:rPr>
                        <a:t>Garcia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  <a:p>
                      <a:pPr marL="88900">
                        <a:lnSpc>
                          <a:spcPts val="1280"/>
                        </a:lnSpc>
                      </a:pPr>
                      <a:r>
                        <a:rPr sz="1100" spc="-5" dirty="0">
                          <a:latin typeface="Calibri"/>
                          <a:cs typeface="Calibri"/>
                        </a:rPr>
                        <a:t>Titular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584835">
                        <a:lnSpc>
                          <a:spcPct val="100000"/>
                        </a:lnSpc>
                        <a:spcBef>
                          <a:spcPts val="610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1040/2019/GR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774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610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19/05/2019 a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19/05/2021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774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</a:tr>
              <a:tr h="335241">
                <a:tc>
                  <a:txBody>
                    <a:bodyPr/>
                    <a:lstStyle/>
                    <a:p>
                      <a:pPr marL="88900">
                        <a:lnSpc>
                          <a:spcPts val="1260"/>
                        </a:lnSpc>
                      </a:pPr>
                      <a:r>
                        <a:rPr sz="1100" b="1" spc="-5" dirty="0">
                          <a:latin typeface="Calibri"/>
                          <a:cs typeface="Calibri"/>
                        </a:rPr>
                        <a:t>Prof.ª Luciana Pedrosa</a:t>
                      </a:r>
                      <a:r>
                        <a:rPr sz="1100" b="1" spc="-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dirty="0">
                          <a:latin typeface="Calibri"/>
                          <a:cs typeface="Calibri"/>
                        </a:rPr>
                        <a:t>Marcassa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88900">
                        <a:lnSpc>
                          <a:spcPts val="1275"/>
                        </a:lnSpc>
                      </a:pPr>
                      <a:r>
                        <a:rPr sz="1100" spc="-5" dirty="0">
                          <a:latin typeface="Calibri"/>
                          <a:cs typeface="Calibri"/>
                        </a:rPr>
                        <a:t>Suplente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584835">
                        <a:lnSpc>
                          <a:spcPct val="100000"/>
                        </a:lnSpc>
                        <a:spcBef>
                          <a:spcPts val="610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1040/2019/GR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774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610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19/05/2019 a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19/05/2021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774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</a:tr>
              <a:tr h="333032">
                <a:tc gridSpan="3"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14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Representantes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do </a:t>
                      </a:r>
                      <a:r>
                        <a:rPr sz="14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Centro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de Filosofia e Ciências Humanas -</a:t>
                      </a:r>
                      <a:r>
                        <a:rPr sz="1400" b="1" spc="-2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CFH</a:t>
                      </a:r>
                      <a:endParaRPr sz="1400" dirty="0">
                        <a:latin typeface="Calibri"/>
                        <a:cs typeface="Calibri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23532" y="1673821"/>
            <a:ext cx="8425180" cy="333375"/>
          </a:xfrm>
          <a:custGeom>
            <a:avLst/>
            <a:gdLst/>
            <a:ahLst/>
            <a:cxnLst/>
            <a:rect l="l" t="t" r="r" b="b"/>
            <a:pathLst>
              <a:path w="8425180" h="333375">
                <a:moveTo>
                  <a:pt x="8424926" y="0"/>
                </a:moveTo>
                <a:lnTo>
                  <a:pt x="0" y="0"/>
                </a:lnTo>
                <a:lnTo>
                  <a:pt x="0" y="333032"/>
                </a:lnTo>
                <a:lnTo>
                  <a:pt x="8424926" y="333032"/>
                </a:lnTo>
                <a:lnTo>
                  <a:pt x="8424926" y="0"/>
                </a:lnTo>
                <a:close/>
              </a:path>
            </a:pathLst>
          </a:custGeom>
          <a:solidFill>
            <a:srgbClr val="375F9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323532" y="3347935"/>
            <a:ext cx="8425180" cy="333375"/>
          </a:xfrm>
          <a:custGeom>
            <a:avLst/>
            <a:gdLst/>
            <a:ahLst/>
            <a:cxnLst/>
            <a:rect l="l" t="t" r="r" b="b"/>
            <a:pathLst>
              <a:path w="8425180" h="333375">
                <a:moveTo>
                  <a:pt x="8424926" y="0"/>
                </a:moveTo>
                <a:lnTo>
                  <a:pt x="0" y="0"/>
                </a:lnTo>
                <a:lnTo>
                  <a:pt x="0" y="333032"/>
                </a:lnTo>
                <a:lnTo>
                  <a:pt x="8424926" y="333032"/>
                </a:lnTo>
                <a:lnTo>
                  <a:pt x="8424926" y="0"/>
                </a:lnTo>
                <a:close/>
              </a:path>
            </a:pathLst>
          </a:custGeom>
          <a:solidFill>
            <a:srgbClr val="375F92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4" name="object 4"/>
          <p:cNvGrpSpPr/>
          <p:nvPr/>
        </p:nvGrpSpPr>
        <p:grpSpPr>
          <a:xfrm>
            <a:off x="323532" y="5009388"/>
            <a:ext cx="8425180" cy="401320"/>
            <a:chOff x="323532" y="5009388"/>
            <a:chExt cx="8425180" cy="401320"/>
          </a:xfrm>
        </p:grpSpPr>
        <p:sp>
          <p:nvSpPr>
            <p:cNvPr id="5" name="object 5"/>
            <p:cNvSpPr/>
            <p:nvPr/>
          </p:nvSpPr>
          <p:spPr>
            <a:xfrm>
              <a:off x="323532" y="5022049"/>
              <a:ext cx="8425180" cy="333375"/>
            </a:xfrm>
            <a:custGeom>
              <a:avLst/>
              <a:gdLst/>
              <a:ahLst/>
              <a:cxnLst/>
              <a:rect l="l" t="t" r="r" b="b"/>
              <a:pathLst>
                <a:path w="8425180" h="333375">
                  <a:moveTo>
                    <a:pt x="8424926" y="0"/>
                  </a:moveTo>
                  <a:lnTo>
                    <a:pt x="0" y="0"/>
                  </a:lnTo>
                  <a:lnTo>
                    <a:pt x="0" y="333032"/>
                  </a:lnTo>
                  <a:lnTo>
                    <a:pt x="8424926" y="333032"/>
                  </a:lnTo>
                  <a:lnTo>
                    <a:pt x="8424926" y="0"/>
                  </a:lnTo>
                  <a:close/>
                </a:path>
              </a:pathLst>
            </a:custGeom>
            <a:solidFill>
              <a:srgbClr val="375F9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323532" y="5009388"/>
              <a:ext cx="3748595" cy="400812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3831335" y="5009388"/>
              <a:ext cx="295656" cy="400812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3924299" y="5009388"/>
              <a:ext cx="513588" cy="400812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9" name="object 9"/>
          <p:cNvGrpSpPr/>
          <p:nvPr/>
        </p:nvGrpSpPr>
        <p:grpSpPr>
          <a:xfrm>
            <a:off x="323532" y="1661160"/>
            <a:ext cx="5137150" cy="401320"/>
            <a:chOff x="323532" y="1661160"/>
            <a:chExt cx="5137150" cy="401320"/>
          </a:xfrm>
        </p:grpSpPr>
        <p:sp>
          <p:nvSpPr>
            <p:cNvPr id="10" name="object 10"/>
            <p:cNvSpPr/>
            <p:nvPr/>
          </p:nvSpPr>
          <p:spPr>
            <a:xfrm>
              <a:off x="323532" y="1661160"/>
              <a:ext cx="4675187" cy="400812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4757928" y="1661160"/>
              <a:ext cx="329184" cy="400812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4887467" y="1661160"/>
              <a:ext cx="573024" cy="400812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3" name="object 13"/>
          <p:cNvGrpSpPr/>
          <p:nvPr/>
        </p:nvGrpSpPr>
        <p:grpSpPr>
          <a:xfrm>
            <a:off x="323532" y="3334511"/>
            <a:ext cx="4053840" cy="401320"/>
            <a:chOff x="323532" y="3334511"/>
            <a:chExt cx="4053840" cy="401320"/>
          </a:xfrm>
        </p:grpSpPr>
        <p:sp>
          <p:nvSpPr>
            <p:cNvPr id="14" name="object 14"/>
            <p:cNvSpPr/>
            <p:nvPr/>
          </p:nvSpPr>
          <p:spPr>
            <a:xfrm>
              <a:off x="323532" y="3334511"/>
              <a:ext cx="3708971" cy="400812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3791711" y="3334511"/>
              <a:ext cx="295656" cy="400812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3886199" y="3334511"/>
              <a:ext cx="490727" cy="400812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aphicFrame>
        <p:nvGraphicFramePr>
          <p:cNvPr id="17" name="object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7927983"/>
              </p:ext>
            </p:extLst>
          </p:nvPr>
        </p:nvGraphicFramePr>
        <p:xfrm>
          <a:off x="317182" y="326263"/>
          <a:ext cx="8424545" cy="56930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032250"/>
                <a:gridCol w="2016125"/>
                <a:gridCol w="2376170"/>
              </a:tblGrid>
              <a:tr h="335279">
                <a:tc>
                  <a:txBody>
                    <a:bodyPr/>
                    <a:lstStyle/>
                    <a:p>
                      <a:pPr marL="88900">
                        <a:lnSpc>
                          <a:spcPts val="1255"/>
                        </a:lnSpc>
                      </a:pPr>
                      <a:r>
                        <a:rPr sz="1100" b="1" spc="-5" dirty="0">
                          <a:latin typeface="Calibri"/>
                          <a:cs typeface="Calibri"/>
                        </a:rPr>
                        <a:t>Prof.ª </a:t>
                      </a:r>
                      <a:r>
                        <a:rPr sz="1100" b="1" dirty="0">
                          <a:latin typeface="Calibri"/>
                          <a:cs typeface="Calibri"/>
                        </a:rPr>
                        <a:t>Miriam </a:t>
                      </a:r>
                      <a:r>
                        <a:rPr sz="1100" b="1" spc="-5" dirty="0">
                          <a:latin typeface="Calibri"/>
                          <a:cs typeface="Calibri"/>
                        </a:rPr>
                        <a:t>Furtado</a:t>
                      </a:r>
                      <a:r>
                        <a:rPr sz="1100" b="1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5" dirty="0">
                          <a:latin typeface="Calibri"/>
                          <a:cs typeface="Calibri"/>
                        </a:rPr>
                        <a:t>Hartung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  <a:p>
                      <a:pPr marL="88900">
                        <a:lnSpc>
                          <a:spcPts val="1285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Diretora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584835">
                        <a:lnSpc>
                          <a:spcPct val="100000"/>
                        </a:lnSpc>
                        <a:spcBef>
                          <a:spcPts val="600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2858/2016/GR</a:t>
                      </a:r>
                    </a:p>
                  </a:txBody>
                  <a:tcPr marL="0" marR="0" marT="762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26/12/2016 a</a:t>
                      </a:r>
                      <a:r>
                        <a:rPr sz="1100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26/12/2020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762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</a:tr>
              <a:tr h="335280">
                <a:tc>
                  <a:txBody>
                    <a:bodyPr/>
                    <a:lstStyle/>
                    <a:p>
                      <a:pPr marL="88900">
                        <a:lnSpc>
                          <a:spcPts val="1255"/>
                        </a:lnSpc>
                      </a:pPr>
                      <a:r>
                        <a:rPr sz="1100" b="1" spc="-5" dirty="0">
                          <a:latin typeface="Calibri"/>
                          <a:cs typeface="Calibri"/>
                        </a:rPr>
                        <a:t>Prof. </a:t>
                      </a:r>
                      <a:r>
                        <a:rPr sz="1100" b="1" dirty="0">
                          <a:latin typeface="Calibri"/>
                          <a:cs typeface="Calibri"/>
                        </a:rPr>
                        <a:t>Rogério Luiz </a:t>
                      </a:r>
                      <a:r>
                        <a:rPr sz="1100" b="1" spc="-5" dirty="0">
                          <a:latin typeface="Calibri"/>
                          <a:cs typeface="Calibri"/>
                        </a:rPr>
                        <a:t>de</a:t>
                      </a:r>
                      <a:r>
                        <a:rPr sz="1100" b="1" spc="-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5" dirty="0">
                          <a:latin typeface="Calibri"/>
                          <a:cs typeface="Calibri"/>
                        </a:rPr>
                        <a:t>Souza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88900">
                        <a:lnSpc>
                          <a:spcPts val="1285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Vice-Diretor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584835">
                        <a:lnSpc>
                          <a:spcPct val="100000"/>
                        </a:lnSpc>
                        <a:spcBef>
                          <a:spcPts val="600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2859/2016/GR</a:t>
                      </a:r>
                    </a:p>
                  </a:txBody>
                  <a:tcPr marL="0" marR="0" marT="762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26/12/2016 a</a:t>
                      </a:r>
                      <a:r>
                        <a:rPr sz="11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26/12/2020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762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</a:tr>
              <a:tr h="335279">
                <a:tc>
                  <a:txBody>
                    <a:bodyPr/>
                    <a:lstStyle/>
                    <a:p>
                      <a:pPr marL="88900">
                        <a:lnSpc>
                          <a:spcPts val="1255"/>
                        </a:lnSpc>
                      </a:pPr>
                      <a:r>
                        <a:rPr sz="1100" b="1" spc="-5" dirty="0">
                          <a:latin typeface="Calibri"/>
                          <a:cs typeface="Calibri"/>
                        </a:rPr>
                        <a:t>Prof. Carlos Antônio </a:t>
                      </a:r>
                      <a:r>
                        <a:rPr sz="1100" b="1" dirty="0">
                          <a:latin typeface="Calibri"/>
                          <a:cs typeface="Calibri"/>
                        </a:rPr>
                        <a:t>Oliveira</a:t>
                      </a:r>
                      <a:r>
                        <a:rPr sz="1100" b="1" spc="-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dirty="0">
                          <a:latin typeface="Calibri"/>
                          <a:cs typeface="Calibri"/>
                        </a:rPr>
                        <a:t>Vieira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88900">
                        <a:lnSpc>
                          <a:spcPts val="1285"/>
                        </a:lnSpc>
                      </a:pPr>
                      <a:r>
                        <a:rPr sz="1100" spc="-5" dirty="0">
                          <a:latin typeface="Calibri"/>
                          <a:cs typeface="Calibri"/>
                        </a:rPr>
                        <a:t>Titular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584835">
                        <a:lnSpc>
                          <a:spcPct val="100000"/>
                        </a:lnSpc>
                        <a:spcBef>
                          <a:spcPts val="650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1441/2019/GR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8255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50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02/07/2019 a</a:t>
                      </a:r>
                      <a:r>
                        <a:rPr sz="1100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02/07/2021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8255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</a:tr>
              <a:tr h="335280">
                <a:tc>
                  <a:txBody>
                    <a:bodyPr/>
                    <a:lstStyle/>
                    <a:p>
                      <a:pPr marL="88900">
                        <a:lnSpc>
                          <a:spcPts val="1255"/>
                        </a:lnSpc>
                      </a:pPr>
                      <a:r>
                        <a:rPr sz="1100" b="1" spc="-5" dirty="0">
                          <a:latin typeface="Calibri"/>
                          <a:cs typeface="Calibri"/>
                        </a:rPr>
                        <a:t>Prof. Paulo Pinheiro</a:t>
                      </a:r>
                      <a:r>
                        <a:rPr sz="1100" b="1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5" dirty="0">
                          <a:latin typeface="Calibri"/>
                          <a:cs typeface="Calibri"/>
                        </a:rPr>
                        <a:t>Machado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88900">
                        <a:lnSpc>
                          <a:spcPts val="1285"/>
                        </a:lnSpc>
                      </a:pPr>
                      <a:r>
                        <a:rPr sz="1100" spc="-5" dirty="0">
                          <a:latin typeface="Calibri"/>
                          <a:cs typeface="Calibri"/>
                        </a:rPr>
                        <a:t>Suplente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584835">
                        <a:lnSpc>
                          <a:spcPct val="100000"/>
                        </a:lnSpc>
                        <a:spcBef>
                          <a:spcPts val="600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1441/2019/GR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762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600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02/07/2019 a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02/07/2021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762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</a:tr>
              <a:tr h="333120">
                <a:tc gridSpan="3"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14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Representantes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do </a:t>
                      </a:r>
                      <a:r>
                        <a:rPr sz="14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Centro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de Ciências Físicas e </a:t>
                      </a:r>
                      <a:r>
                        <a:rPr sz="14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Matemáticas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–</a:t>
                      </a:r>
                      <a:r>
                        <a:rPr sz="1400" b="1" spc="-19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CFM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342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335280">
                <a:tc>
                  <a:txBody>
                    <a:bodyPr/>
                    <a:lstStyle/>
                    <a:p>
                      <a:pPr marL="88900">
                        <a:lnSpc>
                          <a:spcPts val="1255"/>
                        </a:lnSpc>
                      </a:pPr>
                      <a:r>
                        <a:rPr sz="1100" b="1" spc="-5" dirty="0">
                          <a:latin typeface="Calibri"/>
                          <a:cs typeface="Calibri"/>
                        </a:rPr>
                        <a:t>Prof. </a:t>
                      </a:r>
                      <a:r>
                        <a:rPr sz="1100" b="1" dirty="0">
                          <a:latin typeface="Calibri"/>
                          <a:cs typeface="Calibri"/>
                        </a:rPr>
                        <a:t>Lício </a:t>
                      </a:r>
                      <a:r>
                        <a:rPr sz="1100" b="1" spc="-5" dirty="0">
                          <a:latin typeface="Calibri"/>
                          <a:cs typeface="Calibri"/>
                        </a:rPr>
                        <a:t>Hernanes</a:t>
                      </a:r>
                      <a:r>
                        <a:rPr sz="1100" b="1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dirty="0">
                          <a:latin typeface="Calibri"/>
                          <a:cs typeface="Calibri"/>
                        </a:rPr>
                        <a:t>Bezerra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88900">
                        <a:lnSpc>
                          <a:spcPts val="1285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Diretor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584835">
                        <a:lnSpc>
                          <a:spcPct val="100000"/>
                        </a:lnSpc>
                        <a:spcBef>
                          <a:spcPts val="600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2860/2016/GR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762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50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26/12/2016 a</a:t>
                      </a:r>
                      <a:r>
                        <a:rPr sz="11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26/12/2020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8255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</a:tr>
              <a:tr h="335279">
                <a:tc>
                  <a:txBody>
                    <a:bodyPr/>
                    <a:lstStyle/>
                    <a:p>
                      <a:pPr marL="88900">
                        <a:lnSpc>
                          <a:spcPts val="1255"/>
                        </a:lnSpc>
                      </a:pPr>
                      <a:r>
                        <a:rPr sz="1100" b="1" spc="-5" dirty="0">
                          <a:latin typeface="Calibri"/>
                          <a:cs typeface="Calibri"/>
                        </a:rPr>
                        <a:t>Prof. </a:t>
                      </a:r>
                      <a:r>
                        <a:rPr sz="1100" b="1" dirty="0">
                          <a:latin typeface="Calibri"/>
                          <a:cs typeface="Calibri"/>
                        </a:rPr>
                        <a:t>Nilton </a:t>
                      </a:r>
                      <a:r>
                        <a:rPr sz="1100" b="1" spc="-5" dirty="0">
                          <a:latin typeface="Calibri"/>
                          <a:cs typeface="Calibri"/>
                        </a:rPr>
                        <a:t>da </a:t>
                      </a:r>
                      <a:r>
                        <a:rPr sz="1100" b="1" dirty="0">
                          <a:latin typeface="Calibri"/>
                          <a:cs typeface="Calibri"/>
                        </a:rPr>
                        <a:t>Silva</a:t>
                      </a:r>
                      <a:r>
                        <a:rPr sz="1100" b="1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dirty="0">
                          <a:latin typeface="Calibri"/>
                          <a:cs typeface="Calibri"/>
                        </a:rPr>
                        <a:t>Branco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88900">
                        <a:lnSpc>
                          <a:spcPts val="1285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Vice-Diretor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584835">
                        <a:lnSpc>
                          <a:spcPct val="100000"/>
                        </a:lnSpc>
                        <a:spcBef>
                          <a:spcPts val="605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2861/2016/GR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768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5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26/12/2016 a</a:t>
                      </a:r>
                      <a:r>
                        <a:rPr sz="11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26/12/2020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768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</a:tr>
              <a:tr h="335280">
                <a:tc>
                  <a:txBody>
                    <a:bodyPr/>
                    <a:lstStyle/>
                    <a:p>
                      <a:pPr marL="88900">
                        <a:lnSpc>
                          <a:spcPts val="1255"/>
                        </a:lnSpc>
                      </a:pPr>
                      <a:r>
                        <a:rPr sz="1100" b="1" spc="-5" dirty="0" smtClean="0">
                          <a:latin typeface="Calibri"/>
                          <a:cs typeface="Calibri"/>
                        </a:rPr>
                        <a:t>Prof.</a:t>
                      </a:r>
                      <a:r>
                        <a:rPr lang="pt-BR" sz="1100" b="1" spc="-5" dirty="0" smtClean="0">
                          <a:latin typeface="+mn-lt"/>
                          <a:cs typeface="Calibri"/>
                        </a:rPr>
                        <a:t>ª</a:t>
                      </a:r>
                      <a:r>
                        <a:rPr lang="pt-BR" sz="1100" b="1" spc="-5" baseline="0" dirty="0" smtClean="0">
                          <a:latin typeface="+mn-lt"/>
                          <a:cs typeface="Calibri"/>
                        </a:rPr>
                        <a:t> </a:t>
                      </a:r>
                      <a:r>
                        <a:rPr lang="pt-BR" sz="1100" b="1" spc="-5" dirty="0" smtClean="0">
                          <a:latin typeface="+mn-lt"/>
                          <a:cs typeface="Calibri"/>
                        </a:rPr>
                        <a:t>Tatiane de Andrade Maranhão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  <a:p>
                      <a:pPr marL="88900">
                        <a:lnSpc>
                          <a:spcPts val="1285"/>
                        </a:lnSpc>
                      </a:pPr>
                      <a:r>
                        <a:rPr sz="1100" spc="-5" dirty="0">
                          <a:latin typeface="Calibri"/>
                          <a:cs typeface="Calibri"/>
                        </a:rPr>
                        <a:t>Titular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584835">
                        <a:lnSpc>
                          <a:spcPct val="100000"/>
                        </a:lnSpc>
                        <a:spcBef>
                          <a:spcPts val="605"/>
                        </a:spcBef>
                      </a:pPr>
                      <a:r>
                        <a:rPr lang="pt-BR" sz="1100" dirty="0" smtClean="0">
                          <a:latin typeface="+mn-lt"/>
                          <a:cs typeface="Calibri"/>
                        </a:rPr>
                        <a:t>1304/2020/GR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768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605"/>
                        </a:spcBef>
                      </a:pPr>
                      <a:r>
                        <a:rPr lang="pt-BR" sz="1100" dirty="0" smtClean="0">
                          <a:latin typeface="+mn-lt"/>
                          <a:cs typeface="Calibri"/>
                        </a:rPr>
                        <a:t>06/10/2020 a</a:t>
                      </a:r>
                      <a:r>
                        <a:rPr lang="pt-BR" sz="1100" baseline="0" dirty="0" smtClean="0">
                          <a:latin typeface="+mn-lt"/>
                          <a:cs typeface="Calibri"/>
                        </a:rPr>
                        <a:t> 06/10/2022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768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</a:tr>
              <a:tr h="335279">
                <a:tc>
                  <a:txBody>
                    <a:bodyPr/>
                    <a:lstStyle/>
                    <a:p>
                      <a:pPr marL="88900">
                        <a:lnSpc>
                          <a:spcPts val="1255"/>
                        </a:lnSpc>
                      </a:pPr>
                      <a:r>
                        <a:rPr sz="1100" b="1" spc="-5" dirty="0">
                          <a:latin typeface="Calibri"/>
                          <a:cs typeface="Calibri"/>
                        </a:rPr>
                        <a:t>Prof. </a:t>
                      </a:r>
                      <a:r>
                        <a:rPr lang="pt-BR" sz="1100" b="1" spc="-5" dirty="0" smtClean="0">
                          <a:latin typeface="+mn-lt"/>
                          <a:cs typeface="Calibri"/>
                        </a:rPr>
                        <a:t>Santiago Francisco Yunes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  <a:p>
                      <a:pPr marL="88900">
                        <a:lnSpc>
                          <a:spcPts val="1285"/>
                        </a:lnSpc>
                      </a:pPr>
                      <a:r>
                        <a:rPr sz="1100" spc="-5" dirty="0">
                          <a:latin typeface="Calibri"/>
                          <a:cs typeface="Calibri"/>
                        </a:rPr>
                        <a:t>Suplente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584835" marR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60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100" dirty="0" smtClean="0">
                          <a:latin typeface="+mn-lt"/>
                          <a:cs typeface="Calibri"/>
                        </a:rPr>
                        <a:t>1304/2020/GR</a:t>
                      </a:r>
                    </a:p>
                  </a:txBody>
                  <a:tcPr marL="0" marR="0" marT="768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635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60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100" dirty="0" smtClean="0">
                          <a:latin typeface="+mn-lt"/>
                          <a:cs typeface="Calibri"/>
                        </a:rPr>
                        <a:t>06/10/2020 a</a:t>
                      </a:r>
                      <a:r>
                        <a:rPr lang="pt-BR" sz="1100" baseline="0" dirty="0" smtClean="0">
                          <a:latin typeface="+mn-lt"/>
                          <a:cs typeface="Calibri"/>
                        </a:rPr>
                        <a:t> 06/10/2022</a:t>
                      </a:r>
                      <a:endParaRPr lang="pt-BR" sz="1100" dirty="0" smtClean="0">
                        <a:latin typeface="+mn-lt"/>
                        <a:cs typeface="Calibri"/>
                      </a:endParaRPr>
                    </a:p>
                  </a:txBody>
                  <a:tcPr marL="0" marR="0" marT="768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</a:tr>
              <a:tr h="332994">
                <a:tc gridSpan="3"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14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Representantes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do </a:t>
                      </a:r>
                      <a:r>
                        <a:rPr sz="14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Centro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de </a:t>
                      </a:r>
                      <a:r>
                        <a:rPr sz="14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Ciências </a:t>
                      </a:r>
                      <a:r>
                        <a:rPr sz="1400" b="1" dirty="0" err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Jurídicas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lang="pt-BR" sz="1400" b="1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–</a:t>
                      </a:r>
                      <a:r>
                        <a:rPr sz="1400" b="1" spc="-16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CCJ</a:t>
                      </a:r>
                      <a:endParaRPr sz="1400" dirty="0">
                        <a:latin typeface="Calibri"/>
                        <a:cs typeface="Calibri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335280">
                <a:tc>
                  <a:txBody>
                    <a:bodyPr/>
                    <a:lstStyle/>
                    <a:p>
                      <a:pPr marL="88900">
                        <a:lnSpc>
                          <a:spcPts val="1260"/>
                        </a:lnSpc>
                      </a:pPr>
                      <a:r>
                        <a:rPr sz="1100" b="1" spc="-5" dirty="0">
                          <a:latin typeface="Calibri"/>
                          <a:cs typeface="Calibri"/>
                        </a:rPr>
                        <a:t>Prof. José Isaac</a:t>
                      </a:r>
                      <a:r>
                        <a:rPr sz="1100" b="1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5" dirty="0">
                          <a:latin typeface="Calibri"/>
                          <a:cs typeface="Calibri"/>
                        </a:rPr>
                        <a:t>Pilati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  <a:p>
                      <a:pPr marL="88900">
                        <a:lnSpc>
                          <a:spcPts val="1280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Diretor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584835">
                        <a:lnSpc>
                          <a:spcPct val="100000"/>
                        </a:lnSpc>
                        <a:spcBef>
                          <a:spcPts val="605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2852/2016/GR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768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5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26/12/2016 a</a:t>
                      </a:r>
                      <a:r>
                        <a:rPr sz="11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26/12/2020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768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</a:tr>
              <a:tr h="335279">
                <a:tc>
                  <a:txBody>
                    <a:bodyPr/>
                    <a:lstStyle/>
                    <a:p>
                      <a:pPr marL="88900">
                        <a:lnSpc>
                          <a:spcPts val="1260"/>
                        </a:lnSpc>
                      </a:pPr>
                      <a:r>
                        <a:rPr sz="1100" b="1" spc="-5" dirty="0">
                          <a:latin typeface="Calibri"/>
                          <a:cs typeface="Calibri"/>
                        </a:rPr>
                        <a:t>Prof. Samuel </a:t>
                      </a:r>
                      <a:r>
                        <a:rPr sz="1100" b="1" dirty="0">
                          <a:latin typeface="Calibri"/>
                          <a:cs typeface="Calibri"/>
                        </a:rPr>
                        <a:t>da Silva</a:t>
                      </a:r>
                      <a:r>
                        <a:rPr sz="1100" b="1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5" dirty="0">
                          <a:latin typeface="Calibri"/>
                          <a:cs typeface="Calibri"/>
                        </a:rPr>
                        <a:t>Mattos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  <a:p>
                      <a:pPr marL="88900">
                        <a:lnSpc>
                          <a:spcPts val="1280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Vice-Diretor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621030">
                        <a:lnSpc>
                          <a:spcPct val="100000"/>
                        </a:lnSpc>
                        <a:spcBef>
                          <a:spcPts val="605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518/2019/GR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768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605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13/03/2019 - </a:t>
                      </a:r>
                      <a:r>
                        <a:rPr sz="1100" i="1" dirty="0">
                          <a:latin typeface="Calibri"/>
                          <a:cs typeface="Calibri"/>
                        </a:rPr>
                        <a:t>pro</a:t>
                      </a:r>
                      <a:r>
                        <a:rPr sz="1100" i="1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i="1" spc="-5" dirty="0">
                          <a:latin typeface="Calibri"/>
                          <a:cs typeface="Calibri"/>
                        </a:rPr>
                        <a:t>tempore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768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</a:tr>
              <a:tr h="335280">
                <a:tc>
                  <a:txBody>
                    <a:bodyPr/>
                    <a:lstStyle/>
                    <a:p>
                      <a:pPr marL="88900">
                        <a:lnSpc>
                          <a:spcPts val="1260"/>
                        </a:lnSpc>
                      </a:pPr>
                      <a:r>
                        <a:rPr sz="1100" b="1" spc="-5" dirty="0">
                          <a:latin typeface="Calibri"/>
                          <a:cs typeface="Calibri"/>
                        </a:rPr>
                        <a:t>Prof. </a:t>
                      </a:r>
                      <a:r>
                        <a:rPr sz="1100" b="1" dirty="0">
                          <a:latin typeface="Calibri"/>
                          <a:cs typeface="Calibri"/>
                        </a:rPr>
                        <a:t>Everton </a:t>
                      </a:r>
                      <a:r>
                        <a:rPr sz="1100" b="1" spc="-5" dirty="0">
                          <a:latin typeface="Calibri"/>
                          <a:cs typeface="Calibri"/>
                        </a:rPr>
                        <a:t>das </a:t>
                      </a:r>
                      <a:r>
                        <a:rPr sz="1100" b="1" dirty="0">
                          <a:latin typeface="Calibri"/>
                          <a:cs typeface="Calibri"/>
                        </a:rPr>
                        <a:t>Neves</a:t>
                      </a:r>
                      <a:r>
                        <a:rPr sz="1100" b="1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5" dirty="0">
                          <a:latin typeface="Calibri"/>
                          <a:cs typeface="Calibri"/>
                        </a:rPr>
                        <a:t>Gonçalves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  <a:p>
                      <a:pPr marL="88900">
                        <a:lnSpc>
                          <a:spcPts val="1280"/>
                        </a:lnSpc>
                      </a:pPr>
                      <a:r>
                        <a:rPr sz="1100" spc="-5" dirty="0">
                          <a:latin typeface="Calibri"/>
                          <a:cs typeface="Calibri"/>
                        </a:rPr>
                        <a:t>Titular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621030">
                        <a:lnSpc>
                          <a:spcPct val="100000"/>
                        </a:lnSpc>
                        <a:spcBef>
                          <a:spcPts val="610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846/2019/GR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774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610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24/04/2019 a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24/04/2021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774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</a:tr>
              <a:tr h="335280">
                <a:tc>
                  <a:txBody>
                    <a:bodyPr/>
                    <a:lstStyle/>
                    <a:p>
                      <a:pPr marL="88900">
                        <a:lnSpc>
                          <a:spcPts val="1260"/>
                        </a:lnSpc>
                      </a:pPr>
                      <a:r>
                        <a:rPr sz="1100" b="1" spc="-5" dirty="0">
                          <a:latin typeface="Calibri"/>
                          <a:cs typeface="Calibri"/>
                        </a:rPr>
                        <a:t>Prof. </a:t>
                      </a:r>
                      <a:r>
                        <a:rPr sz="1100" b="1" dirty="0">
                          <a:latin typeface="Calibri"/>
                          <a:cs typeface="Calibri"/>
                        </a:rPr>
                        <a:t>Guilherme </a:t>
                      </a:r>
                      <a:r>
                        <a:rPr sz="1100" b="1" spc="-5" dirty="0">
                          <a:latin typeface="Calibri"/>
                          <a:cs typeface="Calibri"/>
                        </a:rPr>
                        <a:t>Henrique </a:t>
                      </a:r>
                      <a:r>
                        <a:rPr sz="1100" b="1" dirty="0">
                          <a:latin typeface="Calibri"/>
                          <a:cs typeface="Calibri"/>
                        </a:rPr>
                        <a:t>Lima</a:t>
                      </a:r>
                      <a:r>
                        <a:rPr sz="1100" b="1" spc="-5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dirty="0">
                          <a:latin typeface="Calibri"/>
                          <a:cs typeface="Calibri"/>
                        </a:rPr>
                        <a:t>Reinig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  <a:p>
                      <a:pPr marL="88900">
                        <a:lnSpc>
                          <a:spcPts val="1280"/>
                        </a:lnSpc>
                      </a:pPr>
                      <a:r>
                        <a:rPr sz="1100" spc="-5" dirty="0">
                          <a:latin typeface="Calibri"/>
                          <a:cs typeface="Calibri"/>
                        </a:rPr>
                        <a:t>Suplente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621030">
                        <a:lnSpc>
                          <a:spcPct val="100000"/>
                        </a:lnSpc>
                        <a:spcBef>
                          <a:spcPts val="610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846/2019/GR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774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10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24/04/2019 a</a:t>
                      </a:r>
                      <a:r>
                        <a:rPr sz="11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24/04/2021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774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</a:tr>
              <a:tr h="332994">
                <a:tc gridSpan="3"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14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Representantes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do </a:t>
                      </a:r>
                      <a:r>
                        <a:rPr sz="14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Centro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de Ciências da </a:t>
                      </a:r>
                      <a:r>
                        <a:rPr sz="1400" b="1" dirty="0" err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Saúde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lang="pt-BR" sz="1400" b="1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–</a:t>
                      </a:r>
                      <a:r>
                        <a:rPr sz="1400" b="1" spc="-18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CCS</a:t>
                      </a:r>
                      <a:endParaRPr sz="1400" dirty="0">
                        <a:latin typeface="Calibri"/>
                        <a:cs typeface="Calibri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335330">
                <a:tc>
                  <a:txBody>
                    <a:bodyPr/>
                    <a:lstStyle/>
                    <a:p>
                      <a:pPr marL="88900">
                        <a:lnSpc>
                          <a:spcPts val="1260"/>
                        </a:lnSpc>
                      </a:pPr>
                      <a:r>
                        <a:rPr sz="1100" b="1" spc="-5" dirty="0">
                          <a:latin typeface="Calibri"/>
                          <a:cs typeface="Calibri"/>
                        </a:rPr>
                        <a:t>Prof. </a:t>
                      </a:r>
                      <a:r>
                        <a:rPr sz="1100" b="1" dirty="0">
                          <a:latin typeface="Calibri"/>
                          <a:cs typeface="Calibri"/>
                        </a:rPr>
                        <a:t>Celso</a:t>
                      </a:r>
                      <a:r>
                        <a:rPr sz="1100" b="1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5" dirty="0">
                          <a:latin typeface="Calibri"/>
                          <a:cs typeface="Calibri"/>
                        </a:rPr>
                        <a:t>Spada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  <a:p>
                      <a:pPr marL="88900">
                        <a:lnSpc>
                          <a:spcPts val="1280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Diretor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584835">
                        <a:lnSpc>
                          <a:spcPct val="100000"/>
                        </a:lnSpc>
                        <a:spcBef>
                          <a:spcPts val="610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2850/2016/GR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774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10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26/12/2016 a</a:t>
                      </a:r>
                      <a:r>
                        <a:rPr sz="11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26/12/2020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774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</a:tr>
              <a:tr h="335267">
                <a:tc>
                  <a:txBody>
                    <a:bodyPr/>
                    <a:lstStyle/>
                    <a:p>
                      <a:pPr marL="88900">
                        <a:lnSpc>
                          <a:spcPts val="1260"/>
                        </a:lnSpc>
                      </a:pPr>
                      <a:r>
                        <a:rPr sz="1100" b="1" spc="-5" dirty="0">
                          <a:latin typeface="Calibri"/>
                          <a:cs typeface="Calibri"/>
                        </a:rPr>
                        <a:t>Prof. </a:t>
                      </a:r>
                      <a:r>
                        <a:rPr sz="1100" b="1" dirty="0">
                          <a:latin typeface="Calibri"/>
                          <a:cs typeface="Calibri"/>
                        </a:rPr>
                        <a:t>Fabricio </a:t>
                      </a:r>
                      <a:r>
                        <a:rPr sz="1100" b="1" spc="-5" dirty="0">
                          <a:latin typeface="Calibri"/>
                          <a:cs typeface="Calibri"/>
                        </a:rPr>
                        <a:t>de Souza</a:t>
                      </a:r>
                      <a:r>
                        <a:rPr sz="1100" b="1" spc="-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dirty="0">
                          <a:latin typeface="Calibri"/>
                          <a:cs typeface="Calibri"/>
                        </a:rPr>
                        <a:t>Neves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  <a:p>
                      <a:pPr marL="88900">
                        <a:lnSpc>
                          <a:spcPts val="1275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Vice-Diretor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584835">
                        <a:lnSpc>
                          <a:spcPct val="100000"/>
                        </a:lnSpc>
                        <a:spcBef>
                          <a:spcPts val="610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2851/2016/GR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774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10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26/12/2016 a</a:t>
                      </a:r>
                      <a:r>
                        <a:rPr sz="11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26/12/2020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774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23532" y="1003261"/>
            <a:ext cx="8425180" cy="333375"/>
          </a:xfrm>
          <a:custGeom>
            <a:avLst/>
            <a:gdLst/>
            <a:ahLst/>
            <a:cxnLst/>
            <a:rect l="l" t="t" r="r" b="b"/>
            <a:pathLst>
              <a:path w="8425180" h="333375">
                <a:moveTo>
                  <a:pt x="8424926" y="0"/>
                </a:moveTo>
                <a:lnTo>
                  <a:pt x="0" y="0"/>
                </a:lnTo>
                <a:lnTo>
                  <a:pt x="0" y="333032"/>
                </a:lnTo>
                <a:lnTo>
                  <a:pt x="8424926" y="333032"/>
                </a:lnTo>
                <a:lnTo>
                  <a:pt x="8424926" y="0"/>
                </a:lnTo>
                <a:close/>
              </a:path>
            </a:pathLst>
          </a:custGeom>
          <a:solidFill>
            <a:srgbClr val="375F9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323532" y="2677375"/>
            <a:ext cx="8425180" cy="333375"/>
          </a:xfrm>
          <a:custGeom>
            <a:avLst/>
            <a:gdLst/>
            <a:ahLst/>
            <a:cxnLst/>
            <a:rect l="l" t="t" r="r" b="b"/>
            <a:pathLst>
              <a:path w="8425180" h="333375">
                <a:moveTo>
                  <a:pt x="8424926" y="0"/>
                </a:moveTo>
                <a:lnTo>
                  <a:pt x="0" y="0"/>
                </a:lnTo>
                <a:lnTo>
                  <a:pt x="0" y="333032"/>
                </a:lnTo>
                <a:lnTo>
                  <a:pt x="8424926" y="333032"/>
                </a:lnTo>
                <a:lnTo>
                  <a:pt x="8424926" y="0"/>
                </a:lnTo>
                <a:close/>
              </a:path>
            </a:pathLst>
          </a:custGeom>
          <a:solidFill>
            <a:srgbClr val="375F92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4" name="object 4"/>
          <p:cNvGrpSpPr/>
          <p:nvPr/>
        </p:nvGrpSpPr>
        <p:grpSpPr>
          <a:xfrm>
            <a:off x="323532" y="4338828"/>
            <a:ext cx="8425180" cy="401320"/>
            <a:chOff x="323532" y="4338828"/>
            <a:chExt cx="8425180" cy="401320"/>
          </a:xfrm>
        </p:grpSpPr>
        <p:sp>
          <p:nvSpPr>
            <p:cNvPr id="5" name="object 5"/>
            <p:cNvSpPr/>
            <p:nvPr/>
          </p:nvSpPr>
          <p:spPr>
            <a:xfrm>
              <a:off x="323532" y="4351490"/>
              <a:ext cx="8425180" cy="333375"/>
            </a:xfrm>
            <a:custGeom>
              <a:avLst/>
              <a:gdLst/>
              <a:ahLst/>
              <a:cxnLst/>
              <a:rect l="l" t="t" r="r" b="b"/>
              <a:pathLst>
                <a:path w="8425180" h="333375">
                  <a:moveTo>
                    <a:pt x="8424926" y="0"/>
                  </a:moveTo>
                  <a:lnTo>
                    <a:pt x="0" y="0"/>
                  </a:lnTo>
                  <a:lnTo>
                    <a:pt x="0" y="333032"/>
                  </a:lnTo>
                  <a:lnTo>
                    <a:pt x="8424926" y="333032"/>
                  </a:lnTo>
                  <a:lnTo>
                    <a:pt x="8424926" y="0"/>
                  </a:lnTo>
                  <a:close/>
                </a:path>
              </a:pathLst>
            </a:custGeom>
            <a:solidFill>
              <a:srgbClr val="375F9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323532" y="4338828"/>
              <a:ext cx="4592891" cy="400812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4715255" y="4338828"/>
              <a:ext cx="295655" cy="400812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4809743" y="4338828"/>
              <a:ext cx="1008888" cy="400812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9" name="object 9"/>
          <p:cNvGrpSpPr/>
          <p:nvPr/>
        </p:nvGrpSpPr>
        <p:grpSpPr>
          <a:xfrm>
            <a:off x="323532" y="990600"/>
            <a:ext cx="3769995" cy="401320"/>
            <a:chOff x="323532" y="990600"/>
            <a:chExt cx="3769995" cy="401320"/>
          </a:xfrm>
        </p:grpSpPr>
        <p:sp>
          <p:nvSpPr>
            <p:cNvPr id="10" name="object 10"/>
            <p:cNvSpPr/>
            <p:nvPr/>
          </p:nvSpPr>
          <p:spPr>
            <a:xfrm>
              <a:off x="323532" y="990600"/>
              <a:ext cx="3411791" cy="400812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3494531" y="990600"/>
              <a:ext cx="295656" cy="400812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3587496" y="990600"/>
              <a:ext cx="505968" cy="400812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3" name="object 13"/>
          <p:cNvGrpSpPr/>
          <p:nvPr/>
        </p:nvGrpSpPr>
        <p:grpSpPr>
          <a:xfrm>
            <a:off x="323532" y="2663951"/>
            <a:ext cx="3442335" cy="401320"/>
            <a:chOff x="323532" y="2663951"/>
            <a:chExt cx="3442335" cy="401320"/>
          </a:xfrm>
        </p:grpSpPr>
        <p:sp>
          <p:nvSpPr>
            <p:cNvPr id="14" name="object 14"/>
            <p:cNvSpPr/>
            <p:nvPr/>
          </p:nvSpPr>
          <p:spPr>
            <a:xfrm>
              <a:off x="323532" y="2663951"/>
              <a:ext cx="3074987" cy="400812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3157727" y="2663951"/>
              <a:ext cx="295655" cy="400812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3250692" y="2663951"/>
              <a:ext cx="515111" cy="400812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aphicFrame>
        <p:nvGraphicFramePr>
          <p:cNvPr id="17" name="object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118030"/>
              </p:ext>
            </p:extLst>
          </p:nvPr>
        </p:nvGraphicFramePr>
        <p:xfrm>
          <a:off x="317182" y="326263"/>
          <a:ext cx="8424545" cy="577105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032250"/>
                <a:gridCol w="2016125"/>
                <a:gridCol w="2376170"/>
              </a:tblGrid>
              <a:tr h="335279">
                <a:tc>
                  <a:txBody>
                    <a:bodyPr/>
                    <a:lstStyle/>
                    <a:p>
                      <a:pPr marL="88900">
                        <a:lnSpc>
                          <a:spcPts val="1255"/>
                        </a:lnSpc>
                      </a:pPr>
                      <a:r>
                        <a:rPr sz="1100" b="1" spc="-5" dirty="0">
                          <a:latin typeface="Calibri"/>
                          <a:cs typeface="Calibri"/>
                        </a:rPr>
                        <a:t>Prof.ª Claudia </a:t>
                      </a:r>
                      <a:r>
                        <a:rPr sz="1100" b="1" dirty="0">
                          <a:latin typeface="Calibri"/>
                          <a:cs typeface="Calibri"/>
                        </a:rPr>
                        <a:t>Ângela </a:t>
                      </a:r>
                      <a:r>
                        <a:rPr sz="1100" b="1" spc="-5" dirty="0">
                          <a:latin typeface="Calibri"/>
                          <a:cs typeface="Calibri"/>
                        </a:rPr>
                        <a:t>M.</a:t>
                      </a:r>
                      <a:r>
                        <a:rPr sz="1100" b="1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5" dirty="0">
                          <a:latin typeface="Calibri"/>
                          <a:cs typeface="Calibri"/>
                        </a:rPr>
                        <a:t>Volpato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  <a:p>
                      <a:pPr marL="88900">
                        <a:lnSpc>
                          <a:spcPts val="1285"/>
                        </a:lnSpc>
                      </a:pPr>
                      <a:r>
                        <a:rPr sz="1100" spc="-5" dirty="0">
                          <a:latin typeface="Calibri"/>
                          <a:cs typeface="Calibri"/>
                        </a:rPr>
                        <a:t>Titular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600"/>
                        </a:spcBef>
                      </a:pPr>
                      <a:r>
                        <a:rPr sz="1100" spc="5" dirty="0">
                          <a:latin typeface="Calibri"/>
                          <a:cs typeface="Calibri"/>
                        </a:rPr>
                        <a:t>153/2019/GR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762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600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15/02/2019 a</a:t>
                      </a:r>
                      <a:r>
                        <a:rPr sz="11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14/02/2021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762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</a:tr>
              <a:tr h="335280">
                <a:tc>
                  <a:txBody>
                    <a:bodyPr/>
                    <a:lstStyle/>
                    <a:p>
                      <a:pPr marL="88900">
                        <a:lnSpc>
                          <a:spcPts val="1255"/>
                        </a:lnSpc>
                      </a:pPr>
                      <a:r>
                        <a:rPr sz="1100" b="1" spc="-5" dirty="0">
                          <a:latin typeface="Calibri"/>
                          <a:cs typeface="Calibri"/>
                        </a:rPr>
                        <a:t>Prof. Edevard José </a:t>
                      </a:r>
                      <a:r>
                        <a:rPr sz="1100" b="1" dirty="0">
                          <a:latin typeface="Calibri"/>
                          <a:cs typeface="Calibri"/>
                        </a:rPr>
                        <a:t>de</a:t>
                      </a:r>
                      <a:r>
                        <a:rPr sz="1100" b="1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dirty="0">
                          <a:latin typeface="Calibri"/>
                          <a:cs typeface="Calibri"/>
                        </a:rPr>
                        <a:t>Araújo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88900">
                        <a:lnSpc>
                          <a:spcPts val="1285"/>
                        </a:lnSpc>
                      </a:pPr>
                      <a:r>
                        <a:rPr sz="1100" spc="-5" dirty="0">
                          <a:latin typeface="Calibri"/>
                          <a:cs typeface="Calibri"/>
                        </a:rPr>
                        <a:t>Suplente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600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153/2019/GR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762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600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15/02/2019 a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14/02/2021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762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</a:tr>
              <a:tr h="333121">
                <a:tc gridSpan="3"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14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Representantes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do </a:t>
                      </a:r>
                      <a:r>
                        <a:rPr sz="14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Centro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Socioeconômico -</a:t>
                      </a:r>
                      <a:r>
                        <a:rPr sz="1400" b="1" spc="-13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4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CSE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342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335279">
                <a:tc>
                  <a:txBody>
                    <a:bodyPr/>
                    <a:lstStyle/>
                    <a:p>
                      <a:pPr marL="88900">
                        <a:lnSpc>
                          <a:spcPts val="1255"/>
                        </a:lnSpc>
                      </a:pPr>
                      <a:r>
                        <a:rPr sz="1100" b="1" spc="-5" dirty="0">
                          <a:latin typeface="Calibri"/>
                          <a:cs typeface="Calibri"/>
                        </a:rPr>
                        <a:t>Prof. </a:t>
                      </a:r>
                      <a:r>
                        <a:rPr sz="1100" b="1" dirty="0">
                          <a:latin typeface="Calibri"/>
                          <a:cs typeface="Calibri"/>
                        </a:rPr>
                        <a:t>Irineu </a:t>
                      </a:r>
                      <a:r>
                        <a:rPr sz="1100" b="1" spc="-5" dirty="0">
                          <a:latin typeface="Calibri"/>
                          <a:cs typeface="Calibri"/>
                        </a:rPr>
                        <a:t>Manoel </a:t>
                      </a:r>
                      <a:r>
                        <a:rPr sz="1100" b="1" dirty="0">
                          <a:latin typeface="Calibri"/>
                          <a:cs typeface="Calibri"/>
                        </a:rPr>
                        <a:t>de</a:t>
                      </a:r>
                      <a:r>
                        <a:rPr sz="1100" b="1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5" dirty="0">
                          <a:latin typeface="Calibri"/>
                          <a:cs typeface="Calibri"/>
                        </a:rPr>
                        <a:t>Souza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88900">
                        <a:lnSpc>
                          <a:spcPts val="1285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Diretor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5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2868/2016/GR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768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5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26/12/2016 a</a:t>
                      </a:r>
                      <a:r>
                        <a:rPr sz="11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26/12/2020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768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</a:tr>
              <a:tr h="335279">
                <a:tc>
                  <a:txBody>
                    <a:bodyPr/>
                    <a:lstStyle/>
                    <a:p>
                      <a:pPr marL="88900">
                        <a:lnSpc>
                          <a:spcPts val="1255"/>
                        </a:lnSpc>
                      </a:pPr>
                      <a:r>
                        <a:rPr sz="1100" b="1" spc="-5" dirty="0">
                          <a:latin typeface="Calibri"/>
                          <a:cs typeface="Calibri"/>
                        </a:rPr>
                        <a:t>Prof.ª </a:t>
                      </a:r>
                      <a:r>
                        <a:rPr sz="1100" b="1" dirty="0">
                          <a:latin typeface="Calibri"/>
                          <a:cs typeface="Calibri"/>
                        </a:rPr>
                        <a:t>Maria </a:t>
                      </a:r>
                      <a:r>
                        <a:rPr sz="1100" b="1" spc="-5" dirty="0">
                          <a:latin typeface="Calibri"/>
                          <a:cs typeface="Calibri"/>
                        </a:rPr>
                        <a:t>Denize Henrique</a:t>
                      </a:r>
                      <a:r>
                        <a:rPr sz="1100" b="1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5" dirty="0">
                          <a:latin typeface="Calibri"/>
                          <a:cs typeface="Calibri"/>
                        </a:rPr>
                        <a:t>Casagrande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88900">
                        <a:lnSpc>
                          <a:spcPts val="1285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Vice-Diretora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5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2869/2016/GR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768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5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26/12/2016 a</a:t>
                      </a:r>
                      <a:r>
                        <a:rPr sz="11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26/12/2020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768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</a:tr>
              <a:tr h="335280">
                <a:tc>
                  <a:txBody>
                    <a:bodyPr/>
                    <a:lstStyle/>
                    <a:p>
                      <a:pPr marL="88900">
                        <a:lnSpc>
                          <a:spcPts val="1255"/>
                        </a:lnSpc>
                      </a:pPr>
                      <a:r>
                        <a:rPr sz="1100" b="1" spc="-5" dirty="0">
                          <a:latin typeface="Calibri"/>
                          <a:cs typeface="Calibri"/>
                        </a:rPr>
                        <a:t>Prof. Pedro Antônio de</a:t>
                      </a:r>
                      <a:r>
                        <a:rPr sz="1100" b="1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dirty="0">
                          <a:latin typeface="Calibri"/>
                          <a:cs typeface="Calibri"/>
                        </a:rPr>
                        <a:t>Melo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88900">
                        <a:lnSpc>
                          <a:spcPts val="1285"/>
                        </a:lnSpc>
                      </a:pPr>
                      <a:r>
                        <a:rPr sz="1100" spc="-5" dirty="0">
                          <a:latin typeface="Calibri"/>
                          <a:cs typeface="Calibri"/>
                        </a:rPr>
                        <a:t>Titular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1315/2019/GR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762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600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27/06/2019 a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27/06/2021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762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</a:tr>
              <a:tr h="335279">
                <a:tc>
                  <a:txBody>
                    <a:bodyPr/>
                    <a:lstStyle/>
                    <a:p>
                      <a:pPr marL="88900" marR="0" indent="0" defTabSz="914400" eaLnBrk="1" fontAlgn="auto" latinLnBrk="0" hangingPunct="1">
                        <a:lnSpc>
                          <a:spcPts val="125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100" b="1" spc="-5" dirty="0" smtClean="0">
                          <a:latin typeface="+mn-lt"/>
                          <a:cs typeface="Calibri"/>
                        </a:rPr>
                        <a:t>Aguardando</a:t>
                      </a:r>
                      <a:r>
                        <a:rPr lang="pt-BR" sz="1100" b="1" spc="-5" baseline="0" dirty="0" smtClean="0">
                          <a:latin typeface="+mn-lt"/>
                          <a:cs typeface="Calibri"/>
                        </a:rPr>
                        <a:t> indicação</a:t>
                      </a:r>
                      <a:endParaRPr lang="pt-BR" sz="1100" dirty="0" smtClean="0">
                        <a:latin typeface="+mn-lt"/>
                        <a:cs typeface="Calibri"/>
                      </a:endParaRPr>
                    </a:p>
                    <a:p>
                      <a:pPr marL="88900">
                        <a:lnSpc>
                          <a:spcPts val="1285"/>
                        </a:lnSpc>
                      </a:pPr>
                      <a:r>
                        <a:rPr sz="1100" spc="-5" dirty="0" err="1" smtClean="0">
                          <a:latin typeface="Calibri"/>
                          <a:cs typeface="Calibri"/>
                        </a:rPr>
                        <a:t>Suplente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5"/>
                        </a:spcBef>
                      </a:pP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768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605"/>
                        </a:spcBef>
                      </a:pP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768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</a:tr>
              <a:tr h="332994">
                <a:tc gridSpan="3"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14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Representantes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do </a:t>
                      </a:r>
                      <a:r>
                        <a:rPr sz="14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Centro </a:t>
                      </a:r>
                      <a:r>
                        <a:rPr sz="1400" b="1" spc="-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Tecnológico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-</a:t>
                      </a:r>
                      <a:r>
                        <a:rPr sz="1400" b="1" spc="-12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4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CTC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342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335279">
                <a:tc>
                  <a:txBody>
                    <a:bodyPr/>
                    <a:lstStyle/>
                    <a:p>
                      <a:pPr marL="88900">
                        <a:lnSpc>
                          <a:spcPts val="1260"/>
                        </a:lnSpc>
                      </a:pPr>
                      <a:r>
                        <a:rPr sz="1100" b="1" spc="-5" dirty="0">
                          <a:latin typeface="Calibri"/>
                          <a:cs typeface="Calibri"/>
                        </a:rPr>
                        <a:t>Prof. Edson Roberto de</a:t>
                      </a:r>
                      <a:r>
                        <a:rPr sz="1100" b="1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5" dirty="0">
                          <a:latin typeface="Calibri"/>
                          <a:cs typeface="Calibri"/>
                        </a:rPr>
                        <a:t>Pieri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88900">
                        <a:lnSpc>
                          <a:spcPts val="1280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Diretor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5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2864/2016/GR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768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5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26/12/2016 a</a:t>
                      </a:r>
                      <a:r>
                        <a:rPr sz="11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26/12/2020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768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</a:tr>
              <a:tr h="335280">
                <a:tc>
                  <a:txBody>
                    <a:bodyPr/>
                    <a:lstStyle/>
                    <a:p>
                      <a:pPr marL="88900">
                        <a:lnSpc>
                          <a:spcPts val="1260"/>
                        </a:lnSpc>
                      </a:pPr>
                      <a:r>
                        <a:rPr sz="1100" b="1" spc="-5" dirty="0">
                          <a:latin typeface="Calibri"/>
                          <a:cs typeface="Calibri"/>
                        </a:rPr>
                        <a:t>Prof. Sergio Peters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88900">
                        <a:lnSpc>
                          <a:spcPts val="1280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Vice-Diretor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5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2865/2016/GR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768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5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26/12/2016 a</a:t>
                      </a:r>
                      <a:r>
                        <a:rPr sz="11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26/12/2020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768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</a:tr>
              <a:tr h="335280">
                <a:tc>
                  <a:txBody>
                    <a:bodyPr/>
                    <a:lstStyle/>
                    <a:p>
                      <a:pPr marL="88900">
                        <a:lnSpc>
                          <a:spcPts val="1260"/>
                        </a:lnSpc>
                      </a:pPr>
                      <a:r>
                        <a:rPr sz="1100" b="1" spc="-5" dirty="0">
                          <a:latin typeface="Calibri"/>
                          <a:cs typeface="Calibri"/>
                        </a:rPr>
                        <a:t>Prof. </a:t>
                      </a:r>
                      <a:r>
                        <a:rPr sz="1100" b="1" dirty="0">
                          <a:latin typeface="Calibri"/>
                          <a:cs typeface="Calibri"/>
                        </a:rPr>
                        <a:t>Márcio </a:t>
                      </a:r>
                      <a:r>
                        <a:rPr sz="1100" b="1" spc="-5" dirty="0">
                          <a:latin typeface="Calibri"/>
                          <a:cs typeface="Calibri"/>
                        </a:rPr>
                        <a:t>Holsbach</a:t>
                      </a:r>
                      <a:r>
                        <a:rPr sz="1100" b="1" spc="-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5" dirty="0">
                          <a:latin typeface="Calibri"/>
                          <a:cs typeface="Calibri"/>
                        </a:rPr>
                        <a:t>Costa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88900">
                        <a:lnSpc>
                          <a:spcPts val="1280"/>
                        </a:lnSpc>
                      </a:pPr>
                      <a:r>
                        <a:rPr sz="1100" spc="-5" dirty="0">
                          <a:latin typeface="Calibri"/>
                          <a:cs typeface="Calibri"/>
                        </a:rPr>
                        <a:t>Titular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595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680/2020/GR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755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650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25/09/2019 a </a:t>
                      </a:r>
                      <a:r>
                        <a:rPr sz="1100" i="1" dirty="0">
                          <a:latin typeface="Calibri"/>
                          <a:cs typeface="Calibri"/>
                        </a:rPr>
                        <a:t>pro</a:t>
                      </a:r>
                      <a:r>
                        <a:rPr sz="1100" i="1" spc="-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i="1" spc="-5" dirty="0">
                          <a:latin typeface="Calibri"/>
                          <a:cs typeface="Calibri"/>
                        </a:rPr>
                        <a:t>tempore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8255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</a:tr>
              <a:tr h="335279">
                <a:tc>
                  <a:txBody>
                    <a:bodyPr/>
                    <a:lstStyle/>
                    <a:p>
                      <a:pPr marL="88900">
                        <a:lnSpc>
                          <a:spcPts val="1260"/>
                        </a:lnSpc>
                      </a:pPr>
                      <a:r>
                        <a:rPr sz="1100" b="1" spc="-5" dirty="0">
                          <a:latin typeface="Calibri"/>
                          <a:cs typeface="Calibri"/>
                        </a:rPr>
                        <a:t>Aguardando</a:t>
                      </a:r>
                      <a:r>
                        <a:rPr sz="1100" b="1" spc="-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5" dirty="0">
                          <a:latin typeface="Calibri"/>
                          <a:cs typeface="Calibri"/>
                        </a:rPr>
                        <a:t>indicação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  <a:p>
                      <a:pPr marL="88900">
                        <a:lnSpc>
                          <a:spcPts val="1280"/>
                        </a:lnSpc>
                      </a:pPr>
                      <a:r>
                        <a:rPr sz="1100" spc="-5" dirty="0">
                          <a:latin typeface="Calibri"/>
                          <a:cs typeface="Calibri"/>
                        </a:rPr>
                        <a:t>Suplente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605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-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768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605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-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768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</a:tr>
              <a:tr h="332994">
                <a:tc gridSpan="3"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14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Representantes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do </a:t>
                      </a:r>
                      <a:r>
                        <a:rPr sz="14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Centro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de Ciências, </a:t>
                      </a:r>
                      <a:r>
                        <a:rPr sz="14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Tecnologias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 Saúde -</a:t>
                      </a:r>
                      <a:r>
                        <a:rPr sz="1400" b="1" spc="-2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4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Araranguá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335279">
                <a:tc>
                  <a:txBody>
                    <a:bodyPr/>
                    <a:lstStyle/>
                    <a:p>
                      <a:pPr marL="88900">
                        <a:lnSpc>
                          <a:spcPts val="1260"/>
                        </a:lnSpc>
                      </a:pPr>
                      <a:r>
                        <a:rPr sz="1100" b="1" spc="-5" dirty="0">
                          <a:latin typeface="Calibri"/>
                          <a:cs typeface="Calibri"/>
                        </a:rPr>
                        <a:t>Prof. Eugênio</a:t>
                      </a:r>
                      <a:r>
                        <a:rPr sz="1100" b="1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5" dirty="0">
                          <a:latin typeface="Calibri"/>
                          <a:cs typeface="Calibri"/>
                        </a:rPr>
                        <a:t>Simão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  <a:p>
                      <a:pPr marL="88900">
                        <a:lnSpc>
                          <a:spcPts val="1280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Diretor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10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2876/2016/GR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774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50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26/12/2016 a</a:t>
                      </a:r>
                      <a:r>
                        <a:rPr sz="11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26/12/2020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8255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</a:tr>
              <a:tr h="335280">
                <a:tc>
                  <a:txBody>
                    <a:bodyPr/>
                    <a:lstStyle/>
                    <a:p>
                      <a:pPr marL="88900">
                        <a:lnSpc>
                          <a:spcPts val="1260"/>
                        </a:lnSpc>
                      </a:pPr>
                      <a:r>
                        <a:rPr sz="1100" b="1" spc="-5" dirty="0">
                          <a:latin typeface="Calibri"/>
                          <a:cs typeface="Calibri"/>
                        </a:rPr>
                        <a:t>Prof. Anderson </a:t>
                      </a:r>
                      <a:r>
                        <a:rPr sz="1100" b="1" dirty="0">
                          <a:latin typeface="Calibri"/>
                          <a:cs typeface="Calibri"/>
                        </a:rPr>
                        <a:t>Luiz </a:t>
                      </a:r>
                      <a:r>
                        <a:rPr sz="1100" b="1" spc="-5" dirty="0">
                          <a:latin typeface="Calibri"/>
                          <a:cs typeface="Calibri"/>
                        </a:rPr>
                        <a:t>Fernandes</a:t>
                      </a:r>
                      <a:r>
                        <a:rPr sz="1100" b="1" spc="-6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5" dirty="0">
                          <a:latin typeface="Calibri"/>
                          <a:cs typeface="Calibri"/>
                        </a:rPr>
                        <a:t>Peres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88900">
                        <a:lnSpc>
                          <a:spcPts val="1280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Vice-Diretor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10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2877/2016/GR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774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55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26/12/2016 a</a:t>
                      </a:r>
                      <a:r>
                        <a:rPr sz="11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26/12/2020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</a:tr>
              <a:tr h="374319"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100" b="1" spc="-5" dirty="0">
                          <a:latin typeface="Calibri"/>
                          <a:cs typeface="Calibri"/>
                        </a:rPr>
                        <a:t>Prof.ª </a:t>
                      </a:r>
                      <a:r>
                        <a:rPr sz="1100" b="1" dirty="0">
                          <a:latin typeface="Calibri"/>
                          <a:cs typeface="Calibri"/>
                        </a:rPr>
                        <a:t>Gisele Agustini</a:t>
                      </a:r>
                      <a:r>
                        <a:rPr sz="1100" b="1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5" dirty="0">
                          <a:latin typeface="Calibri"/>
                          <a:cs typeface="Calibri"/>
                        </a:rPr>
                        <a:t>Lovatel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  <a:p>
                      <a:pPr marL="68580">
                        <a:lnSpc>
                          <a:spcPts val="1285"/>
                        </a:lnSpc>
                        <a:spcBef>
                          <a:spcPts val="190"/>
                        </a:spcBef>
                      </a:pPr>
                      <a:r>
                        <a:rPr sz="1100" spc="-5" dirty="0">
                          <a:latin typeface="Calibri"/>
                          <a:cs typeface="Calibri"/>
                        </a:rPr>
                        <a:t>Titular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635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810"/>
                        </a:spcBef>
                      </a:pPr>
                      <a:r>
                        <a:rPr sz="1100" spc="5" dirty="0">
                          <a:latin typeface="Calibri"/>
                          <a:cs typeface="Calibri"/>
                        </a:rPr>
                        <a:t>629/2020/GR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1028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10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02/04/2020 a</a:t>
                      </a:r>
                      <a:r>
                        <a:rPr sz="1100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02/04/2022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1028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</a:tr>
              <a:tr h="374269"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100" b="1" spc="-5" dirty="0">
                          <a:latin typeface="Calibri"/>
                          <a:cs typeface="Calibri"/>
                        </a:rPr>
                        <a:t>Prof. </a:t>
                      </a:r>
                      <a:r>
                        <a:rPr sz="1100" b="1" spc="-10" dirty="0">
                          <a:latin typeface="Calibri"/>
                          <a:cs typeface="Calibri"/>
                        </a:rPr>
                        <a:t>João </a:t>
                      </a:r>
                      <a:r>
                        <a:rPr sz="1100" b="1" spc="-5" dirty="0">
                          <a:latin typeface="Calibri"/>
                          <a:cs typeface="Calibri"/>
                        </a:rPr>
                        <a:t>Matheus </a:t>
                      </a:r>
                      <a:r>
                        <a:rPr sz="1100" b="1" dirty="0">
                          <a:latin typeface="Calibri"/>
                          <a:cs typeface="Calibri"/>
                        </a:rPr>
                        <a:t>Acosta</a:t>
                      </a:r>
                      <a:r>
                        <a:rPr sz="1100" b="1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5" dirty="0">
                          <a:latin typeface="Calibri"/>
                          <a:cs typeface="Calibri"/>
                        </a:rPr>
                        <a:t>Dallmann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68580">
                        <a:lnSpc>
                          <a:spcPts val="1285"/>
                        </a:lnSpc>
                        <a:spcBef>
                          <a:spcPts val="190"/>
                        </a:spcBef>
                      </a:pPr>
                      <a:r>
                        <a:rPr sz="1100" spc="-5" dirty="0">
                          <a:latin typeface="Calibri"/>
                          <a:cs typeface="Calibri"/>
                        </a:rPr>
                        <a:t>Suplente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635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810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629/2020/GR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1028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10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02/04/2020 a</a:t>
                      </a:r>
                      <a:r>
                        <a:rPr sz="11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02/04/2022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1028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251523" y="116586"/>
            <a:ext cx="8425180" cy="581025"/>
            <a:chOff x="251523" y="116586"/>
            <a:chExt cx="8425180" cy="581025"/>
          </a:xfrm>
        </p:grpSpPr>
        <p:sp>
          <p:nvSpPr>
            <p:cNvPr id="3" name="object 3"/>
            <p:cNvSpPr/>
            <p:nvPr/>
          </p:nvSpPr>
          <p:spPr>
            <a:xfrm>
              <a:off x="251523" y="116586"/>
              <a:ext cx="8425180" cy="245745"/>
            </a:xfrm>
            <a:custGeom>
              <a:avLst/>
              <a:gdLst/>
              <a:ahLst/>
              <a:cxnLst/>
              <a:rect l="l" t="t" r="r" b="b"/>
              <a:pathLst>
                <a:path w="8425180" h="245745">
                  <a:moveTo>
                    <a:pt x="8424926" y="0"/>
                  </a:moveTo>
                  <a:lnTo>
                    <a:pt x="0" y="0"/>
                  </a:lnTo>
                  <a:lnTo>
                    <a:pt x="0" y="245364"/>
                  </a:lnTo>
                  <a:lnTo>
                    <a:pt x="8424926" y="245364"/>
                  </a:lnTo>
                  <a:lnTo>
                    <a:pt x="8424926" y="0"/>
                  </a:lnTo>
                  <a:close/>
                </a:path>
              </a:pathLst>
            </a:custGeom>
            <a:solidFill>
              <a:srgbClr val="375F9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251523" y="361950"/>
              <a:ext cx="4032885" cy="335280"/>
            </a:xfrm>
            <a:custGeom>
              <a:avLst/>
              <a:gdLst/>
              <a:ahLst/>
              <a:cxnLst/>
              <a:rect l="l" t="t" r="r" b="b"/>
              <a:pathLst>
                <a:path w="4032885" h="335280">
                  <a:moveTo>
                    <a:pt x="4032504" y="0"/>
                  </a:moveTo>
                  <a:lnTo>
                    <a:pt x="0" y="0"/>
                  </a:lnTo>
                  <a:lnTo>
                    <a:pt x="0" y="335279"/>
                  </a:lnTo>
                  <a:lnTo>
                    <a:pt x="4032504" y="335279"/>
                  </a:lnTo>
                  <a:lnTo>
                    <a:pt x="4032504" y="0"/>
                  </a:lnTo>
                  <a:close/>
                </a:path>
              </a:pathLst>
            </a:custGeom>
            <a:solidFill>
              <a:srgbClr val="E9EC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/>
          <p:nvPr/>
        </p:nvSpPr>
        <p:spPr>
          <a:xfrm>
            <a:off x="251523" y="1703158"/>
            <a:ext cx="8425180" cy="333375"/>
          </a:xfrm>
          <a:custGeom>
            <a:avLst/>
            <a:gdLst/>
            <a:ahLst/>
            <a:cxnLst/>
            <a:rect l="l" t="t" r="r" b="b"/>
            <a:pathLst>
              <a:path w="8425180" h="333375">
                <a:moveTo>
                  <a:pt x="8424926" y="0"/>
                </a:moveTo>
                <a:lnTo>
                  <a:pt x="0" y="0"/>
                </a:lnTo>
                <a:lnTo>
                  <a:pt x="0" y="333032"/>
                </a:lnTo>
                <a:lnTo>
                  <a:pt x="8424926" y="333032"/>
                </a:lnTo>
                <a:lnTo>
                  <a:pt x="8424926" y="0"/>
                </a:lnTo>
                <a:close/>
              </a:path>
            </a:pathLst>
          </a:custGeom>
          <a:solidFill>
            <a:srgbClr val="375F9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51523" y="3377272"/>
            <a:ext cx="8425180" cy="333375"/>
          </a:xfrm>
          <a:custGeom>
            <a:avLst/>
            <a:gdLst/>
            <a:ahLst/>
            <a:cxnLst/>
            <a:rect l="l" t="t" r="r" b="b"/>
            <a:pathLst>
              <a:path w="8425180" h="333375">
                <a:moveTo>
                  <a:pt x="8424926" y="0"/>
                </a:moveTo>
                <a:lnTo>
                  <a:pt x="0" y="0"/>
                </a:lnTo>
                <a:lnTo>
                  <a:pt x="0" y="333032"/>
                </a:lnTo>
                <a:lnTo>
                  <a:pt x="8424926" y="333032"/>
                </a:lnTo>
                <a:lnTo>
                  <a:pt x="8424926" y="0"/>
                </a:lnTo>
                <a:close/>
              </a:path>
            </a:pathLst>
          </a:custGeom>
          <a:solidFill>
            <a:srgbClr val="375F92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7" name="object 7"/>
          <p:cNvGrpSpPr/>
          <p:nvPr/>
        </p:nvGrpSpPr>
        <p:grpSpPr>
          <a:xfrm>
            <a:off x="251523" y="4716094"/>
            <a:ext cx="8425180" cy="940435"/>
            <a:chOff x="251523" y="4716094"/>
            <a:chExt cx="8425180" cy="940435"/>
          </a:xfrm>
        </p:grpSpPr>
        <p:sp>
          <p:nvSpPr>
            <p:cNvPr id="8" name="object 8"/>
            <p:cNvSpPr/>
            <p:nvPr/>
          </p:nvSpPr>
          <p:spPr>
            <a:xfrm>
              <a:off x="251523" y="4716094"/>
              <a:ext cx="6049010" cy="353695"/>
            </a:xfrm>
            <a:custGeom>
              <a:avLst/>
              <a:gdLst/>
              <a:ahLst/>
              <a:cxnLst/>
              <a:rect l="l" t="t" r="r" b="b"/>
              <a:pathLst>
                <a:path w="6049010" h="353695">
                  <a:moveTo>
                    <a:pt x="6048692" y="0"/>
                  </a:moveTo>
                  <a:lnTo>
                    <a:pt x="4032504" y="0"/>
                  </a:lnTo>
                  <a:lnTo>
                    <a:pt x="0" y="0"/>
                  </a:lnTo>
                  <a:lnTo>
                    <a:pt x="0" y="353364"/>
                  </a:lnTo>
                  <a:lnTo>
                    <a:pt x="4032440" y="353364"/>
                  </a:lnTo>
                  <a:lnTo>
                    <a:pt x="6048692" y="353364"/>
                  </a:lnTo>
                  <a:lnTo>
                    <a:pt x="6048692" y="0"/>
                  </a:lnTo>
                  <a:close/>
                </a:path>
              </a:pathLst>
            </a:custGeom>
            <a:solidFill>
              <a:srgbClr val="D0D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251523" y="5069484"/>
              <a:ext cx="8425180" cy="251460"/>
            </a:xfrm>
            <a:custGeom>
              <a:avLst/>
              <a:gdLst/>
              <a:ahLst/>
              <a:cxnLst/>
              <a:rect l="l" t="t" r="r" b="b"/>
              <a:pathLst>
                <a:path w="8425180" h="251460">
                  <a:moveTo>
                    <a:pt x="8424926" y="0"/>
                  </a:moveTo>
                  <a:lnTo>
                    <a:pt x="0" y="0"/>
                  </a:lnTo>
                  <a:lnTo>
                    <a:pt x="0" y="251180"/>
                  </a:lnTo>
                  <a:lnTo>
                    <a:pt x="8424926" y="251180"/>
                  </a:lnTo>
                  <a:lnTo>
                    <a:pt x="8424926" y="0"/>
                  </a:lnTo>
                  <a:close/>
                </a:path>
              </a:pathLst>
            </a:custGeom>
            <a:solidFill>
              <a:srgbClr val="375F9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251523" y="5320703"/>
              <a:ext cx="6049010" cy="335280"/>
            </a:xfrm>
            <a:custGeom>
              <a:avLst/>
              <a:gdLst/>
              <a:ahLst/>
              <a:cxnLst/>
              <a:rect l="l" t="t" r="r" b="b"/>
              <a:pathLst>
                <a:path w="6049010" h="335279">
                  <a:moveTo>
                    <a:pt x="6048692" y="0"/>
                  </a:moveTo>
                  <a:lnTo>
                    <a:pt x="4032504" y="0"/>
                  </a:lnTo>
                  <a:lnTo>
                    <a:pt x="0" y="0"/>
                  </a:lnTo>
                  <a:lnTo>
                    <a:pt x="0" y="335280"/>
                  </a:lnTo>
                  <a:lnTo>
                    <a:pt x="4032440" y="335280"/>
                  </a:lnTo>
                  <a:lnTo>
                    <a:pt x="6048692" y="335280"/>
                  </a:lnTo>
                  <a:lnTo>
                    <a:pt x="6048692" y="0"/>
                  </a:lnTo>
                  <a:close/>
                </a:path>
              </a:pathLst>
            </a:custGeom>
            <a:solidFill>
              <a:srgbClr val="D0D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/>
          <p:nvPr/>
        </p:nvSpPr>
        <p:spPr>
          <a:xfrm>
            <a:off x="251523" y="5991275"/>
            <a:ext cx="8425180" cy="333375"/>
          </a:xfrm>
          <a:custGeom>
            <a:avLst/>
            <a:gdLst/>
            <a:ahLst/>
            <a:cxnLst/>
            <a:rect l="l" t="t" r="r" b="b"/>
            <a:pathLst>
              <a:path w="8425180" h="333375">
                <a:moveTo>
                  <a:pt x="8424926" y="0"/>
                </a:moveTo>
                <a:lnTo>
                  <a:pt x="0" y="0"/>
                </a:lnTo>
                <a:lnTo>
                  <a:pt x="0" y="333032"/>
                </a:lnTo>
                <a:lnTo>
                  <a:pt x="8424926" y="333032"/>
                </a:lnTo>
                <a:lnTo>
                  <a:pt x="8424926" y="0"/>
                </a:lnTo>
                <a:close/>
              </a:path>
            </a:pathLst>
          </a:custGeom>
          <a:solidFill>
            <a:srgbClr val="30859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251523" y="76200"/>
            <a:ext cx="3183572" cy="40081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251523" y="1690116"/>
            <a:ext cx="3898328" cy="40081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4" name="object 14"/>
          <p:cNvGrpSpPr/>
          <p:nvPr/>
        </p:nvGrpSpPr>
        <p:grpSpPr>
          <a:xfrm>
            <a:off x="251523" y="3364991"/>
            <a:ext cx="4549140" cy="401320"/>
            <a:chOff x="251523" y="3364991"/>
            <a:chExt cx="4549140" cy="401320"/>
          </a:xfrm>
        </p:grpSpPr>
        <p:sp>
          <p:nvSpPr>
            <p:cNvPr id="15" name="object 15"/>
            <p:cNvSpPr/>
            <p:nvPr/>
          </p:nvSpPr>
          <p:spPr>
            <a:xfrm>
              <a:off x="251523" y="3364991"/>
              <a:ext cx="3534092" cy="400811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3544824" y="3364991"/>
              <a:ext cx="329184" cy="400811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3672839" y="3364991"/>
              <a:ext cx="1127760" cy="400811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8" name="object 18"/>
          <p:cNvSpPr/>
          <p:nvPr/>
        </p:nvSpPr>
        <p:spPr>
          <a:xfrm>
            <a:off x="251523" y="5010911"/>
            <a:ext cx="4654232" cy="400812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9" name="object 19"/>
          <p:cNvGrpSpPr/>
          <p:nvPr/>
        </p:nvGrpSpPr>
        <p:grpSpPr>
          <a:xfrm>
            <a:off x="251523" y="5978652"/>
            <a:ext cx="3909060" cy="401320"/>
            <a:chOff x="251523" y="5978652"/>
            <a:chExt cx="3909060" cy="401320"/>
          </a:xfrm>
        </p:grpSpPr>
        <p:sp>
          <p:nvSpPr>
            <p:cNvPr id="20" name="object 20"/>
            <p:cNvSpPr/>
            <p:nvPr/>
          </p:nvSpPr>
          <p:spPr>
            <a:xfrm>
              <a:off x="251523" y="5978652"/>
              <a:ext cx="3285680" cy="400811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3296412" y="5978652"/>
              <a:ext cx="295656" cy="400811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3390900" y="5978652"/>
              <a:ext cx="769620" cy="400811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aphicFrame>
        <p:nvGraphicFramePr>
          <p:cNvPr id="23" name="object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797986"/>
              </p:ext>
            </p:extLst>
          </p:nvPr>
        </p:nvGraphicFramePr>
        <p:xfrm>
          <a:off x="245173" y="110236"/>
          <a:ext cx="8424545" cy="667951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032250"/>
                <a:gridCol w="2016125"/>
                <a:gridCol w="2376170"/>
              </a:tblGrid>
              <a:tr h="245364">
                <a:tc gridSpan="3"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4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Representantes </a:t>
                      </a:r>
                      <a:r>
                        <a:rPr sz="1400" b="1" spc="-10" dirty="0">
                          <a:solidFill>
                            <a:srgbClr val="FFFFFF"/>
                          </a:solidFill>
                          <a:latin typeface="Calibri"/>
                          <a:ea typeface="+mn-ea"/>
                          <a:cs typeface="Calibri"/>
                        </a:rPr>
                        <a:t>do </a:t>
                      </a:r>
                      <a:r>
                        <a:rPr lang="pt-BR" sz="1400" b="1" spc="-10" dirty="0" smtClean="0">
                          <a:solidFill>
                            <a:srgbClr val="FFFFFF"/>
                          </a:solidFill>
                          <a:latin typeface="Calibri"/>
                          <a:ea typeface="+mn-ea"/>
                          <a:cs typeface="Calibri"/>
                        </a:rPr>
                        <a:t>Centro Tecnológico, de Ciências Exatas e Educação –</a:t>
                      </a:r>
                      <a:r>
                        <a:rPr lang="pt-BR" sz="1400" b="1" spc="-10" baseline="0" dirty="0" smtClean="0">
                          <a:solidFill>
                            <a:srgbClr val="FFFFFF"/>
                          </a:solidFill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lang="pt-BR" sz="1400" b="1" spc="-10" dirty="0" smtClean="0">
                          <a:solidFill>
                            <a:srgbClr val="FFFFFF"/>
                          </a:solidFill>
                          <a:latin typeface="Calibri"/>
                          <a:ea typeface="+mn-ea"/>
                          <a:cs typeface="Calibri"/>
                        </a:rPr>
                        <a:t>CTE</a:t>
                      </a:r>
                      <a:r>
                        <a:rPr lang="pt-BR" sz="1400" b="1" spc="-10" baseline="0" dirty="0" smtClean="0">
                          <a:solidFill>
                            <a:srgbClr val="FFFFFF"/>
                          </a:solidFill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endParaRPr sz="1400" b="1" spc="-10" dirty="0">
                        <a:solidFill>
                          <a:srgbClr val="FFFFFF"/>
                        </a:solidFill>
                        <a:latin typeface="Calibri"/>
                        <a:ea typeface="+mn-ea"/>
                        <a:cs typeface="Calibri"/>
                      </a:endParaRPr>
                    </a:p>
                  </a:txBody>
                  <a:tcPr marL="0" marR="0" marT="635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335279">
                <a:tc>
                  <a:txBody>
                    <a:bodyPr/>
                    <a:lstStyle/>
                    <a:p>
                      <a:pPr marL="89535">
                        <a:lnSpc>
                          <a:spcPts val="1255"/>
                        </a:lnSpc>
                      </a:pPr>
                      <a:r>
                        <a:rPr sz="1100" b="1" spc="-5" dirty="0">
                          <a:latin typeface="Calibri"/>
                          <a:cs typeface="Calibri"/>
                        </a:rPr>
                        <a:t>Prof. </a:t>
                      </a:r>
                      <a:r>
                        <a:rPr sz="1100" b="1" spc="-10" dirty="0">
                          <a:latin typeface="Calibri"/>
                          <a:cs typeface="Calibri"/>
                        </a:rPr>
                        <a:t>João </a:t>
                      </a:r>
                      <a:r>
                        <a:rPr sz="1100" b="1" dirty="0">
                          <a:latin typeface="Calibri"/>
                          <a:cs typeface="Calibri"/>
                        </a:rPr>
                        <a:t>Luiz</a:t>
                      </a:r>
                      <a:r>
                        <a:rPr sz="1100" b="1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5" dirty="0">
                          <a:latin typeface="Calibri"/>
                          <a:cs typeface="Calibri"/>
                        </a:rPr>
                        <a:t>Martins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89535">
                        <a:lnSpc>
                          <a:spcPts val="1285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Diretor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2872/2016/GR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762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26/12/2016 a</a:t>
                      </a:r>
                      <a:r>
                        <a:rPr sz="11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26/12/2020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762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</a:tr>
              <a:tr h="335280">
                <a:tc>
                  <a:txBody>
                    <a:bodyPr/>
                    <a:lstStyle/>
                    <a:p>
                      <a:pPr marL="89535">
                        <a:lnSpc>
                          <a:spcPts val="1255"/>
                        </a:lnSpc>
                      </a:pPr>
                      <a:r>
                        <a:rPr sz="1100" b="1" spc="-5" dirty="0">
                          <a:latin typeface="Calibri"/>
                          <a:cs typeface="Calibri"/>
                        </a:rPr>
                        <a:t>Prof.ª </a:t>
                      </a:r>
                      <a:r>
                        <a:rPr sz="1100" b="1" dirty="0">
                          <a:latin typeface="Calibri"/>
                          <a:cs typeface="Calibri"/>
                        </a:rPr>
                        <a:t>Ana </a:t>
                      </a:r>
                      <a:r>
                        <a:rPr sz="1100" b="1" spc="-5" dirty="0">
                          <a:latin typeface="Calibri"/>
                          <a:cs typeface="Calibri"/>
                        </a:rPr>
                        <a:t>Júlia Dal</a:t>
                      </a:r>
                      <a:r>
                        <a:rPr sz="1100" b="1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5" dirty="0">
                          <a:latin typeface="Calibri"/>
                          <a:cs typeface="Calibri"/>
                        </a:rPr>
                        <a:t>Forno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89535">
                        <a:lnSpc>
                          <a:spcPts val="1285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Vice-Diretora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2873/2016/GR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762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26/12/2016 a</a:t>
                      </a:r>
                      <a:r>
                        <a:rPr sz="11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26/12/2020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762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</a:tr>
              <a:tr h="335279">
                <a:tc>
                  <a:txBody>
                    <a:bodyPr/>
                    <a:lstStyle/>
                    <a:p>
                      <a:pPr marL="89535">
                        <a:lnSpc>
                          <a:spcPts val="1255"/>
                        </a:lnSpc>
                      </a:pPr>
                      <a:r>
                        <a:rPr sz="1100" b="1" spc="-5" dirty="0">
                          <a:latin typeface="Calibri"/>
                          <a:cs typeface="Calibri"/>
                        </a:rPr>
                        <a:t>Prof.ª Caroline Rodrigues</a:t>
                      </a:r>
                      <a:r>
                        <a:rPr sz="1100" b="1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5" dirty="0">
                          <a:latin typeface="Calibri"/>
                          <a:cs typeface="Calibri"/>
                        </a:rPr>
                        <a:t>Vaz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  <a:p>
                      <a:pPr marL="89535">
                        <a:lnSpc>
                          <a:spcPts val="1285"/>
                        </a:lnSpc>
                      </a:pPr>
                      <a:r>
                        <a:rPr sz="1100" spc="-5" dirty="0">
                          <a:latin typeface="Calibri"/>
                          <a:cs typeface="Calibri"/>
                        </a:rPr>
                        <a:t>Titular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</a:pPr>
                      <a:r>
                        <a:rPr lang="pt-BR" sz="1100" dirty="0" smtClean="0">
                          <a:latin typeface="+mn-lt"/>
                          <a:cs typeface="Calibri"/>
                        </a:rPr>
                        <a:t>766/2020/GR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762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95"/>
                        </a:spcBef>
                      </a:pPr>
                      <a:r>
                        <a:rPr lang="pt-BR" sz="1100" i="0" dirty="0" smtClean="0">
                          <a:latin typeface="+mn-lt"/>
                          <a:cs typeface="Calibri"/>
                        </a:rPr>
                        <a:t>18/08/2020 a 18/08/2022</a:t>
                      </a:r>
                      <a:endParaRPr sz="1100" i="0" dirty="0">
                        <a:latin typeface="Calibri"/>
                        <a:cs typeface="Calibri"/>
                      </a:endParaRPr>
                    </a:p>
                  </a:txBody>
                  <a:tcPr marL="0" marR="0" marT="755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</a:tr>
              <a:tr h="335280">
                <a:tc>
                  <a:txBody>
                    <a:bodyPr/>
                    <a:lstStyle/>
                    <a:p>
                      <a:pPr marL="89535">
                        <a:lnSpc>
                          <a:spcPts val="1255"/>
                        </a:lnSpc>
                      </a:pPr>
                      <a:r>
                        <a:rPr sz="1100" b="1" spc="-5" dirty="0">
                          <a:latin typeface="Calibri"/>
                          <a:cs typeface="Calibri"/>
                        </a:rPr>
                        <a:t>Prof. </a:t>
                      </a:r>
                      <a:r>
                        <a:rPr sz="1100" b="1" dirty="0">
                          <a:latin typeface="Calibri"/>
                          <a:cs typeface="Calibri"/>
                        </a:rPr>
                        <a:t>Adriano</a:t>
                      </a:r>
                      <a:r>
                        <a:rPr sz="1100" b="1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5" dirty="0">
                          <a:latin typeface="Calibri"/>
                          <a:cs typeface="Calibri"/>
                        </a:rPr>
                        <a:t>Peres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89535">
                        <a:lnSpc>
                          <a:spcPts val="1285"/>
                        </a:lnSpc>
                      </a:pPr>
                      <a:r>
                        <a:rPr sz="1100" spc="-5" dirty="0">
                          <a:latin typeface="Calibri"/>
                          <a:cs typeface="Calibri"/>
                        </a:rPr>
                        <a:t>Suplente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45"/>
                        </a:spcBef>
                      </a:pPr>
                      <a:r>
                        <a:rPr lang="pt-BR" sz="1100" dirty="0" smtClean="0">
                          <a:latin typeface="+mn-lt"/>
                          <a:cs typeface="Calibri"/>
                        </a:rPr>
                        <a:t>766/2020/GR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819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635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64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100" i="0" dirty="0" smtClean="0">
                          <a:latin typeface="+mn-lt"/>
                          <a:cs typeface="Calibri"/>
                        </a:rPr>
                        <a:t>18/08/2020 a 18/08/2022</a:t>
                      </a:r>
                    </a:p>
                  </a:txBody>
                  <a:tcPr marL="0" marR="0" marT="819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</a:tr>
              <a:tr h="333120">
                <a:tc gridSpan="3"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14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Representantes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do </a:t>
                      </a:r>
                      <a:r>
                        <a:rPr sz="14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Centro </a:t>
                      </a:r>
                      <a:r>
                        <a:rPr sz="1400" b="1" spc="-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Tecnológico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de</a:t>
                      </a:r>
                      <a:r>
                        <a:rPr sz="1400" b="1" spc="-13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4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Joinville</a:t>
                      </a:r>
                      <a:endParaRPr sz="1400" dirty="0">
                        <a:latin typeface="Calibri"/>
                        <a:cs typeface="Calibri"/>
                      </a:endParaRPr>
                    </a:p>
                  </a:txBody>
                  <a:tcPr marL="0" marR="0" marT="342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335280">
                <a:tc>
                  <a:txBody>
                    <a:bodyPr/>
                    <a:lstStyle/>
                    <a:p>
                      <a:pPr marL="89535">
                        <a:lnSpc>
                          <a:spcPts val="1255"/>
                        </a:lnSpc>
                      </a:pPr>
                      <a:r>
                        <a:rPr sz="1100" b="1" spc="-5" dirty="0">
                          <a:latin typeface="Calibri"/>
                          <a:cs typeface="Calibri"/>
                        </a:rPr>
                        <a:t>Prof.ª Cátia </a:t>
                      </a:r>
                      <a:r>
                        <a:rPr sz="1100" b="1" dirty="0">
                          <a:latin typeface="Calibri"/>
                          <a:cs typeface="Calibri"/>
                        </a:rPr>
                        <a:t>Regina </a:t>
                      </a:r>
                      <a:r>
                        <a:rPr sz="1100" b="1" spc="-5" dirty="0">
                          <a:latin typeface="Calibri"/>
                          <a:cs typeface="Calibri"/>
                        </a:rPr>
                        <a:t>Silva </a:t>
                      </a:r>
                      <a:r>
                        <a:rPr sz="1100" b="1" dirty="0">
                          <a:latin typeface="Calibri"/>
                          <a:cs typeface="Calibri"/>
                        </a:rPr>
                        <a:t>de </a:t>
                      </a:r>
                      <a:r>
                        <a:rPr sz="1100" b="1" spc="-5" dirty="0">
                          <a:latin typeface="Calibri"/>
                          <a:cs typeface="Calibri"/>
                        </a:rPr>
                        <a:t>Carvalho</a:t>
                      </a:r>
                      <a:r>
                        <a:rPr sz="1100" b="1" spc="-5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5" dirty="0">
                          <a:latin typeface="Calibri"/>
                          <a:cs typeface="Calibri"/>
                        </a:rPr>
                        <a:t>Pinto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  <a:p>
                      <a:pPr marL="89535">
                        <a:lnSpc>
                          <a:spcPts val="1285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Diretora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5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2874/2016/GR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768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5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26/12/2016 a</a:t>
                      </a:r>
                      <a:r>
                        <a:rPr sz="11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26/12/2020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768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</a:tr>
              <a:tr h="335279">
                <a:tc>
                  <a:txBody>
                    <a:bodyPr/>
                    <a:lstStyle/>
                    <a:p>
                      <a:pPr marL="89535">
                        <a:lnSpc>
                          <a:spcPts val="1255"/>
                        </a:lnSpc>
                      </a:pPr>
                      <a:r>
                        <a:rPr sz="1100" b="1" spc="-5" dirty="0">
                          <a:latin typeface="Calibri"/>
                          <a:cs typeface="Calibri"/>
                        </a:rPr>
                        <a:t>Prof. Lucas</a:t>
                      </a:r>
                      <a:r>
                        <a:rPr sz="1100" b="1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5" dirty="0">
                          <a:latin typeface="Calibri"/>
                          <a:cs typeface="Calibri"/>
                        </a:rPr>
                        <a:t>Weihmann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89535">
                        <a:lnSpc>
                          <a:spcPts val="1285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Vice-Diretor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5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2875/2016/GR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768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5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26/12/2016 a</a:t>
                      </a:r>
                      <a:r>
                        <a:rPr sz="11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26/12/2020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768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</a:tr>
              <a:tr h="335279">
                <a:tc>
                  <a:txBody>
                    <a:bodyPr/>
                    <a:lstStyle/>
                    <a:p>
                      <a:pPr marL="89535">
                        <a:lnSpc>
                          <a:spcPts val="1255"/>
                        </a:lnSpc>
                      </a:pPr>
                      <a:r>
                        <a:rPr sz="1100" b="1" spc="-5" dirty="0">
                          <a:latin typeface="Calibri"/>
                          <a:cs typeface="Calibri"/>
                        </a:rPr>
                        <a:t>Prof. Rafael Gallina</a:t>
                      </a:r>
                      <a:r>
                        <a:rPr sz="1100" b="1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5" dirty="0">
                          <a:latin typeface="Calibri"/>
                          <a:cs typeface="Calibri"/>
                        </a:rPr>
                        <a:t>Delatorre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89535">
                        <a:lnSpc>
                          <a:spcPts val="1285"/>
                        </a:lnSpc>
                      </a:pPr>
                      <a:r>
                        <a:rPr sz="1100" spc="-5" dirty="0">
                          <a:latin typeface="Calibri"/>
                          <a:cs typeface="Calibri"/>
                        </a:rPr>
                        <a:t>Titular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95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2452/2019/GR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755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40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18/11/2019 a</a:t>
                      </a:r>
                      <a:r>
                        <a:rPr sz="11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17/11/2021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9398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</a:tr>
              <a:tr h="335280">
                <a:tc>
                  <a:txBody>
                    <a:bodyPr/>
                    <a:lstStyle/>
                    <a:p>
                      <a:pPr marL="89535">
                        <a:lnSpc>
                          <a:spcPts val="1260"/>
                        </a:lnSpc>
                      </a:pPr>
                      <a:r>
                        <a:rPr sz="1100" b="1" spc="-5" dirty="0">
                          <a:latin typeface="Calibri"/>
                          <a:cs typeface="Calibri"/>
                        </a:rPr>
                        <a:t>Prof. Eduardo de Carli da</a:t>
                      </a:r>
                      <a:r>
                        <a:rPr sz="1100" b="1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dirty="0">
                          <a:latin typeface="Calibri"/>
                          <a:cs typeface="Calibri"/>
                        </a:rPr>
                        <a:t>Silva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89535">
                        <a:lnSpc>
                          <a:spcPts val="1280"/>
                        </a:lnSpc>
                      </a:pPr>
                      <a:r>
                        <a:rPr sz="1100" spc="-5" dirty="0">
                          <a:latin typeface="Calibri"/>
                          <a:cs typeface="Calibri"/>
                        </a:rPr>
                        <a:t>Suplente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5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2452/2019/GR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768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5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18/11/2019 a</a:t>
                      </a:r>
                      <a:r>
                        <a:rPr sz="11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17/11/2021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768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</a:tr>
              <a:tr h="332994">
                <a:tc gridSpan="3"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14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Representantes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do </a:t>
                      </a:r>
                      <a:r>
                        <a:rPr sz="14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Centro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de Ciências </a:t>
                      </a:r>
                      <a:r>
                        <a:rPr sz="14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Rurais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–</a:t>
                      </a:r>
                      <a:r>
                        <a:rPr sz="1400" b="1" spc="-14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Curitibanos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335280">
                <a:tc>
                  <a:txBody>
                    <a:bodyPr/>
                    <a:lstStyle/>
                    <a:p>
                      <a:pPr marL="89535">
                        <a:lnSpc>
                          <a:spcPts val="1260"/>
                        </a:lnSpc>
                      </a:pPr>
                      <a:r>
                        <a:rPr sz="1100" b="1" spc="-5" dirty="0">
                          <a:latin typeface="Calibri"/>
                          <a:cs typeface="Calibri"/>
                        </a:rPr>
                        <a:t>Prof. Juliano </a:t>
                      </a:r>
                      <a:r>
                        <a:rPr sz="1100" b="1" dirty="0">
                          <a:latin typeface="Calibri"/>
                          <a:cs typeface="Calibri"/>
                        </a:rPr>
                        <a:t>Gil </a:t>
                      </a:r>
                      <a:r>
                        <a:rPr sz="1100" b="1" spc="-5" dirty="0">
                          <a:latin typeface="Calibri"/>
                          <a:cs typeface="Calibri"/>
                        </a:rPr>
                        <a:t>Nunes</a:t>
                      </a:r>
                      <a:r>
                        <a:rPr sz="1100" b="1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5" dirty="0">
                          <a:latin typeface="Calibri"/>
                          <a:cs typeface="Calibri"/>
                        </a:rPr>
                        <a:t>Wendt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  <a:p>
                      <a:pPr marL="89535">
                        <a:lnSpc>
                          <a:spcPts val="1280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Diretor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5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2848/2016/GR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768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5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26/12/2016 a</a:t>
                      </a:r>
                      <a:r>
                        <a:rPr sz="11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26/12/2020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768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</a:tr>
              <a:tr h="380370">
                <a:tc>
                  <a:txBody>
                    <a:bodyPr/>
                    <a:lstStyle/>
                    <a:p>
                      <a:pPr marL="89535">
                        <a:lnSpc>
                          <a:spcPts val="1260"/>
                        </a:lnSpc>
                      </a:pPr>
                      <a:r>
                        <a:rPr sz="1100" b="1" spc="-5" dirty="0">
                          <a:latin typeface="Calibri"/>
                          <a:cs typeface="Calibri"/>
                        </a:rPr>
                        <a:t>Prof.ª Kelen </a:t>
                      </a:r>
                      <a:r>
                        <a:rPr sz="1100" b="1" dirty="0">
                          <a:latin typeface="Calibri"/>
                          <a:cs typeface="Calibri"/>
                        </a:rPr>
                        <a:t>Cristina</a:t>
                      </a:r>
                      <a:r>
                        <a:rPr sz="1100" b="1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5" dirty="0">
                          <a:latin typeface="Calibri"/>
                          <a:cs typeface="Calibri"/>
                        </a:rPr>
                        <a:t>Basso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89535">
                        <a:lnSpc>
                          <a:spcPts val="1280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Vice-Diretora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5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2849/2016/GR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768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5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26/12/2016 a</a:t>
                      </a:r>
                      <a:r>
                        <a:rPr sz="11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26/12/2020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768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</a:tr>
              <a:tr h="335280">
                <a:tc>
                  <a:txBody>
                    <a:bodyPr/>
                    <a:lstStyle/>
                    <a:p>
                      <a:pPr marL="89535">
                        <a:lnSpc>
                          <a:spcPts val="1260"/>
                        </a:lnSpc>
                      </a:pPr>
                      <a:r>
                        <a:rPr lang="pt-BR" sz="1100" b="1" spc="-5" dirty="0" smtClean="0">
                          <a:latin typeface="+mn-lt"/>
                          <a:cs typeface="Calibri"/>
                        </a:rPr>
                        <a:t>Prof.</a:t>
                      </a:r>
                      <a:r>
                        <a:rPr lang="pt-BR" sz="1100" b="1" spc="-5" baseline="0" dirty="0" smtClean="0">
                          <a:latin typeface="+mn-lt"/>
                          <a:cs typeface="Calibri"/>
                        </a:rPr>
                        <a:t> </a:t>
                      </a:r>
                      <a:r>
                        <a:rPr lang="pt-BR" sz="1100" b="1" spc="-5" baseline="0" dirty="0" err="1" smtClean="0">
                          <a:latin typeface="+mn-lt"/>
                          <a:cs typeface="Calibri"/>
                        </a:rPr>
                        <a:t>Joni</a:t>
                      </a:r>
                      <a:r>
                        <a:rPr lang="pt-BR" sz="1100" b="1" spc="-5" baseline="0" dirty="0" smtClean="0">
                          <a:latin typeface="+mn-lt"/>
                          <a:cs typeface="Calibri"/>
                        </a:rPr>
                        <a:t> </a:t>
                      </a:r>
                      <a:r>
                        <a:rPr lang="pt-BR" sz="1100" b="1" spc="-5" baseline="0" dirty="0" err="1" smtClean="0">
                          <a:latin typeface="+mn-lt"/>
                          <a:cs typeface="Calibri"/>
                        </a:rPr>
                        <a:t>Stolberg</a:t>
                      </a:r>
                      <a:r>
                        <a:rPr lang="pt-BR" sz="1100" b="1" spc="-5" baseline="0" dirty="0" smtClean="0">
                          <a:latin typeface="+mn-lt"/>
                          <a:cs typeface="Calibri"/>
                        </a:rPr>
                        <a:t> </a:t>
                      </a:r>
                    </a:p>
                    <a:p>
                      <a:pPr marL="89535">
                        <a:lnSpc>
                          <a:spcPts val="1260"/>
                        </a:lnSpc>
                      </a:pPr>
                      <a:r>
                        <a:rPr sz="1100" spc="-5" dirty="0" smtClean="0">
                          <a:latin typeface="Calibri"/>
                          <a:cs typeface="Calibri"/>
                        </a:rPr>
                        <a:t>Titular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655"/>
                        </a:spcBef>
                      </a:pPr>
                      <a:r>
                        <a:rPr lang="pt-BR" sz="1100" dirty="0" smtClean="0">
                          <a:latin typeface="+mn-lt"/>
                          <a:cs typeface="Calibri"/>
                        </a:rPr>
                        <a:t>1250/2020/GR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127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65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100" dirty="0" smtClean="0">
                          <a:latin typeface="+mn-lt"/>
                          <a:cs typeface="Calibri"/>
                        </a:rPr>
                        <a:t>18/09/2020 a</a:t>
                      </a:r>
                      <a:r>
                        <a:rPr lang="pt-BR" sz="1100" baseline="0" dirty="0" smtClean="0">
                          <a:latin typeface="+mn-lt"/>
                          <a:cs typeface="Calibri"/>
                        </a:rPr>
                        <a:t> 01/09/2022</a:t>
                      </a:r>
                      <a:endParaRPr lang="pt-BR" sz="1100" dirty="0" smtClean="0">
                        <a:latin typeface="+mn-lt"/>
                        <a:cs typeface="Calibri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</a:tr>
              <a:tr h="353313"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</a:pPr>
                      <a:r>
                        <a:rPr lang="it-IT" sz="1100" b="1" spc="-5" dirty="0" smtClean="0">
                          <a:latin typeface="+mn-lt"/>
                          <a:cs typeface="Calibri"/>
                        </a:rPr>
                        <a:t>Prof.</a:t>
                      </a:r>
                      <a:r>
                        <a:rPr lang="pt-BR" sz="1100" b="1" spc="-5" dirty="0" smtClean="0">
                          <a:latin typeface="+mn-lt"/>
                          <a:cs typeface="Calibri"/>
                        </a:rPr>
                        <a:t> Vladimir Araújo da Silva </a:t>
                      </a:r>
                      <a:endParaRPr lang="it-IT" sz="1100" b="1" spc="-5" dirty="0" smtClean="0">
                        <a:latin typeface="+mn-lt"/>
                        <a:cs typeface="Calibri"/>
                      </a:endParaRPr>
                    </a:p>
                    <a:p>
                      <a:pPr marL="89535">
                        <a:lnSpc>
                          <a:spcPct val="100000"/>
                        </a:lnSpc>
                      </a:pPr>
                      <a:r>
                        <a:rPr sz="1100" spc="-5" dirty="0" err="1" smtClean="0">
                          <a:latin typeface="Calibri"/>
                          <a:cs typeface="Calibri"/>
                        </a:rPr>
                        <a:t>Suplente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720"/>
                        </a:spcBef>
                      </a:pPr>
                      <a:r>
                        <a:rPr lang="pt-BR" sz="1100" dirty="0" smtClean="0">
                          <a:latin typeface="+mn-lt"/>
                          <a:cs typeface="Calibri"/>
                        </a:rPr>
                        <a:t>1250/2020/GR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9144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72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100" dirty="0" smtClean="0">
                          <a:latin typeface="+mn-lt"/>
                          <a:cs typeface="Calibri"/>
                        </a:rPr>
                        <a:t>18/09/2020 a</a:t>
                      </a:r>
                      <a:r>
                        <a:rPr lang="pt-BR" sz="1100" baseline="0" dirty="0" smtClean="0">
                          <a:latin typeface="+mn-lt"/>
                          <a:cs typeface="Calibri"/>
                        </a:rPr>
                        <a:t> 01/09/2022</a:t>
                      </a:r>
                      <a:endParaRPr lang="pt-BR" sz="1100" dirty="0" smtClean="0">
                        <a:latin typeface="+mn-lt"/>
                        <a:cs typeface="Calibri"/>
                      </a:endParaRPr>
                    </a:p>
                  </a:txBody>
                  <a:tcPr marL="0" marR="0" marT="9144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</a:tr>
              <a:tr h="251206">
                <a:tc gridSpan="3">
                  <a:txBody>
                    <a:bodyPr/>
                    <a:lstStyle/>
                    <a:p>
                      <a:pPr marL="89535">
                        <a:lnSpc>
                          <a:spcPts val="1595"/>
                        </a:lnSpc>
                      </a:pPr>
                      <a:r>
                        <a:rPr sz="14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Representantes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dos </a:t>
                      </a:r>
                      <a:r>
                        <a:rPr sz="14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Professores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de </a:t>
                      </a:r>
                      <a:r>
                        <a:rPr sz="14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Educação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Básica da</a:t>
                      </a:r>
                      <a:r>
                        <a:rPr sz="1400" b="1" spc="-14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4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UFSC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335318">
                <a:tc>
                  <a:txBody>
                    <a:bodyPr/>
                    <a:lstStyle/>
                    <a:p>
                      <a:pPr marL="89535">
                        <a:lnSpc>
                          <a:spcPts val="1260"/>
                        </a:lnSpc>
                      </a:pPr>
                      <a:r>
                        <a:rPr sz="1100" b="1" spc="-5" dirty="0">
                          <a:latin typeface="Calibri"/>
                          <a:cs typeface="Calibri"/>
                        </a:rPr>
                        <a:t>Prof.ª Fernanda</a:t>
                      </a:r>
                      <a:r>
                        <a:rPr sz="1100" b="1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5" dirty="0">
                          <a:latin typeface="Calibri"/>
                          <a:cs typeface="Calibri"/>
                        </a:rPr>
                        <a:t>Müller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  <a:p>
                      <a:pPr marL="89535">
                        <a:lnSpc>
                          <a:spcPts val="1280"/>
                        </a:lnSpc>
                      </a:pPr>
                      <a:r>
                        <a:rPr sz="1100" spc="-5" dirty="0">
                          <a:latin typeface="Calibri"/>
                          <a:cs typeface="Calibri"/>
                        </a:rPr>
                        <a:t>Titular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10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2303/2019/GR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774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10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21/10/2019 a</a:t>
                      </a:r>
                      <a:r>
                        <a:rPr sz="11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20/10/2021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774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</a:tr>
              <a:tr h="335280">
                <a:tc>
                  <a:txBody>
                    <a:bodyPr/>
                    <a:lstStyle/>
                    <a:p>
                      <a:pPr marL="89535">
                        <a:lnSpc>
                          <a:spcPts val="1265"/>
                        </a:lnSpc>
                      </a:pPr>
                      <a:r>
                        <a:rPr sz="1100" b="1" spc="-5" dirty="0">
                          <a:latin typeface="Calibri"/>
                          <a:cs typeface="Calibri"/>
                        </a:rPr>
                        <a:t>Prof.ª Débora </a:t>
                      </a:r>
                      <a:r>
                        <a:rPr sz="1100" b="1" dirty="0">
                          <a:latin typeface="Calibri"/>
                          <a:cs typeface="Calibri"/>
                        </a:rPr>
                        <a:t>Cristina </a:t>
                      </a:r>
                      <a:r>
                        <a:rPr sz="1100" b="1" spc="-5" dirty="0">
                          <a:latin typeface="Calibri"/>
                          <a:cs typeface="Calibri"/>
                        </a:rPr>
                        <a:t>de Sampaio</a:t>
                      </a:r>
                      <a:r>
                        <a:rPr sz="1100" b="1" spc="-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5" dirty="0">
                          <a:latin typeface="Calibri"/>
                          <a:cs typeface="Calibri"/>
                        </a:rPr>
                        <a:t>Peixe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89535">
                        <a:lnSpc>
                          <a:spcPts val="1275"/>
                        </a:lnSpc>
                      </a:pPr>
                      <a:r>
                        <a:rPr sz="1100" spc="-5" dirty="0">
                          <a:latin typeface="Calibri"/>
                          <a:cs typeface="Calibri"/>
                        </a:rPr>
                        <a:t>Suplente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10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2303/2019/GR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774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10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21/10/2019 a</a:t>
                      </a:r>
                      <a:r>
                        <a:rPr sz="11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20/10/2021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774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</a:tr>
              <a:tr h="333044">
                <a:tc gridSpan="3"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sz="14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Representantes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da </a:t>
                      </a:r>
                      <a:r>
                        <a:rPr sz="14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Câmara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de </a:t>
                      </a:r>
                      <a:r>
                        <a:rPr sz="14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Graduação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-</a:t>
                      </a:r>
                      <a:r>
                        <a:rPr sz="1400" b="1" spc="-13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4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CGRAD</a:t>
                      </a:r>
                      <a:endParaRPr sz="1400" dirty="0">
                        <a:latin typeface="Calibri"/>
                        <a:cs typeface="Calibri"/>
                      </a:endParaRPr>
                    </a:p>
                  </a:txBody>
                  <a:tcPr marL="0" marR="0" marT="3556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426713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lang="pt-BR" sz="1100" b="1" spc="-5" dirty="0" smtClean="0">
                          <a:latin typeface="+mn-lt"/>
                          <a:cs typeface="Calibri"/>
                        </a:rPr>
                        <a:t>Prof.ª </a:t>
                      </a:r>
                      <a:r>
                        <a:rPr lang="pt-BR" sz="1100" b="1" spc="-5" dirty="0" err="1" smtClean="0">
                          <a:latin typeface="+mn-lt"/>
                          <a:cs typeface="Calibri"/>
                        </a:rPr>
                        <a:t>Jocemara</a:t>
                      </a:r>
                      <a:r>
                        <a:rPr lang="pt-BR" sz="1100" b="1" spc="-5" dirty="0" smtClean="0">
                          <a:latin typeface="+mn-lt"/>
                          <a:cs typeface="Calibri"/>
                        </a:rPr>
                        <a:t> </a:t>
                      </a:r>
                      <a:r>
                        <a:rPr lang="pt-BR" sz="1100" b="1" dirty="0" err="1" smtClean="0">
                          <a:latin typeface="+mn-lt"/>
                          <a:cs typeface="Calibri"/>
                        </a:rPr>
                        <a:t>Triches</a:t>
                      </a:r>
                      <a:r>
                        <a:rPr lang="pt-BR" sz="1100" b="1" dirty="0" smtClean="0">
                          <a:latin typeface="+mn-lt"/>
                          <a:cs typeface="Calibri"/>
                        </a:rPr>
                        <a:t> 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  <a:p>
                      <a:pPr marL="90805">
                        <a:lnSpc>
                          <a:spcPct val="100000"/>
                        </a:lnSpc>
                      </a:pPr>
                      <a:r>
                        <a:rPr sz="1100" spc="-5" dirty="0">
                          <a:latin typeface="Calibri"/>
                          <a:cs typeface="Calibri"/>
                        </a:rPr>
                        <a:t>Titular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381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850" dirty="0">
                        <a:latin typeface="Times New Roman"/>
                        <a:cs typeface="Times New Roman"/>
                      </a:endParaRPr>
                    </a:p>
                    <a:p>
                      <a:pPr marL="635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lang="pt-BR" sz="1100" dirty="0" smtClean="0">
                          <a:latin typeface="+mn-lt"/>
                          <a:cs typeface="Calibri"/>
                        </a:rPr>
                        <a:t>960/2020/GR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44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960"/>
                        </a:spcBef>
                      </a:pPr>
                      <a:r>
                        <a:rPr lang="pt-BR" sz="1100" dirty="0" smtClean="0">
                          <a:latin typeface="+mn-lt"/>
                          <a:cs typeface="Calibri"/>
                        </a:rPr>
                        <a:t>08/07/2020 a 31/03/2022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12192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23532" y="1997798"/>
            <a:ext cx="8425180" cy="333375"/>
          </a:xfrm>
          <a:custGeom>
            <a:avLst/>
            <a:gdLst/>
            <a:ahLst/>
            <a:cxnLst/>
            <a:rect l="l" t="t" r="r" b="b"/>
            <a:pathLst>
              <a:path w="8425180" h="333375">
                <a:moveTo>
                  <a:pt x="8424926" y="0"/>
                </a:moveTo>
                <a:lnTo>
                  <a:pt x="0" y="0"/>
                </a:lnTo>
                <a:lnTo>
                  <a:pt x="0" y="333032"/>
                </a:lnTo>
                <a:lnTo>
                  <a:pt x="8424926" y="333032"/>
                </a:lnTo>
                <a:lnTo>
                  <a:pt x="8424926" y="0"/>
                </a:lnTo>
                <a:close/>
              </a:path>
            </a:pathLst>
          </a:custGeom>
          <a:solidFill>
            <a:srgbClr val="30859C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323532" y="4319015"/>
            <a:ext cx="8425180" cy="401320"/>
            <a:chOff x="323532" y="4319015"/>
            <a:chExt cx="8425180" cy="401320"/>
          </a:xfrm>
        </p:grpSpPr>
        <p:sp>
          <p:nvSpPr>
            <p:cNvPr id="4" name="object 4"/>
            <p:cNvSpPr/>
            <p:nvPr/>
          </p:nvSpPr>
          <p:spPr>
            <a:xfrm>
              <a:off x="323532" y="4331296"/>
              <a:ext cx="8425180" cy="333375"/>
            </a:xfrm>
            <a:custGeom>
              <a:avLst/>
              <a:gdLst/>
              <a:ahLst/>
              <a:cxnLst/>
              <a:rect l="l" t="t" r="r" b="b"/>
              <a:pathLst>
                <a:path w="8425180" h="333375">
                  <a:moveTo>
                    <a:pt x="8424926" y="0"/>
                  </a:moveTo>
                  <a:lnTo>
                    <a:pt x="0" y="0"/>
                  </a:lnTo>
                  <a:lnTo>
                    <a:pt x="0" y="333032"/>
                  </a:lnTo>
                  <a:lnTo>
                    <a:pt x="8424926" y="333032"/>
                  </a:lnTo>
                  <a:lnTo>
                    <a:pt x="8424926" y="0"/>
                  </a:lnTo>
                  <a:close/>
                </a:path>
              </a:pathLst>
            </a:custGeom>
            <a:solidFill>
              <a:srgbClr val="30859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323532" y="4319015"/>
              <a:ext cx="3158807" cy="400812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3241547" y="4319015"/>
              <a:ext cx="329184" cy="400812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3369564" y="4319015"/>
              <a:ext cx="566927" cy="400812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8" name="object 8"/>
          <p:cNvGrpSpPr/>
          <p:nvPr/>
        </p:nvGrpSpPr>
        <p:grpSpPr>
          <a:xfrm>
            <a:off x="323532" y="1984248"/>
            <a:ext cx="3712210" cy="401320"/>
            <a:chOff x="323532" y="1984248"/>
            <a:chExt cx="3712210" cy="401320"/>
          </a:xfrm>
        </p:grpSpPr>
        <p:sp>
          <p:nvSpPr>
            <p:cNvPr id="9" name="object 9"/>
            <p:cNvSpPr/>
            <p:nvPr/>
          </p:nvSpPr>
          <p:spPr>
            <a:xfrm>
              <a:off x="323532" y="1984248"/>
              <a:ext cx="3138995" cy="400812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3221736" y="1984248"/>
              <a:ext cx="295656" cy="400812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3314699" y="1984248"/>
              <a:ext cx="720851" cy="400812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aphicFrame>
        <p:nvGraphicFramePr>
          <p:cNvPr id="12" name="object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4151520"/>
              </p:ext>
            </p:extLst>
          </p:nvPr>
        </p:nvGraphicFramePr>
        <p:xfrm>
          <a:off x="317182" y="326263"/>
          <a:ext cx="8424545" cy="587404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032250"/>
                <a:gridCol w="2016125"/>
                <a:gridCol w="2376170"/>
              </a:tblGrid>
              <a:tr h="333120">
                <a:tc>
                  <a:txBody>
                    <a:bodyPr/>
                    <a:lstStyle/>
                    <a:p>
                      <a:pPr marL="88900">
                        <a:lnSpc>
                          <a:spcPts val="1255"/>
                        </a:lnSpc>
                      </a:pPr>
                      <a:r>
                        <a:rPr lang="pt-BR" sz="1100" b="1" dirty="0" smtClean="0">
                          <a:latin typeface="+mn-lt"/>
                          <a:cs typeface="Calibri"/>
                        </a:rPr>
                        <a:t>Prof. Fabricio de Oliveira </a:t>
                      </a:r>
                      <a:r>
                        <a:rPr lang="pt-BR" sz="1100" b="1" dirty="0" err="1" smtClean="0">
                          <a:latin typeface="+mn-lt"/>
                          <a:cs typeface="Calibri"/>
                        </a:rPr>
                        <a:t>Ourique</a:t>
                      </a:r>
                      <a:r>
                        <a:rPr lang="pt-BR" sz="1100" b="1" dirty="0" smtClean="0">
                          <a:latin typeface="+mn-lt"/>
                          <a:cs typeface="Calibri"/>
                        </a:rPr>
                        <a:t> </a:t>
                      </a:r>
                      <a:r>
                        <a:rPr sz="1100" dirty="0" smtClean="0">
                          <a:latin typeface="Calibri"/>
                          <a:cs typeface="Calibri"/>
                        </a:rPr>
                        <a:t>-</a:t>
                      </a:r>
                      <a:r>
                        <a:rPr sz="1100" spc="-40" dirty="0" smtClean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Suplente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621030" marR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59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100" dirty="0" smtClean="0">
                          <a:latin typeface="+mn-lt"/>
                          <a:cs typeface="Calibri"/>
                        </a:rPr>
                        <a:t> 960/2020/GR</a:t>
                      </a:r>
                    </a:p>
                  </a:txBody>
                  <a:tcPr marL="0" marR="0" marT="755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635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59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100" dirty="0" smtClean="0">
                          <a:latin typeface="+mn-lt"/>
                          <a:cs typeface="Calibri"/>
                        </a:rPr>
                        <a:t>08/07/2020 a 29/01/2021</a:t>
                      </a:r>
                    </a:p>
                  </a:txBody>
                  <a:tcPr marL="0" marR="0" marT="755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</a:tr>
              <a:tr h="332993">
                <a:tc>
                  <a:txBody>
                    <a:bodyPr/>
                    <a:lstStyle/>
                    <a:p>
                      <a:pPr marL="88900">
                        <a:lnSpc>
                          <a:spcPts val="1255"/>
                        </a:lnSpc>
                      </a:pPr>
                      <a:r>
                        <a:rPr lang="pt-BR" sz="1100" b="1" spc="-5" dirty="0" smtClean="0">
                          <a:solidFill>
                            <a:srgbClr val="FF0000"/>
                          </a:solidFill>
                          <a:latin typeface="+mn-lt"/>
                          <a:cs typeface="Calibri"/>
                        </a:rPr>
                        <a:t>Prof.</a:t>
                      </a:r>
                      <a:r>
                        <a:rPr lang="pt-BR" sz="1100" b="1" spc="-5" baseline="0" dirty="0" smtClean="0">
                          <a:solidFill>
                            <a:srgbClr val="FF0000"/>
                          </a:solidFill>
                          <a:latin typeface="+mn-lt"/>
                          <a:cs typeface="Calibri"/>
                        </a:rPr>
                        <a:t> </a:t>
                      </a:r>
                      <a:r>
                        <a:rPr lang="pt-BR" sz="1100" b="1" dirty="0" smtClean="0">
                          <a:solidFill>
                            <a:srgbClr val="FF0000"/>
                          </a:solidFill>
                          <a:latin typeface="+mn-lt"/>
                          <a:cs typeface="Calibri"/>
                        </a:rPr>
                        <a:t>Aroldo </a:t>
                      </a:r>
                      <a:r>
                        <a:rPr lang="pt-BR" sz="1100" b="1" dirty="0" err="1" smtClean="0">
                          <a:solidFill>
                            <a:srgbClr val="FF0000"/>
                          </a:solidFill>
                          <a:latin typeface="+mn-lt"/>
                          <a:cs typeface="Calibri"/>
                        </a:rPr>
                        <a:t>Prohmann</a:t>
                      </a:r>
                      <a:r>
                        <a:rPr lang="pt-BR" sz="1100" b="1" dirty="0" smtClean="0">
                          <a:solidFill>
                            <a:srgbClr val="FF0000"/>
                          </a:solidFill>
                          <a:latin typeface="+mn-lt"/>
                          <a:cs typeface="Calibri"/>
                        </a:rPr>
                        <a:t> de Carvalho </a:t>
                      </a:r>
                      <a:r>
                        <a:rPr sz="1100" b="1" dirty="0" smtClean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-</a:t>
                      </a:r>
                      <a:r>
                        <a:rPr sz="1100" b="1" spc="-40" dirty="0" smtClean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5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Titular</a:t>
                      </a:r>
                      <a:endParaRPr sz="11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139700" marR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58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100" dirty="0" smtClean="0">
                          <a:latin typeface="+mn-lt"/>
                          <a:cs typeface="Calibri"/>
                        </a:rPr>
                        <a:t>               1151/2020/GR</a:t>
                      </a:r>
                    </a:p>
                  </a:txBody>
                  <a:tcPr marL="0" marR="0" marT="7429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590"/>
                        </a:spcBef>
                      </a:pPr>
                      <a:r>
                        <a:rPr lang="pt-BR" sz="1100" dirty="0" smtClean="0">
                          <a:latin typeface="+mn-lt"/>
                          <a:cs typeface="Calibri"/>
                        </a:rPr>
                        <a:t>26/08/2020 a 18/12/2020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7493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</a:tr>
              <a:tr h="332994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lang="pt-BR" sz="1100" b="1" dirty="0" smtClean="0">
                          <a:latin typeface="+mn-lt"/>
                          <a:cs typeface="Calibri"/>
                        </a:rPr>
                        <a:t>Aguardando</a:t>
                      </a:r>
                      <a:r>
                        <a:rPr lang="pt-BR" sz="1100" b="1" baseline="0" dirty="0" smtClean="0">
                          <a:latin typeface="+mn-lt"/>
                          <a:cs typeface="Calibri"/>
                        </a:rPr>
                        <a:t> indicação</a:t>
                      </a:r>
                      <a:r>
                        <a:rPr sz="1100" b="1" dirty="0" smtClean="0">
                          <a:latin typeface="Calibri"/>
                          <a:cs typeface="Calibri"/>
                        </a:rPr>
                        <a:t>-</a:t>
                      </a:r>
                      <a:r>
                        <a:rPr sz="1100" b="1" spc="-30" dirty="0" smtClean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Suplente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619760" marR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58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100" dirty="0" smtClean="0">
                          <a:latin typeface="+mn-lt"/>
                          <a:cs typeface="Calibri"/>
                        </a:rPr>
                        <a:t>             -</a:t>
                      </a:r>
                    </a:p>
                  </a:txBody>
                  <a:tcPr marL="0" marR="0" marT="7429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635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59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100" dirty="0" smtClean="0">
                          <a:latin typeface="+mn-lt"/>
                          <a:cs typeface="Calibri"/>
                        </a:rPr>
                        <a:t>-</a:t>
                      </a:r>
                    </a:p>
                  </a:txBody>
                  <a:tcPr marL="0" marR="0" marT="755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</a:tr>
              <a:tr h="333120">
                <a:tc>
                  <a:txBody>
                    <a:bodyPr/>
                    <a:lstStyle/>
                    <a:p>
                      <a:pPr marL="88900">
                        <a:lnSpc>
                          <a:spcPts val="1255"/>
                        </a:lnSpc>
                      </a:pPr>
                      <a:r>
                        <a:rPr lang="pt-BR" sz="1100" b="1" spc="-5" dirty="0" smtClean="0">
                          <a:latin typeface="Calibri"/>
                          <a:cs typeface="Calibri"/>
                        </a:rPr>
                        <a:t>Aguardando</a:t>
                      </a:r>
                      <a:r>
                        <a:rPr lang="pt-BR" sz="1100" b="1" spc="-5" baseline="0" dirty="0" smtClean="0">
                          <a:latin typeface="Calibri"/>
                          <a:cs typeface="Calibri"/>
                        </a:rPr>
                        <a:t> indicação</a:t>
                      </a:r>
                      <a:r>
                        <a:rPr sz="1100" b="1" spc="-5" dirty="0" smtClean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1100" b="1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Titular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69215" algn="ctr">
                        <a:lnSpc>
                          <a:spcPct val="100000"/>
                        </a:lnSpc>
                        <a:spcBef>
                          <a:spcPts val="590"/>
                        </a:spcBef>
                      </a:pPr>
                      <a:r>
                        <a:rPr lang="pt-BR" sz="1100" dirty="0" smtClean="0">
                          <a:latin typeface="Calibri"/>
                          <a:cs typeface="Calibri"/>
                        </a:rPr>
                        <a:t>-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7493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635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59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100" dirty="0" smtClean="0">
                          <a:latin typeface="+mn-lt"/>
                          <a:cs typeface="Calibri"/>
                        </a:rPr>
                        <a:t>-</a:t>
                      </a:r>
                    </a:p>
                  </a:txBody>
                  <a:tcPr marL="0" marR="0" marT="7493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</a:tr>
              <a:tr h="332994">
                <a:tc>
                  <a:txBody>
                    <a:bodyPr/>
                    <a:lstStyle/>
                    <a:p>
                      <a:pPr marL="88900">
                        <a:lnSpc>
                          <a:spcPts val="1255"/>
                        </a:lnSpc>
                      </a:pPr>
                      <a:r>
                        <a:rPr lang="pt-BR" sz="1100" b="1" spc="-5" dirty="0" smtClean="0">
                          <a:latin typeface="Calibri"/>
                          <a:cs typeface="Calibri"/>
                        </a:rPr>
                        <a:t>Aguardando</a:t>
                      </a:r>
                      <a:r>
                        <a:rPr lang="pt-BR" sz="1100" b="1" spc="-5" baseline="0" dirty="0" smtClean="0">
                          <a:latin typeface="Calibri"/>
                          <a:cs typeface="Calibri"/>
                        </a:rPr>
                        <a:t> indicação</a:t>
                      </a:r>
                      <a:r>
                        <a:rPr sz="1100" b="1" dirty="0" smtClean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1100" b="1" spc="-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Suplente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621030">
                        <a:lnSpc>
                          <a:spcPct val="100000"/>
                        </a:lnSpc>
                        <a:spcBef>
                          <a:spcPts val="590"/>
                        </a:spcBef>
                      </a:pPr>
                      <a:r>
                        <a:rPr lang="pt-BR" sz="1100" dirty="0" smtClean="0">
                          <a:latin typeface="Calibri"/>
                          <a:cs typeface="Calibri"/>
                        </a:rPr>
                        <a:t>             -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7493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590"/>
                        </a:spcBef>
                      </a:pPr>
                      <a:r>
                        <a:rPr lang="pt-BR" sz="1100" dirty="0" smtClean="0">
                          <a:latin typeface="Calibri"/>
                          <a:cs typeface="Calibri"/>
                        </a:rPr>
                        <a:t>-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7493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</a:tr>
              <a:tr h="332993">
                <a:tc gridSpan="3"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14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Representantes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da </a:t>
                      </a:r>
                      <a:r>
                        <a:rPr sz="14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Câmara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de </a:t>
                      </a:r>
                      <a:r>
                        <a:rPr sz="14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Pesquisa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-</a:t>
                      </a:r>
                      <a:r>
                        <a:rPr sz="1400" b="1" spc="-114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4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CPESQ</a:t>
                      </a:r>
                      <a:endParaRPr sz="1400" dirty="0">
                        <a:latin typeface="Calibri"/>
                        <a:cs typeface="Calibri"/>
                      </a:endParaRPr>
                    </a:p>
                  </a:txBody>
                  <a:tcPr marL="0" marR="0" marT="342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333121"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595"/>
                        </a:spcBef>
                      </a:pPr>
                      <a:r>
                        <a:rPr sz="1100" b="1" spc="-5" dirty="0">
                          <a:latin typeface="Calibri"/>
                          <a:cs typeface="Calibri"/>
                        </a:rPr>
                        <a:t>Prof.ª </a:t>
                      </a:r>
                      <a:r>
                        <a:rPr sz="1100" b="1" dirty="0">
                          <a:latin typeface="Calibri"/>
                          <a:cs typeface="Calibri"/>
                        </a:rPr>
                        <a:t>Glória Regina Botelho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1100" spc="-5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Titular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755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584835">
                        <a:lnSpc>
                          <a:spcPct val="100000"/>
                        </a:lnSpc>
                        <a:spcBef>
                          <a:spcPts val="595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2173/2019/GR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755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95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01/09/2019 a</a:t>
                      </a:r>
                      <a:r>
                        <a:rPr sz="11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27/03/2021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755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</a:tr>
              <a:tr h="332994"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595"/>
                        </a:spcBef>
                      </a:pPr>
                      <a:r>
                        <a:rPr lang="pt-BR" sz="1100" b="1" dirty="0" smtClean="0">
                          <a:latin typeface="+mn-lt"/>
                          <a:cs typeface="Calibri"/>
                        </a:rPr>
                        <a:t>Prof.ª Eliane Regina Pereira do Nascimento </a:t>
                      </a:r>
                      <a:r>
                        <a:rPr sz="1100" dirty="0" smtClean="0">
                          <a:latin typeface="Calibri"/>
                          <a:cs typeface="Calibri"/>
                        </a:rPr>
                        <a:t>-</a:t>
                      </a:r>
                      <a:r>
                        <a:rPr sz="1100" spc="-45" dirty="0" smtClean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Suplente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755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584835">
                        <a:lnSpc>
                          <a:spcPct val="100000"/>
                        </a:lnSpc>
                        <a:spcBef>
                          <a:spcPts val="595"/>
                        </a:spcBef>
                      </a:pPr>
                      <a:r>
                        <a:rPr lang="pt-BR" sz="1100" dirty="0" smtClean="0">
                          <a:latin typeface="+mn-lt"/>
                          <a:cs typeface="Calibri"/>
                        </a:rPr>
                        <a:t>1392/2020/GR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755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595"/>
                        </a:spcBef>
                      </a:pPr>
                      <a:r>
                        <a:rPr lang="pt-BR" sz="1100" dirty="0" smtClean="0">
                          <a:latin typeface="+mn-lt"/>
                          <a:cs typeface="Calibri"/>
                        </a:rPr>
                        <a:t>26/10/2020</a:t>
                      </a:r>
                      <a:r>
                        <a:rPr lang="pt-BR" sz="1100" baseline="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lang="pt-BR" sz="1100" baseline="0" dirty="0" smtClean="0">
                          <a:latin typeface="+mn-lt"/>
                          <a:cs typeface="Calibri"/>
                        </a:rPr>
                        <a:t>a 07/03/2022</a:t>
                      </a:r>
                      <a:endParaRPr lang="pt-BR" sz="1100" dirty="0" smtClean="0">
                        <a:latin typeface="+mn-lt"/>
                        <a:cs typeface="Calibri"/>
                      </a:endParaRPr>
                    </a:p>
                  </a:txBody>
                  <a:tcPr marL="0" marR="0" marT="755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</a:tr>
              <a:tr h="332993"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595"/>
                        </a:spcBef>
                      </a:pPr>
                      <a:r>
                        <a:rPr lang="pt-BR" sz="1100" b="1" dirty="0" smtClean="0">
                          <a:latin typeface="+mn-lt"/>
                          <a:cs typeface="Calibri"/>
                        </a:rPr>
                        <a:t>Prof.ª Roberta Pires de Oliveira</a:t>
                      </a:r>
                      <a:r>
                        <a:rPr sz="1100" dirty="0" smtClean="0">
                          <a:latin typeface="Calibri"/>
                          <a:cs typeface="Calibri"/>
                        </a:rPr>
                        <a:t>-</a:t>
                      </a:r>
                      <a:r>
                        <a:rPr sz="1100" spc="-25" dirty="0" smtClean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Titular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755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584835">
                        <a:lnSpc>
                          <a:spcPct val="100000"/>
                        </a:lnSpc>
                        <a:spcBef>
                          <a:spcPts val="595"/>
                        </a:spcBef>
                      </a:pPr>
                      <a:r>
                        <a:rPr lang="pt-BR" sz="1100" dirty="0" smtClean="0">
                          <a:latin typeface="+mn-lt"/>
                          <a:cs typeface="Calibri"/>
                        </a:rPr>
                        <a:t>1392/2020/GR</a:t>
                      </a:r>
                      <a:endParaRPr lang="pt-BR" sz="1100" dirty="0">
                        <a:latin typeface="+mn-lt"/>
                        <a:cs typeface="Calibri"/>
                      </a:endParaRPr>
                    </a:p>
                  </a:txBody>
                  <a:tcPr marL="0" marR="0" marT="755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635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59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100" dirty="0" smtClean="0">
                          <a:latin typeface="+mn-lt"/>
                          <a:cs typeface="Calibri"/>
                        </a:rPr>
                        <a:t>27/10/2020 a 10/03/2021</a:t>
                      </a:r>
                    </a:p>
                  </a:txBody>
                  <a:tcPr marL="0" marR="0" marT="755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</a:tr>
              <a:tr h="333121"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lang="pt-BR" sz="1100" b="1" baseline="0" dirty="0" smtClean="0">
                          <a:latin typeface="+mn-lt"/>
                          <a:cs typeface="Calibri"/>
                        </a:rPr>
                        <a:t>Prof. Carlos Frederico </a:t>
                      </a:r>
                      <a:r>
                        <a:rPr lang="pt-BR" sz="1100" b="1" baseline="0" dirty="0" err="1" smtClean="0">
                          <a:latin typeface="+mn-lt"/>
                          <a:cs typeface="Calibri"/>
                        </a:rPr>
                        <a:t>Deluqui</a:t>
                      </a:r>
                      <a:r>
                        <a:rPr lang="pt-BR" sz="1100" b="1" baseline="0" dirty="0" smtClean="0">
                          <a:latin typeface="+mn-lt"/>
                          <a:cs typeface="Calibri"/>
                        </a:rPr>
                        <a:t> Gurgel </a:t>
                      </a:r>
                      <a:r>
                        <a:rPr sz="1100" dirty="0" smtClean="0">
                          <a:latin typeface="Calibri"/>
                          <a:cs typeface="Calibri"/>
                        </a:rPr>
                        <a:t>-</a:t>
                      </a:r>
                      <a:r>
                        <a:rPr sz="1100" spc="-25" dirty="0" smtClean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Suplente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57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584835" marR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100" baseline="0" dirty="0" smtClean="0">
                          <a:latin typeface="+mn-lt"/>
                          <a:cs typeface="Calibri"/>
                        </a:rPr>
                        <a:t> 1392/2020/GR        </a:t>
                      </a:r>
                      <a:endParaRPr lang="pt-BR" sz="1100" dirty="0" smtClean="0">
                        <a:latin typeface="+mn-lt"/>
                        <a:cs typeface="Calibri"/>
                      </a:endParaRPr>
                    </a:p>
                  </a:txBody>
                  <a:tcPr marL="0" marR="0" marT="762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600"/>
                        </a:spcBef>
                      </a:pPr>
                      <a:r>
                        <a:rPr lang="pt-BR" sz="1100" dirty="0" smtClean="0">
                          <a:latin typeface="+mn-lt"/>
                          <a:cs typeface="Calibri"/>
                        </a:rPr>
                        <a:t>28/10/2020</a:t>
                      </a:r>
                      <a:r>
                        <a:rPr lang="pt-BR" sz="1100" baseline="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lang="pt-BR" sz="1100" baseline="0" dirty="0" smtClean="0">
                          <a:latin typeface="+mn-lt"/>
                          <a:cs typeface="Calibri"/>
                        </a:rPr>
                        <a:t>a 31/12/2021</a:t>
                      </a:r>
                      <a:endParaRPr lang="pt-BR" sz="1100" dirty="0" smtClean="0">
                        <a:latin typeface="+mn-lt"/>
                        <a:cs typeface="Calibri"/>
                      </a:endParaRPr>
                    </a:p>
                  </a:txBody>
                  <a:tcPr marL="0" marR="0" marT="762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</a:tr>
              <a:tr h="332994">
                <a:tc>
                  <a:txBody>
                    <a:bodyPr/>
                    <a:lstStyle/>
                    <a:p>
                      <a:pPr marL="88900">
                        <a:lnSpc>
                          <a:spcPts val="1260"/>
                        </a:lnSpc>
                      </a:pPr>
                      <a:r>
                        <a:rPr lang="pt-BR" sz="1100" b="1" dirty="0" smtClean="0">
                          <a:latin typeface="+mn-lt"/>
                          <a:cs typeface="Calibri"/>
                        </a:rPr>
                        <a:t>Prof.ª Sandra Rolim </a:t>
                      </a:r>
                      <a:r>
                        <a:rPr lang="pt-BR" sz="1100" b="1" smtClean="0">
                          <a:latin typeface="+mn-lt"/>
                          <a:cs typeface="Calibri"/>
                        </a:rPr>
                        <a:t>Ensslin</a:t>
                      </a:r>
                      <a:r>
                        <a:rPr sz="1100" b="1" smtClean="0">
                          <a:latin typeface="Calibri"/>
                          <a:cs typeface="Calibri"/>
                        </a:rPr>
                        <a:t>-</a:t>
                      </a:r>
                      <a:r>
                        <a:rPr sz="1100" b="1" spc="-30" smtClean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Titular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69215" algn="ctr">
                        <a:lnSpc>
                          <a:spcPct val="100000"/>
                        </a:lnSpc>
                        <a:spcBef>
                          <a:spcPts val="595"/>
                        </a:spcBef>
                      </a:pPr>
                      <a:r>
                        <a:rPr lang="pt-BR" sz="1100" dirty="0" smtClean="0">
                          <a:latin typeface="+mn-lt"/>
                          <a:cs typeface="Calibri"/>
                        </a:rPr>
                        <a:t>1392/2020/GR</a:t>
                      </a:r>
                    </a:p>
                  </a:txBody>
                  <a:tcPr marL="0" marR="0" marT="755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95"/>
                        </a:spcBef>
                      </a:pPr>
                      <a:r>
                        <a:rPr lang="pt-BR" sz="1100" dirty="0" smtClean="0">
                          <a:latin typeface="+mn-lt"/>
                          <a:cs typeface="Calibri"/>
                        </a:rPr>
                        <a:t>29/10/2020</a:t>
                      </a:r>
                      <a:r>
                        <a:rPr lang="pt-BR" sz="1100" baseline="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lang="pt-BR" sz="1100" baseline="0" dirty="0" smtClean="0">
                          <a:latin typeface="+mn-lt"/>
                          <a:cs typeface="Calibri"/>
                        </a:rPr>
                        <a:t>a 26/10/2022</a:t>
                      </a:r>
                    </a:p>
                  </a:txBody>
                  <a:tcPr marL="0" marR="0" marT="755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</a:tr>
              <a:tr h="335280">
                <a:tc>
                  <a:txBody>
                    <a:bodyPr/>
                    <a:lstStyle/>
                    <a:p>
                      <a:pPr marL="88900">
                        <a:lnSpc>
                          <a:spcPts val="1280"/>
                        </a:lnSpc>
                      </a:pPr>
                      <a:r>
                        <a:rPr lang="pt-BR" sz="1100" b="1" spc="-5" dirty="0" smtClean="0">
                          <a:latin typeface="+mn-lt"/>
                          <a:cs typeface="Calibri"/>
                        </a:rPr>
                        <a:t>Prof. Gustavo Jorge dos Santos</a:t>
                      </a:r>
                      <a:r>
                        <a:rPr lang="pt-BR" sz="1100" b="1" spc="-5" baseline="0" dirty="0" smtClean="0">
                          <a:latin typeface="+mn-lt"/>
                          <a:cs typeface="Calibri"/>
                        </a:rPr>
                        <a:t> - </a:t>
                      </a:r>
                      <a:r>
                        <a:rPr sz="1100" spc="-5" dirty="0" err="1" smtClean="0">
                          <a:latin typeface="Calibri"/>
                          <a:cs typeface="Calibri"/>
                        </a:rPr>
                        <a:t>Suplente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584835" marR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60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100" dirty="0" smtClean="0">
                          <a:latin typeface="+mn-lt"/>
                          <a:cs typeface="Calibri"/>
                        </a:rPr>
                        <a:t>1392/2020/GR</a:t>
                      </a:r>
                    </a:p>
                  </a:txBody>
                  <a:tcPr marL="0" marR="0" marT="768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635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60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100" dirty="0" smtClean="0">
                          <a:latin typeface="+mn-lt"/>
                          <a:cs typeface="Calibri"/>
                        </a:rPr>
                        <a:t>30/10/2020 </a:t>
                      </a:r>
                      <a:r>
                        <a:rPr lang="pt-BR" sz="1100" baseline="0" dirty="0" smtClean="0">
                          <a:latin typeface="+mn-lt"/>
                          <a:cs typeface="Calibri"/>
                        </a:rPr>
                        <a:t> </a:t>
                      </a:r>
                      <a:r>
                        <a:rPr lang="pt-BR" sz="1100" baseline="0" smtClean="0">
                          <a:latin typeface="+mn-lt"/>
                          <a:cs typeface="Calibri"/>
                        </a:rPr>
                        <a:t>a 31/12/2021</a:t>
                      </a:r>
                      <a:endParaRPr lang="pt-BR" sz="1100" baseline="0" dirty="0" smtClean="0">
                        <a:latin typeface="+mn-lt"/>
                        <a:cs typeface="Calibri"/>
                      </a:endParaRPr>
                    </a:p>
                  </a:txBody>
                  <a:tcPr marL="0" marR="0" marT="768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</a:tr>
              <a:tr h="332994">
                <a:tc gridSpan="3"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14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Representantes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da </a:t>
                      </a:r>
                      <a:r>
                        <a:rPr sz="14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Câmara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de </a:t>
                      </a:r>
                      <a:r>
                        <a:rPr sz="14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Extensão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–</a:t>
                      </a:r>
                      <a:r>
                        <a:rPr sz="1400" b="1" spc="-12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4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CExt</a:t>
                      </a:r>
                      <a:endParaRPr sz="1400" dirty="0">
                        <a:latin typeface="Calibri"/>
                        <a:cs typeface="Calibri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385571"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lang="pt-BR" sz="1100" b="1" dirty="0" smtClean="0">
                          <a:latin typeface="+mn-lt"/>
                          <a:cs typeface="Calibri"/>
                        </a:rPr>
                        <a:t>Prof. Roberto </a:t>
                      </a:r>
                      <a:r>
                        <a:rPr lang="pt-BR" sz="1100" b="1" dirty="0" err="1" smtClean="0">
                          <a:latin typeface="+mn-lt"/>
                          <a:cs typeface="Calibri"/>
                        </a:rPr>
                        <a:t>Willrich</a:t>
                      </a:r>
                      <a:r>
                        <a:rPr lang="pt-BR" sz="1100" b="1" dirty="0" smtClean="0">
                          <a:latin typeface="+mn-lt"/>
                          <a:cs typeface="Calibri"/>
                        </a:rPr>
                        <a:t> 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  <a:p>
                      <a:pPr marL="68580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1100" spc="-5" dirty="0">
                          <a:latin typeface="Calibri"/>
                          <a:cs typeface="Calibri"/>
                        </a:rPr>
                        <a:t>Titular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635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584835">
                        <a:lnSpc>
                          <a:spcPct val="100000"/>
                        </a:lnSpc>
                        <a:spcBef>
                          <a:spcPts val="805"/>
                        </a:spcBef>
                      </a:pPr>
                      <a:r>
                        <a:rPr lang="pt-BR" sz="1100" dirty="0" smtClean="0">
                          <a:latin typeface="Calibri"/>
                          <a:cs typeface="Calibri"/>
                        </a:rPr>
                        <a:t>1583/2020</a:t>
                      </a:r>
                      <a:r>
                        <a:rPr sz="1100" dirty="0" smtClean="0">
                          <a:latin typeface="Calibri"/>
                          <a:cs typeface="Calibri"/>
                        </a:rPr>
                        <a:t>/GR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1022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805"/>
                        </a:spcBef>
                      </a:pPr>
                      <a:r>
                        <a:rPr lang="pt-BR" sz="1100" dirty="0" smtClean="0">
                          <a:latin typeface="+mn-lt"/>
                          <a:cs typeface="Calibri"/>
                        </a:rPr>
                        <a:t>24/11/20</a:t>
                      </a:r>
                      <a:r>
                        <a:rPr lang="pt-BR" sz="1100" baseline="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lang="pt-BR" sz="1100" baseline="0" dirty="0" smtClean="0">
                          <a:latin typeface="+mn-lt"/>
                          <a:cs typeface="Calibri"/>
                        </a:rPr>
                        <a:t>a 23/11/22</a:t>
                      </a:r>
                    </a:p>
                  </a:txBody>
                  <a:tcPr marL="0" marR="0" marT="1022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</a:tr>
              <a:tr h="385572"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100" b="1" spc="-5" dirty="0">
                          <a:latin typeface="Calibri"/>
                          <a:cs typeface="Calibri"/>
                        </a:rPr>
                        <a:t>Prof.ª Janine Soares de</a:t>
                      </a:r>
                      <a:r>
                        <a:rPr sz="1100" b="1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dirty="0">
                          <a:latin typeface="Calibri"/>
                          <a:cs typeface="Calibri"/>
                        </a:rPr>
                        <a:t>Oliveira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  <a:p>
                      <a:pPr marL="68580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1100" spc="-5" dirty="0">
                          <a:latin typeface="Calibri"/>
                          <a:cs typeface="Calibri"/>
                        </a:rPr>
                        <a:t>Suplente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635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584835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2363/2018/GR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621030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679/2020/GR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1143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850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01/11/2018 a </a:t>
                      </a:r>
                      <a:r>
                        <a:rPr sz="1100" i="1" dirty="0">
                          <a:latin typeface="Calibri"/>
                          <a:cs typeface="Calibri"/>
                        </a:rPr>
                        <a:t>pro</a:t>
                      </a:r>
                      <a:r>
                        <a:rPr sz="1100" i="1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i="1" spc="-5" dirty="0">
                          <a:latin typeface="Calibri"/>
                          <a:cs typeface="Calibri"/>
                        </a:rPr>
                        <a:t>tempore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10795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</a:tr>
              <a:tr h="385622"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100" b="1" spc="-5" dirty="0">
                          <a:latin typeface="Calibri"/>
                          <a:cs typeface="Calibri"/>
                        </a:rPr>
                        <a:t>Prof. Renato</a:t>
                      </a:r>
                      <a:r>
                        <a:rPr sz="1100" b="1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5" dirty="0">
                          <a:latin typeface="Calibri"/>
                          <a:cs typeface="Calibri"/>
                        </a:rPr>
                        <a:t>Oba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  <a:p>
                      <a:pPr marL="68580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1100" spc="-5" dirty="0">
                          <a:latin typeface="Calibri"/>
                          <a:cs typeface="Calibri"/>
                        </a:rPr>
                        <a:t>Titular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635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584835">
                        <a:lnSpc>
                          <a:spcPct val="100000"/>
                        </a:lnSpc>
                        <a:spcBef>
                          <a:spcPts val="805"/>
                        </a:spcBef>
                      </a:pPr>
                      <a:r>
                        <a:rPr lang="pt-BR" sz="1100" dirty="0" smtClean="0">
                          <a:latin typeface="+mn-lt"/>
                          <a:cs typeface="Calibri"/>
                        </a:rPr>
                        <a:t>1066/2020/GR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1022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805"/>
                        </a:spcBef>
                      </a:pPr>
                      <a:r>
                        <a:rPr lang="pt-BR" sz="1100" dirty="0" smtClean="0">
                          <a:latin typeface="+mn-lt"/>
                          <a:cs typeface="Calibri"/>
                        </a:rPr>
                        <a:t>17/08/2020</a:t>
                      </a:r>
                      <a:r>
                        <a:rPr lang="pt-BR" sz="1100" baseline="0" dirty="0" smtClean="0">
                          <a:latin typeface="+mn-lt"/>
                          <a:cs typeface="Calibri"/>
                        </a:rPr>
                        <a:t> a 31/12/2020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1022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</a:tr>
              <a:tr h="385572"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lang="pt-BR" sz="1100" b="1" spc="-5" dirty="0" err="1" smtClean="0">
                          <a:latin typeface="+mn-lt"/>
                          <a:cs typeface="Calibri"/>
                        </a:rPr>
                        <a:t>Profª</a:t>
                      </a:r>
                      <a:r>
                        <a:rPr lang="pt-BR" sz="1100" b="1" spc="-5" dirty="0" smtClean="0">
                          <a:latin typeface="+mn-lt"/>
                          <a:cs typeface="Calibri"/>
                        </a:rPr>
                        <a:t>. </a:t>
                      </a:r>
                      <a:r>
                        <a:rPr lang="pt-BR" sz="1100" b="1" spc="-5" dirty="0" err="1" smtClean="0">
                          <a:latin typeface="+mn-lt"/>
                          <a:cs typeface="Calibri"/>
                        </a:rPr>
                        <a:t>Dilceane</a:t>
                      </a:r>
                      <a:r>
                        <a:rPr lang="pt-BR" sz="1100" b="1" spc="-5" dirty="0" smtClean="0">
                          <a:latin typeface="+mn-lt"/>
                          <a:cs typeface="Calibri"/>
                        </a:rPr>
                        <a:t> </a:t>
                      </a:r>
                      <a:r>
                        <a:rPr lang="pt-BR" sz="1100" b="1" spc="-5" dirty="0" err="1" smtClean="0">
                          <a:latin typeface="+mn-lt"/>
                          <a:cs typeface="Calibri"/>
                        </a:rPr>
                        <a:t>Carraro</a:t>
                      </a:r>
                      <a:endParaRPr lang="pt-BR" sz="1100" b="1" spc="-5" dirty="0" smtClean="0">
                        <a:latin typeface="+mn-lt"/>
                        <a:cs typeface="Calibri"/>
                      </a:endParaRPr>
                    </a:p>
                    <a:p>
                      <a:pPr marL="68580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1100" spc="-5" dirty="0" err="1" smtClean="0">
                          <a:latin typeface="Calibri"/>
                          <a:cs typeface="Calibri"/>
                        </a:rPr>
                        <a:t>Suplente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635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584835">
                        <a:lnSpc>
                          <a:spcPct val="100000"/>
                        </a:lnSpc>
                        <a:spcBef>
                          <a:spcPts val="810"/>
                        </a:spcBef>
                      </a:pPr>
                      <a:r>
                        <a:rPr lang="pt-BR" sz="1100" dirty="0" smtClean="0">
                          <a:latin typeface="+mn-lt"/>
                          <a:cs typeface="Calibri"/>
                        </a:rPr>
                        <a:t>1641/2020/GR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1028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810"/>
                        </a:spcBef>
                      </a:pPr>
                      <a:r>
                        <a:rPr lang="pt-BR" sz="1100" dirty="0" smtClean="0">
                          <a:latin typeface="+mn-lt"/>
                          <a:cs typeface="Calibri"/>
                        </a:rPr>
                        <a:t>30/11/20</a:t>
                      </a:r>
                      <a:r>
                        <a:rPr lang="pt-BR" sz="1100" baseline="0" dirty="0" smtClean="0">
                          <a:latin typeface="+mn-lt"/>
                          <a:cs typeface="Calibri"/>
                        </a:rPr>
                        <a:t> </a:t>
                      </a:r>
                      <a:r>
                        <a:rPr lang="pt-BR" sz="1100" dirty="0" smtClean="0">
                          <a:latin typeface="+mn-lt"/>
                          <a:cs typeface="Calibri"/>
                        </a:rPr>
                        <a:t> a 13/11/22</a:t>
                      </a:r>
                    </a:p>
                  </a:txBody>
                  <a:tcPr marL="0" marR="0" marT="1028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23532" y="998689"/>
            <a:ext cx="8425180" cy="333375"/>
          </a:xfrm>
          <a:custGeom>
            <a:avLst/>
            <a:gdLst/>
            <a:ahLst/>
            <a:cxnLst/>
            <a:rect l="l" t="t" r="r" b="b"/>
            <a:pathLst>
              <a:path w="8425180" h="333375">
                <a:moveTo>
                  <a:pt x="8424926" y="0"/>
                </a:moveTo>
                <a:lnTo>
                  <a:pt x="0" y="0"/>
                </a:lnTo>
                <a:lnTo>
                  <a:pt x="0" y="333032"/>
                </a:lnTo>
                <a:lnTo>
                  <a:pt x="8424926" y="333032"/>
                </a:lnTo>
                <a:lnTo>
                  <a:pt x="8424926" y="0"/>
                </a:lnTo>
                <a:close/>
              </a:path>
            </a:pathLst>
          </a:custGeom>
          <a:solidFill>
            <a:srgbClr val="30859C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323532" y="3191255"/>
            <a:ext cx="8425180" cy="401320"/>
            <a:chOff x="323532" y="3191255"/>
            <a:chExt cx="8425180" cy="401320"/>
          </a:xfrm>
        </p:grpSpPr>
        <p:sp>
          <p:nvSpPr>
            <p:cNvPr id="4" name="object 4"/>
            <p:cNvSpPr/>
            <p:nvPr/>
          </p:nvSpPr>
          <p:spPr>
            <a:xfrm>
              <a:off x="323532" y="3203917"/>
              <a:ext cx="8425180" cy="333375"/>
            </a:xfrm>
            <a:custGeom>
              <a:avLst/>
              <a:gdLst/>
              <a:ahLst/>
              <a:cxnLst/>
              <a:rect l="l" t="t" r="r" b="b"/>
              <a:pathLst>
                <a:path w="8425180" h="333375">
                  <a:moveTo>
                    <a:pt x="8424926" y="0"/>
                  </a:moveTo>
                  <a:lnTo>
                    <a:pt x="0" y="0"/>
                  </a:lnTo>
                  <a:lnTo>
                    <a:pt x="0" y="333032"/>
                  </a:lnTo>
                  <a:lnTo>
                    <a:pt x="8424926" y="333032"/>
                  </a:lnTo>
                  <a:lnTo>
                    <a:pt x="8424926" y="0"/>
                  </a:lnTo>
                  <a:close/>
                </a:path>
              </a:pathLst>
            </a:custGeom>
            <a:solidFill>
              <a:srgbClr val="20586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323532" y="3191255"/>
              <a:ext cx="2646743" cy="400812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2729484" y="3191255"/>
              <a:ext cx="295656" cy="400812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784347" y="3191255"/>
              <a:ext cx="2374392" cy="400812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4917948" y="3191255"/>
              <a:ext cx="295655" cy="400812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5012435" y="3191255"/>
              <a:ext cx="582167" cy="400812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0" name="object 10"/>
          <p:cNvGrpSpPr/>
          <p:nvPr/>
        </p:nvGrpSpPr>
        <p:grpSpPr>
          <a:xfrm>
            <a:off x="323532" y="986027"/>
            <a:ext cx="3996054" cy="401320"/>
            <a:chOff x="323532" y="986027"/>
            <a:chExt cx="3996054" cy="401320"/>
          </a:xfrm>
        </p:grpSpPr>
        <p:sp>
          <p:nvSpPr>
            <p:cNvPr id="11" name="object 11"/>
            <p:cNvSpPr/>
            <p:nvPr/>
          </p:nvSpPr>
          <p:spPr>
            <a:xfrm>
              <a:off x="323532" y="986027"/>
              <a:ext cx="2712275" cy="400812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2795015" y="986027"/>
              <a:ext cx="295656" cy="400812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2849880" y="986027"/>
              <a:ext cx="1072895" cy="400812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3681984" y="986027"/>
              <a:ext cx="295656" cy="400812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3774948" y="986027"/>
              <a:ext cx="544068" cy="400812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aphicFrame>
        <p:nvGraphicFramePr>
          <p:cNvPr id="16" name="object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6017000"/>
              </p:ext>
            </p:extLst>
          </p:nvPr>
        </p:nvGraphicFramePr>
        <p:xfrm>
          <a:off x="317182" y="326263"/>
          <a:ext cx="8424545" cy="562813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032250"/>
                <a:gridCol w="2016125"/>
                <a:gridCol w="2376170"/>
              </a:tblGrid>
              <a:tr h="333120"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lang="pt-BR" sz="1100" b="1" dirty="0" smtClean="0">
                          <a:latin typeface="+mn-lt"/>
                          <a:cs typeface="Calibri"/>
                        </a:rPr>
                        <a:t>Prof. </a:t>
                      </a:r>
                      <a:r>
                        <a:rPr lang="pt-BR" sz="1100" b="1" dirty="0" err="1" smtClean="0">
                          <a:latin typeface="+mn-lt"/>
                          <a:cs typeface="Calibri"/>
                        </a:rPr>
                        <a:t>Alaim</a:t>
                      </a:r>
                      <a:r>
                        <a:rPr lang="pt-BR" sz="1100" b="1" dirty="0" smtClean="0">
                          <a:latin typeface="+mn-lt"/>
                          <a:cs typeface="Calibri"/>
                        </a:rPr>
                        <a:t> Souza Neto </a:t>
                      </a:r>
                      <a:r>
                        <a:rPr sz="1100" dirty="0" smtClean="0">
                          <a:latin typeface="Calibri"/>
                          <a:cs typeface="Calibri"/>
                        </a:rPr>
                        <a:t>-</a:t>
                      </a:r>
                      <a:r>
                        <a:rPr sz="1100" spc="-40" dirty="0" smtClean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Titular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508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621030" algn="l">
                        <a:lnSpc>
                          <a:spcPct val="100000"/>
                        </a:lnSpc>
                        <a:spcBef>
                          <a:spcPts val="595"/>
                        </a:spcBef>
                      </a:pPr>
                      <a:r>
                        <a:rPr lang="pt-BR" sz="1100" dirty="0" smtClean="0">
                          <a:latin typeface="+mn-lt"/>
                          <a:cs typeface="Calibri"/>
                        </a:rPr>
                        <a:t>1066/2020/GR</a:t>
                      </a:r>
                      <a:r>
                        <a:rPr lang="pt-BR" sz="1100" dirty="0" smtClean="0">
                          <a:latin typeface="Calibri"/>
                          <a:cs typeface="Calibri"/>
                        </a:rPr>
                        <a:t>  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755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595"/>
                        </a:spcBef>
                      </a:pPr>
                      <a:r>
                        <a:rPr lang="pt-BR" sz="1100" dirty="0" smtClean="0">
                          <a:latin typeface="+mn-lt"/>
                          <a:cs typeface="Calibri"/>
                        </a:rPr>
                        <a:t>06/08/2020 a 17/02/2022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755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</a:tr>
              <a:tr h="332993"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lang="it-IT" sz="1100" b="1" spc="-5" baseline="0" dirty="0" smtClean="0">
                          <a:latin typeface="+mn-lt"/>
                          <a:cs typeface="Calibri"/>
                        </a:rPr>
                        <a:t>Prof.ª Carla D'Agostini Derech Nunes </a:t>
                      </a:r>
                      <a:r>
                        <a:rPr sz="1100" dirty="0" smtClean="0">
                          <a:latin typeface="Calibri"/>
                          <a:cs typeface="Calibri"/>
                        </a:rPr>
                        <a:t>-</a:t>
                      </a:r>
                      <a:r>
                        <a:rPr sz="1100" spc="-25" dirty="0" smtClean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Suplente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508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621030">
                        <a:lnSpc>
                          <a:spcPct val="100000"/>
                        </a:lnSpc>
                        <a:spcBef>
                          <a:spcPts val="585"/>
                        </a:spcBef>
                      </a:pPr>
                      <a:r>
                        <a:rPr lang="pt-BR" sz="1100" dirty="0" smtClean="0">
                          <a:latin typeface="Calibri"/>
                          <a:cs typeface="Calibri"/>
                        </a:rPr>
                        <a:t> 1583/2020/GR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7429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590"/>
                        </a:spcBef>
                      </a:pPr>
                      <a:r>
                        <a:rPr lang="pt-BR" sz="1100" dirty="0" smtClean="0">
                          <a:latin typeface="+mn-lt"/>
                          <a:cs typeface="Calibri"/>
                        </a:rPr>
                        <a:t>24/11/20</a:t>
                      </a:r>
                      <a:r>
                        <a:rPr lang="pt-BR" sz="1100" baseline="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lang="pt-BR" sz="1100" baseline="0" dirty="0" smtClean="0">
                          <a:latin typeface="+mn-lt"/>
                          <a:cs typeface="Calibri"/>
                        </a:rPr>
                        <a:t>a 23/11/22</a:t>
                      </a:r>
                    </a:p>
                  </a:txBody>
                  <a:tcPr marL="0" marR="0" marT="7493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</a:tr>
              <a:tr h="332994">
                <a:tc gridSpan="3"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14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Representantes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da </a:t>
                      </a:r>
                      <a:r>
                        <a:rPr sz="14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Câmara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de </a:t>
                      </a:r>
                      <a:r>
                        <a:rPr sz="14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Pós-Graduação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-</a:t>
                      </a:r>
                      <a:r>
                        <a:rPr sz="1400" b="1" spc="-15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4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CPG</a:t>
                      </a:r>
                      <a:endParaRPr sz="1400" dirty="0">
                        <a:latin typeface="Calibri"/>
                        <a:cs typeface="Calibri"/>
                      </a:endParaRPr>
                    </a:p>
                  </a:txBody>
                  <a:tcPr marL="0" marR="0" marT="342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297052">
                <a:tc>
                  <a:txBody>
                    <a:bodyPr/>
                    <a:lstStyle/>
                    <a:p>
                      <a:pPr marL="88900">
                        <a:lnSpc>
                          <a:spcPts val="1255"/>
                        </a:lnSpc>
                      </a:pPr>
                      <a:r>
                        <a:rPr lang="pt-BR" sz="1100" b="1" baseline="0" dirty="0" smtClean="0">
                          <a:latin typeface="+mn-lt"/>
                          <a:cs typeface="Calibri"/>
                        </a:rPr>
                        <a:t>Prof. Roberto Carlos dos Santos Pacheco </a:t>
                      </a:r>
                      <a:r>
                        <a:rPr sz="1100" dirty="0" smtClean="0">
                          <a:latin typeface="Calibri"/>
                          <a:cs typeface="Calibri"/>
                        </a:rPr>
                        <a:t>- 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Titular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584835" algn="l">
                        <a:lnSpc>
                          <a:spcPct val="100000"/>
                        </a:lnSpc>
                        <a:spcBef>
                          <a:spcPts val="595"/>
                        </a:spcBef>
                      </a:pPr>
                      <a:r>
                        <a:rPr lang="pt-BR" sz="11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Calibri"/>
                        </a:rPr>
                        <a:t>1274/2020/GR</a:t>
                      </a:r>
                      <a:endParaRPr sz="11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Calibri"/>
                      </a:endParaRPr>
                    </a:p>
                  </a:txBody>
                  <a:tcPr marL="0" marR="0" marT="5715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45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100" dirty="0" smtClean="0">
                          <a:latin typeface="+mn-lt"/>
                          <a:cs typeface="Calibri"/>
                        </a:rPr>
                        <a:t>29/09/2020 a 20/03/2021</a:t>
                      </a:r>
                    </a:p>
                  </a:txBody>
                  <a:tcPr marL="0" marR="0" marT="5715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</a:tr>
              <a:tr h="333121">
                <a:tc>
                  <a:txBody>
                    <a:bodyPr/>
                    <a:lstStyle/>
                    <a:p>
                      <a:pPr marL="88900">
                        <a:lnSpc>
                          <a:spcPts val="1255"/>
                        </a:lnSpc>
                      </a:pPr>
                      <a:r>
                        <a:rPr lang="pt-BR" sz="1100" b="1" spc="-5" dirty="0" smtClean="0">
                          <a:latin typeface="+mn-lt"/>
                          <a:cs typeface="Calibri"/>
                        </a:rPr>
                        <a:t>Prof. Ivan </a:t>
                      </a:r>
                      <a:r>
                        <a:rPr lang="pt-BR" sz="1100" b="1" spc="-5" dirty="0" err="1" smtClean="0">
                          <a:latin typeface="+mn-lt"/>
                          <a:cs typeface="Calibri"/>
                        </a:rPr>
                        <a:t>Helmuth</a:t>
                      </a:r>
                      <a:r>
                        <a:rPr lang="pt-BR" sz="1100" b="1" spc="-5" dirty="0" smtClean="0">
                          <a:latin typeface="+mn-lt"/>
                          <a:cs typeface="Calibri"/>
                        </a:rPr>
                        <a:t> </a:t>
                      </a:r>
                      <a:r>
                        <a:rPr lang="pt-BR" sz="1100" b="1" spc="-5" dirty="0" err="1" smtClean="0">
                          <a:latin typeface="+mn-lt"/>
                          <a:cs typeface="Calibri"/>
                        </a:rPr>
                        <a:t>Bechtold</a:t>
                      </a:r>
                      <a:r>
                        <a:rPr sz="1100" b="1" spc="-5" dirty="0" smtClean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11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Suplente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584835">
                        <a:lnSpc>
                          <a:spcPct val="100000"/>
                        </a:lnSpc>
                        <a:spcBef>
                          <a:spcPts val="595"/>
                        </a:spcBef>
                      </a:pPr>
                      <a:r>
                        <a:rPr lang="pt-BR" sz="1100" dirty="0" smtClean="0">
                          <a:latin typeface="+mn-lt"/>
                          <a:cs typeface="Calibri"/>
                        </a:rPr>
                        <a:t>1274/2020/GR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755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59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100" dirty="0" smtClean="0">
                          <a:latin typeface="+mn-lt"/>
                          <a:cs typeface="Calibri"/>
                        </a:rPr>
                        <a:t>29/09/2020 a</a:t>
                      </a:r>
                      <a:r>
                        <a:rPr lang="pt-BR" sz="1100" baseline="0" dirty="0" smtClean="0">
                          <a:latin typeface="+mn-lt"/>
                          <a:cs typeface="Calibri"/>
                        </a:rPr>
                        <a:t> 02/09/2021</a:t>
                      </a:r>
                      <a:endParaRPr lang="pt-BR" sz="1100" dirty="0" smtClean="0">
                        <a:latin typeface="+mn-lt"/>
                        <a:cs typeface="Calibri"/>
                      </a:endParaRPr>
                    </a:p>
                  </a:txBody>
                  <a:tcPr marL="0" marR="0" marT="755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</a:tr>
              <a:tr h="242950">
                <a:tc>
                  <a:txBody>
                    <a:bodyPr/>
                    <a:lstStyle/>
                    <a:p>
                      <a:pPr marL="88900">
                        <a:lnSpc>
                          <a:spcPts val="1255"/>
                        </a:lnSpc>
                      </a:pPr>
                      <a:r>
                        <a:rPr sz="1100" b="1" spc="-5" dirty="0">
                          <a:latin typeface="Calibri"/>
                          <a:cs typeface="Calibri"/>
                        </a:rPr>
                        <a:t>Prof. Glauber Wagner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11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Titular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584835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1637/2019/GR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3048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16/07/2019 a</a:t>
                      </a:r>
                      <a:r>
                        <a:rPr sz="11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17/01/2021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3048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</a:tr>
              <a:tr h="332993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lang="pt-BR" sz="1100" b="1" dirty="0" smtClean="0">
                          <a:latin typeface="+mn-lt"/>
                          <a:cs typeface="Calibri"/>
                        </a:rPr>
                        <a:t>Prof. Eduardo Luiz </a:t>
                      </a:r>
                      <a:r>
                        <a:rPr lang="pt-BR" sz="1100" b="1" dirty="0" err="1" smtClean="0">
                          <a:latin typeface="+mn-lt"/>
                          <a:cs typeface="Calibri"/>
                        </a:rPr>
                        <a:t>Gasnhar</a:t>
                      </a:r>
                      <a:r>
                        <a:rPr lang="pt-BR" sz="1100" b="1" dirty="0" smtClean="0">
                          <a:latin typeface="+mn-lt"/>
                          <a:cs typeface="Calibri"/>
                        </a:rPr>
                        <a:t> Moreira</a:t>
                      </a:r>
                      <a:r>
                        <a:rPr sz="1100" dirty="0" smtClean="0">
                          <a:latin typeface="Calibri"/>
                          <a:cs typeface="Calibri"/>
                        </a:rPr>
                        <a:t>-</a:t>
                      </a:r>
                      <a:r>
                        <a:rPr sz="1100" spc="-25" dirty="0" smtClean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Suplente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584835" algn="l">
                        <a:lnSpc>
                          <a:spcPct val="100000"/>
                        </a:lnSpc>
                        <a:spcBef>
                          <a:spcPts val="595"/>
                        </a:spcBef>
                      </a:pPr>
                      <a:r>
                        <a:rPr lang="pt-BR" sz="1100" dirty="0" smtClean="0">
                          <a:latin typeface="Calibri"/>
                          <a:cs typeface="Calibri"/>
                        </a:rPr>
                        <a:t> </a:t>
                      </a:r>
                      <a:r>
                        <a:rPr lang="pt-BR" sz="1100" dirty="0" smtClean="0">
                          <a:latin typeface="+mn-lt"/>
                          <a:cs typeface="Calibri"/>
                        </a:rPr>
                        <a:t>946/2020/GR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755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595"/>
                        </a:spcBef>
                      </a:pPr>
                      <a:r>
                        <a:rPr lang="pt-BR" sz="1100" dirty="0" smtClean="0">
                          <a:latin typeface="+mn-lt"/>
                          <a:cs typeface="Calibri"/>
                        </a:rPr>
                        <a:t>07/07/2020 a 02/12/2021 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755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</a:tr>
              <a:tr h="333121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lang="pt-BR" sz="1100" b="1" dirty="0" smtClean="0">
                          <a:latin typeface="+mn-lt"/>
                          <a:cs typeface="Calibri"/>
                        </a:rPr>
                        <a:t>Prof. Luiz </a:t>
                      </a:r>
                      <a:r>
                        <a:rPr lang="pt-BR" sz="1100" b="1" dirty="0" err="1" smtClean="0">
                          <a:latin typeface="+mn-lt"/>
                          <a:cs typeface="Calibri"/>
                        </a:rPr>
                        <a:t>Alberton</a:t>
                      </a:r>
                      <a:r>
                        <a:rPr lang="pt-BR" sz="1100" b="1" dirty="0" smtClean="0">
                          <a:latin typeface="+mn-lt"/>
                          <a:cs typeface="Calibri"/>
                        </a:rPr>
                        <a:t> </a:t>
                      </a:r>
                      <a:r>
                        <a:rPr lang="pt-BR" sz="1100" dirty="0" smtClean="0">
                          <a:latin typeface="Calibri"/>
                          <a:cs typeface="Calibri"/>
                        </a:rPr>
                        <a:t>–</a:t>
                      </a:r>
                      <a:r>
                        <a:rPr sz="1100" spc="-35" dirty="0" smtClean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Titular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69215" marR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59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100" dirty="0" smtClean="0">
                          <a:latin typeface="+mn-lt"/>
                          <a:cs typeface="Calibri"/>
                        </a:rPr>
                        <a:t>                  1584/2020/GR</a:t>
                      </a:r>
                    </a:p>
                  </a:txBody>
                  <a:tcPr marL="0" marR="0" marT="755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95"/>
                        </a:spcBef>
                      </a:pPr>
                      <a:r>
                        <a:rPr lang="pt-BR" sz="1100" dirty="0" smtClean="0">
                          <a:latin typeface="+mn-lt"/>
                          <a:cs typeface="Calibri"/>
                        </a:rPr>
                        <a:t>07/07/2020 a 06/06/2022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755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</a:tr>
              <a:tr h="332993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lang="pt-BR" sz="1100" b="1" dirty="0" smtClean="0">
                          <a:latin typeface="+mn-lt"/>
                          <a:cs typeface="Calibri"/>
                        </a:rPr>
                        <a:t>Prof. </a:t>
                      </a:r>
                      <a:r>
                        <a:rPr lang="pt-BR" sz="1100" b="1" spc="-5" dirty="0" err="1" smtClean="0">
                          <a:latin typeface="+mn-lt"/>
                          <a:cs typeface="Calibri"/>
                        </a:rPr>
                        <a:t>Amurabi</a:t>
                      </a:r>
                      <a:r>
                        <a:rPr lang="pt-BR" sz="1100" b="1" spc="-5" dirty="0" smtClean="0">
                          <a:latin typeface="+mn-lt"/>
                          <a:cs typeface="Calibri"/>
                        </a:rPr>
                        <a:t> Pereira de Oliveira</a:t>
                      </a:r>
                      <a:r>
                        <a:rPr lang="pt-BR" sz="1100" dirty="0" smtClean="0">
                          <a:latin typeface="Calibri"/>
                          <a:cs typeface="Calibri"/>
                        </a:rPr>
                        <a:t>–</a:t>
                      </a:r>
                      <a:r>
                        <a:rPr sz="1100" spc="-30" dirty="0" smtClean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Suplente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584835" algn="l">
                        <a:lnSpc>
                          <a:spcPct val="100000"/>
                        </a:lnSpc>
                        <a:spcBef>
                          <a:spcPts val="595"/>
                        </a:spcBef>
                      </a:pPr>
                      <a:r>
                        <a:rPr lang="pt-BR" sz="1100" dirty="0" smtClean="0">
                          <a:latin typeface="Calibri"/>
                          <a:cs typeface="Calibri"/>
                        </a:rPr>
                        <a:t> </a:t>
                      </a:r>
                      <a:r>
                        <a:rPr lang="pt-BR" sz="1100" dirty="0" smtClean="0">
                          <a:latin typeface="+mn-lt"/>
                          <a:cs typeface="Calibri"/>
                        </a:rPr>
                        <a:t>1584/2020/GR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755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595"/>
                        </a:spcBef>
                      </a:pPr>
                      <a:r>
                        <a:rPr lang="pt-BR" sz="1100" dirty="0" smtClean="0">
                          <a:latin typeface="+mn-lt"/>
                          <a:cs typeface="Calibri"/>
                        </a:rPr>
                        <a:t>15/09/2020 a</a:t>
                      </a:r>
                      <a:r>
                        <a:rPr lang="pt-BR" sz="1100" baseline="0" dirty="0" smtClean="0">
                          <a:latin typeface="+mn-lt"/>
                          <a:cs typeface="Calibri"/>
                        </a:rPr>
                        <a:t> 31/10/2021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755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</a:tr>
              <a:tr h="332994">
                <a:tc gridSpan="3"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14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Representantes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do </a:t>
                      </a:r>
                      <a:r>
                        <a:rPr sz="14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corpo </a:t>
                      </a:r>
                      <a:r>
                        <a:rPr sz="14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Técnico-Administrativo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em </a:t>
                      </a:r>
                      <a:r>
                        <a:rPr sz="14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Educação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-</a:t>
                      </a:r>
                      <a:r>
                        <a:rPr sz="1400" b="1" spc="-13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400" b="1" spc="-3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TAEs</a:t>
                      </a:r>
                      <a:endParaRPr sz="1400" dirty="0">
                        <a:latin typeface="Calibri"/>
                        <a:cs typeface="Calibri"/>
                      </a:endParaRPr>
                    </a:p>
                  </a:txBody>
                  <a:tcPr marL="0" marR="0" marT="342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270129">
                <a:tc>
                  <a:txBody>
                    <a:bodyPr/>
                    <a:lstStyle/>
                    <a:p>
                      <a:pPr marL="88900">
                        <a:lnSpc>
                          <a:spcPts val="1260"/>
                        </a:lnSpc>
                      </a:pPr>
                      <a:r>
                        <a:rPr sz="1100" b="1" spc="-5" dirty="0">
                          <a:latin typeface="Calibri"/>
                          <a:cs typeface="Calibri"/>
                        </a:rPr>
                        <a:t>Sra. Sandra </a:t>
                      </a:r>
                      <a:r>
                        <a:rPr sz="1100" b="1" dirty="0">
                          <a:latin typeface="Calibri"/>
                          <a:cs typeface="Calibri"/>
                        </a:rPr>
                        <a:t>Regina </a:t>
                      </a:r>
                      <a:r>
                        <a:rPr sz="1100" b="1" spc="-5" dirty="0">
                          <a:latin typeface="Calibri"/>
                          <a:cs typeface="Calibri"/>
                        </a:rPr>
                        <a:t>Carrieri de Souza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Titular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584835">
                        <a:lnSpc>
                          <a:spcPct val="100000"/>
                        </a:lnSpc>
                        <a:spcBef>
                          <a:spcPts val="350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2658/2019/GR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4445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50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09/12/2019 a</a:t>
                      </a:r>
                      <a:r>
                        <a:rPr sz="11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08/12/2021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4445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</a:tr>
              <a:tr h="225044">
                <a:tc>
                  <a:txBody>
                    <a:bodyPr/>
                    <a:lstStyle/>
                    <a:p>
                      <a:pPr marL="88900">
                        <a:lnSpc>
                          <a:spcPts val="1260"/>
                        </a:lnSpc>
                      </a:pPr>
                      <a:r>
                        <a:rPr sz="1100" b="1" spc="-5" dirty="0">
                          <a:latin typeface="Calibri"/>
                          <a:cs typeface="Calibri"/>
                        </a:rPr>
                        <a:t>Sra. Vanessa de </a:t>
                      </a:r>
                      <a:r>
                        <a:rPr sz="1100" b="1" dirty="0">
                          <a:latin typeface="Calibri"/>
                          <a:cs typeface="Calibri"/>
                        </a:rPr>
                        <a:t>Oliveira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1100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Suplente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584835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2658/2019/GR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09/12/2019 a</a:t>
                      </a:r>
                      <a:r>
                        <a:rPr sz="11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08/12/2021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</a:tr>
              <a:tr h="260984">
                <a:tc>
                  <a:txBody>
                    <a:bodyPr/>
                    <a:lstStyle/>
                    <a:p>
                      <a:pPr marL="88900">
                        <a:lnSpc>
                          <a:spcPts val="1260"/>
                        </a:lnSpc>
                      </a:pPr>
                      <a:r>
                        <a:rPr sz="1100" b="1" spc="-5" dirty="0">
                          <a:latin typeface="Calibri"/>
                          <a:cs typeface="Calibri"/>
                        </a:rPr>
                        <a:t>Sr. Eduardo de </a:t>
                      </a:r>
                      <a:r>
                        <a:rPr sz="1100" b="1" dirty="0">
                          <a:latin typeface="Calibri"/>
                          <a:cs typeface="Calibri"/>
                        </a:rPr>
                        <a:t>Mello Garcia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1100" spc="-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Titular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584835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2659/2019/GR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09/12/2019 a</a:t>
                      </a:r>
                      <a:r>
                        <a:rPr sz="1100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08/12/2021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</a:tr>
              <a:tr h="279654">
                <a:tc>
                  <a:txBody>
                    <a:bodyPr/>
                    <a:lstStyle/>
                    <a:p>
                      <a:pPr marL="88900">
                        <a:lnSpc>
                          <a:spcPts val="1260"/>
                        </a:lnSpc>
                      </a:pPr>
                      <a:r>
                        <a:rPr sz="1100" b="1" spc="-5" dirty="0">
                          <a:latin typeface="Calibri"/>
                          <a:cs typeface="Calibri"/>
                        </a:rPr>
                        <a:t>Sr. </a:t>
                      </a:r>
                      <a:r>
                        <a:rPr sz="1100" b="1" dirty="0">
                          <a:latin typeface="Calibri"/>
                          <a:cs typeface="Calibri"/>
                        </a:rPr>
                        <a:t>Tiago Pasito </a:t>
                      </a:r>
                      <a:r>
                        <a:rPr sz="1100" b="1" spc="-5" dirty="0">
                          <a:latin typeface="Calibri"/>
                          <a:cs typeface="Calibri"/>
                        </a:rPr>
                        <a:t>Schultz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 Suplente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584835">
                        <a:lnSpc>
                          <a:spcPct val="100000"/>
                        </a:lnSpc>
                        <a:spcBef>
                          <a:spcPts val="390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2659/2019/GR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4953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90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09/12/2019 a</a:t>
                      </a:r>
                      <a:r>
                        <a:rPr sz="11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08/12/2021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4953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</a:tr>
              <a:tr h="251968">
                <a:tc>
                  <a:txBody>
                    <a:bodyPr/>
                    <a:lstStyle/>
                    <a:p>
                      <a:pPr marL="88900">
                        <a:lnSpc>
                          <a:spcPts val="1260"/>
                        </a:lnSpc>
                      </a:pPr>
                      <a:r>
                        <a:rPr sz="1100" b="1" spc="-5" dirty="0">
                          <a:latin typeface="Calibri"/>
                          <a:cs typeface="Calibri"/>
                        </a:rPr>
                        <a:t>Sra. </a:t>
                      </a:r>
                      <a:r>
                        <a:rPr sz="1100" b="1" dirty="0">
                          <a:latin typeface="Calibri"/>
                          <a:cs typeface="Calibri"/>
                        </a:rPr>
                        <a:t>Iclicia </a:t>
                      </a:r>
                      <a:r>
                        <a:rPr sz="1100" b="1" spc="-5" dirty="0">
                          <a:latin typeface="Calibri"/>
                          <a:cs typeface="Calibri"/>
                        </a:rPr>
                        <a:t>Viana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11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Titular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584835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2660/2019/GR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3556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09/12/2019 a</a:t>
                      </a:r>
                      <a:r>
                        <a:rPr sz="11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08/12/2021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3556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</a:tr>
              <a:tr h="233425">
                <a:tc>
                  <a:txBody>
                    <a:bodyPr/>
                    <a:lstStyle/>
                    <a:p>
                      <a:pPr marL="88900">
                        <a:lnSpc>
                          <a:spcPts val="1260"/>
                        </a:lnSpc>
                      </a:pPr>
                      <a:r>
                        <a:rPr sz="1100" b="1" spc="-5" dirty="0">
                          <a:latin typeface="Calibri"/>
                          <a:cs typeface="Calibri"/>
                        </a:rPr>
                        <a:t>Sra. </a:t>
                      </a:r>
                      <a:r>
                        <a:rPr sz="1100" b="1" dirty="0">
                          <a:latin typeface="Calibri"/>
                          <a:cs typeface="Calibri"/>
                        </a:rPr>
                        <a:t>Larissa Regina </a:t>
                      </a:r>
                      <a:r>
                        <a:rPr sz="1100" b="1" spc="-5" dirty="0">
                          <a:latin typeface="Calibri"/>
                          <a:cs typeface="Calibri"/>
                        </a:rPr>
                        <a:t>Topanotti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11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Suplente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584835">
                        <a:lnSpc>
                          <a:spcPct val="100000"/>
                        </a:lnSpc>
                        <a:spcBef>
                          <a:spcPts val="209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2660/2019/GR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2666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09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09/12/2019 a</a:t>
                      </a:r>
                      <a:r>
                        <a:rPr sz="1100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08/12/2021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2666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</a:tr>
              <a:tr h="260477">
                <a:tc>
                  <a:txBody>
                    <a:bodyPr/>
                    <a:lstStyle/>
                    <a:p>
                      <a:pPr marL="88900">
                        <a:lnSpc>
                          <a:spcPts val="1260"/>
                        </a:lnSpc>
                      </a:pPr>
                      <a:r>
                        <a:rPr sz="1100" b="1" spc="-5" dirty="0">
                          <a:latin typeface="Calibri"/>
                          <a:cs typeface="Calibri"/>
                        </a:rPr>
                        <a:t>Sr. Ronaldo David Viana Barbosa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11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Titular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584835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2661/2019/GR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09/12/2019 a</a:t>
                      </a:r>
                      <a:r>
                        <a:rPr sz="11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08/12/2021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</a:tr>
              <a:tr h="343230">
                <a:tc>
                  <a:txBody>
                    <a:bodyPr/>
                    <a:lstStyle/>
                    <a:p>
                      <a:pPr marL="88900">
                        <a:lnSpc>
                          <a:spcPts val="1260"/>
                        </a:lnSpc>
                      </a:pPr>
                      <a:r>
                        <a:rPr sz="1100" b="1" spc="-5" dirty="0">
                          <a:latin typeface="Calibri"/>
                          <a:cs typeface="Calibri"/>
                        </a:rPr>
                        <a:t>Sra. Karina Jansen Beirão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11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Suplente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584835">
                        <a:lnSpc>
                          <a:spcPct val="100000"/>
                        </a:lnSpc>
                        <a:spcBef>
                          <a:spcPts val="640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2661/2019/GR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8128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40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09/12/2019 a</a:t>
                      </a:r>
                      <a:r>
                        <a:rPr sz="11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08/12/2021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8128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</a:tr>
              <a:tr h="298894"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100" b="1" spc="-5" dirty="0">
                          <a:latin typeface="Calibri"/>
                          <a:cs typeface="Calibri"/>
                        </a:rPr>
                        <a:t>Sra. Karine </a:t>
                      </a:r>
                      <a:r>
                        <a:rPr sz="1100" b="1" dirty="0">
                          <a:latin typeface="Calibri"/>
                          <a:cs typeface="Calibri"/>
                        </a:rPr>
                        <a:t>Albrescht </a:t>
                      </a:r>
                      <a:r>
                        <a:rPr sz="1100" b="1" spc="-5" dirty="0">
                          <a:latin typeface="Calibri"/>
                          <a:cs typeface="Calibri"/>
                        </a:rPr>
                        <a:t>Kerr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1100" spc="-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Titular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635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584835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2662/2019/GR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590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09/12/2019 a</a:t>
                      </a:r>
                      <a:r>
                        <a:rPr sz="11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08/12/2021</a:t>
                      </a:r>
                    </a:p>
                  </a:txBody>
                  <a:tcPr marL="0" marR="0" marT="590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323532" y="2156460"/>
            <a:ext cx="8425180" cy="401320"/>
            <a:chOff x="323532" y="2156460"/>
            <a:chExt cx="8425180" cy="401320"/>
          </a:xfrm>
        </p:grpSpPr>
        <p:sp>
          <p:nvSpPr>
            <p:cNvPr id="3" name="object 3"/>
            <p:cNvSpPr/>
            <p:nvPr/>
          </p:nvSpPr>
          <p:spPr>
            <a:xfrm>
              <a:off x="323532" y="2168867"/>
              <a:ext cx="8425180" cy="333375"/>
            </a:xfrm>
            <a:custGeom>
              <a:avLst/>
              <a:gdLst/>
              <a:ahLst/>
              <a:cxnLst/>
              <a:rect l="l" t="t" r="r" b="b"/>
              <a:pathLst>
                <a:path w="8425180" h="333375">
                  <a:moveTo>
                    <a:pt x="8424926" y="0"/>
                  </a:moveTo>
                  <a:lnTo>
                    <a:pt x="0" y="0"/>
                  </a:lnTo>
                  <a:lnTo>
                    <a:pt x="0" y="333032"/>
                  </a:lnTo>
                  <a:lnTo>
                    <a:pt x="8424926" y="333032"/>
                  </a:lnTo>
                  <a:lnTo>
                    <a:pt x="8424926" y="0"/>
                  </a:lnTo>
                  <a:close/>
                </a:path>
              </a:pathLst>
            </a:custGeom>
            <a:solidFill>
              <a:srgbClr val="20586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323532" y="2156460"/>
              <a:ext cx="2794571" cy="400812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2877312" y="2156460"/>
              <a:ext cx="295656" cy="400812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2970275" y="2156460"/>
              <a:ext cx="534924" cy="400812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aphicFrame>
        <p:nvGraphicFramePr>
          <p:cNvPr id="7" name="object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2406816"/>
              </p:ext>
            </p:extLst>
          </p:nvPr>
        </p:nvGraphicFramePr>
        <p:xfrm>
          <a:off x="317182" y="254254"/>
          <a:ext cx="8424545" cy="497763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032250"/>
                <a:gridCol w="2016125"/>
                <a:gridCol w="2376170"/>
              </a:tblGrid>
              <a:tr h="335280">
                <a:tc>
                  <a:txBody>
                    <a:bodyPr/>
                    <a:lstStyle/>
                    <a:p>
                      <a:pPr marL="88900">
                        <a:lnSpc>
                          <a:spcPts val="1250"/>
                        </a:lnSpc>
                      </a:pPr>
                      <a:r>
                        <a:rPr sz="1100" b="1" spc="-5" dirty="0">
                          <a:latin typeface="Calibri"/>
                          <a:cs typeface="Calibri"/>
                        </a:rPr>
                        <a:t>Sr. </a:t>
                      </a:r>
                      <a:r>
                        <a:rPr sz="1100" b="1" dirty="0">
                          <a:latin typeface="Calibri"/>
                          <a:cs typeface="Calibri"/>
                        </a:rPr>
                        <a:t>Micael </a:t>
                      </a:r>
                      <a:r>
                        <a:rPr sz="1100" b="1" spc="-5" dirty="0">
                          <a:latin typeface="Calibri"/>
                          <a:cs typeface="Calibri"/>
                        </a:rPr>
                        <a:t>Salton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11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Suplente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2662/2019/GR</a:t>
                      </a:r>
                    </a:p>
                  </a:txBody>
                  <a:tcPr marL="0" marR="0" marT="762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09/12/2019 a</a:t>
                      </a:r>
                      <a:r>
                        <a:rPr sz="11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08/12/2021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762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</a:tr>
              <a:tr h="345820">
                <a:tc>
                  <a:txBody>
                    <a:bodyPr/>
                    <a:lstStyle/>
                    <a:p>
                      <a:pPr marL="88900">
                        <a:lnSpc>
                          <a:spcPts val="1255"/>
                        </a:lnSpc>
                      </a:pPr>
                      <a:r>
                        <a:rPr sz="1100" b="1" spc="-5" dirty="0">
                          <a:latin typeface="Calibri"/>
                          <a:cs typeface="Calibri"/>
                        </a:rPr>
                        <a:t>Sr. Antônio Marcos Machado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Titular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45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2663/2019/GR</a:t>
                      </a:r>
                    </a:p>
                  </a:txBody>
                  <a:tcPr marL="0" marR="0" marT="819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45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09/12/2019 a</a:t>
                      </a:r>
                      <a:r>
                        <a:rPr sz="11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08/12/2021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819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</a:tr>
              <a:tr h="327025"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sz="1100" b="1" spc="-5" dirty="0">
                          <a:latin typeface="Calibri"/>
                          <a:cs typeface="Calibri"/>
                        </a:rPr>
                        <a:t>Sr. </a:t>
                      </a:r>
                      <a:r>
                        <a:rPr sz="1100" b="1" dirty="0">
                          <a:latin typeface="Calibri"/>
                          <a:cs typeface="Calibri"/>
                        </a:rPr>
                        <a:t>Humberto </a:t>
                      </a:r>
                      <a:r>
                        <a:rPr sz="1100" b="1" spc="-5" dirty="0">
                          <a:latin typeface="Calibri"/>
                          <a:cs typeface="Calibri"/>
                        </a:rPr>
                        <a:t>Roesler Martins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–</a:t>
                      </a:r>
                      <a:r>
                        <a:rPr sz="11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Suplente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508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70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2663/2019/GR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723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70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09/12/2019 a</a:t>
                      </a:r>
                      <a:r>
                        <a:rPr sz="11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08/12/2021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723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</a:tr>
              <a:tr h="207010"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sz="1100" b="1" spc="-5" dirty="0">
                          <a:latin typeface="Calibri"/>
                          <a:cs typeface="Calibri"/>
                        </a:rPr>
                        <a:t>Sr. Lucas Pereira da Silva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–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Titular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508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2664/2019/GR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127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09/12/2019 a</a:t>
                      </a:r>
                      <a:r>
                        <a:rPr sz="11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08/12/2021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127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</a:tr>
              <a:tr h="234061"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sz="1100" b="1" spc="-5" dirty="0">
                          <a:latin typeface="Calibri"/>
                          <a:cs typeface="Calibri"/>
                        </a:rPr>
                        <a:t>Sr. </a:t>
                      </a:r>
                      <a:r>
                        <a:rPr sz="1100" b="1" dirty="0">
                          <a:latin typeface="Calibri"/>
                          <a:cs typeface="Calibri"/>
                        </a:rPr>
                        <a:t>Gustavo </a:t>
                      </a:r>
                      <a:r>
                        <a:rPr sz="1100" b="1" spc="-5" dirty="0">
                          <a:latin typeface="Calibri"/>
                          <a:cs typeface="Calibri"/>
                        </a:rPr>
                        <a:t>Alexssandro Tonini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–</a:t>
                      </a:r>
                      <a:r>
                        <a:rPr sz="11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Suplente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508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04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2664/2019/GR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26034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04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09/12/2019 a</a:t>
                      </a:r>
                      <a:r>
                        <a:rPr sz="11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08/12/2021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26034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</a:tr>
              <a:tr h="243077"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sz="1100" b="1" spc="-5" dirty="0">
                          <a:latin typeface="Calibri"/>
                          <a:cs typeface="Calibri"/>
                        </a:rPr>
                        <a:t>Sra. </a:t>
                      </a:r>
                      <a:r>
                        <a:rPr sz="1100" b="1" dirty="0">
                          <a:latin typeface="Calibri"/>
                          <a:cs typeface="Calibri"/>
                        </a:rPr>
                        <a:t>Camila </a:t>
                      </a:r>
                      <a:r>
                        <a:rPr sz="1100" b="1" spc="-5" dirty="0">
                          <a:latin typeface="Calibri"/>
                          <a:cs typeface="Calibri"/>
                        </a:rPr>
                        <a:t>de </a:t>
                      </a:r>
                      <a:r>
                        <a:rPr sz="1100" b="1" dirty="0">
                          <a:latin typeface="Calibri"/>
                          <a:cs typeface="Calibri"/>
                        </a:rPr>
                        <a:t>Amorim </a:t>
                      </a:r>
                      <a:r>
                        <a:rPr sz="1100" b="1" spc="-5" dirty="0">
                          <a:latin typeface="Calibri"/>
                          <a:cs typeface="Calibri"/>
                        </a:rPr>
                        <a:t>Ferreira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–</a:t>
                      </a:r>
                      <a:r>
                        <a:rPr sz="1100" spc="-6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Titular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508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2665/2019/GR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3048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09/12/2019 a</a:t>
                      </a:r>
                      <a:r>
                        <a:rPr sz="11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08/12/2021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3048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</a:tr>
              <a:tr h="216026"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sz="1100" b="1" spc="-5" dirty="0">
                          <a:latin typeface="Calibri"/>
                          <a:cs typeface="Calibri"/>
                        </a:rPr>
                        <a:t>Sr. </a:t>
                      </a:r>
                      <a:r>
                        <a:rPr sz="1100" b="1" dirty="0">
                          <a:latin typeface="Calibri"/>
                          <a:cs typeface="Calibri"/>
                        </a:rPr>
                        <a:t>Sergio </a:t>
                      </a:r>
                      <a:r>
                        <a:rPr sz="1100" b="1" spc="-5" dirty="0">
                          <a:latin typeface="Calibri"/>
                          <a:cs typeface="Calibri"/>
                        </a:rPr>
                        <a:t>Leandro da </a:t>
                      </a:r>
                      <a:r>
                        <a:rPr sz="1100" b="1" dirty="0">
                          <a:latin typeface="Calibri"/>
                          <a:cs typeface="Calibri"/>
                        </a:rPr>
                        <a:t>Silva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–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Suplente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508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2665/2019/GR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171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09/12/2019 a</a:t>
                      </a:r>
                      <a:r>
                        <a:rPr sz="1100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08/12/2021</a:t>
                      </a:r>
                    </a:p>
                  </a:txBody>
                  <a:tcPr marL="0" marR="0" marT="171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</a:tr>
              <a:tr h="332994">
                <a:tc gridSpan="3"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14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Representantes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do Corpo </a:t>
                      </a:r>
                      <a:r>
                        <a:rPr sz="14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Discente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-</a:t>
                      </a:r>
                      <a:r>
                        <a:rPr sz="1400" b="1" spc="-114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DCE</a:t>
                      </a:r>
                      <a:endParaRPr sz="1400" dirty="0">
                        <a:latin typeface="Calibri"/>
                        <a:cs typeface="Calibri"/>
                      </a:endParaRPr>
                    </a:p>
                  </a:txBody>
                  <a:tcPr marL="0" marR="0" marT="342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243077">
                <a:tc>
                  <a:txBody>
                    <a:bodyPr/>
                    <a:lstStyle/>
                    <a:p>
                      <a:pPr marL="88900">
                        <a:lnSpc>
                          <a:spcPts val="1255"/>
                        </a:lnSpc>
                      </a:pPr>
                      <a:r>
                        <a:rPr lang="pt-BR" sz="1100" b="1" spc="-5" dirty="0" smtClean="0">
                          <a:latin typeface="+mn-lt"/>
                          <a:cs typeface="Calibri"/>
                        </a:rPr>
                        <a:t>Acad. Rodrigo Luiz Coelho</a:t>
                      </a:r>
                      <a:r>
                        <a:rPr sz="1100" b="1" spc="-5" dirty="0" smtClean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–</a:t>
                      </a:r>
                      <a:r>
                        <a:rPr sz="1100" spc="-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Titular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lang="pt-BR" sz="1100" dirty="0" smtClean="0">
                          <a:latin typeface="+mn-lt"/>
                          <a:cs typeface="Calibri"/>
                        </a:rPr>
                        <a:t>1656/2020/GR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3048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01/12/20 a </a:t>
                      </a:r>
                      <a:r>
                        <a:rPr lang="pt-BR" sz="11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pro tempore</a:t>
                      </a:r>
                      <a:endParaRPr lang="pt-BR" sz="11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</a:tr>
              <a:tr h="288036">
                <a:tc>
                  <a:txBody>
                    <a:bodyPr/>
                    <a:lstStyle/>
                    <a:p>
                      <a:pPr marL="88900">
                        <a:lnSpc>
                          <a:spcPts val="1255"/>
                        </a:lnSpc>
                      </a:pPr>
                      <a:r>
                        <a:rPr lang="pt-BR" sz="1100" b="1" spc="-5" dirty="0" smtClean="0">
                          <a:latin typeface="+mn-lt"/>
                          <a:cs typeface="Calibri"/>
                        </a:rPr>
                        <a:t>Acad. Lucas </a:t>
                      </a:r>
                      <a:r>
                        <a:rPr lang="pt-BR" sz="1100" b="1" spc="-5" dirty="0" err="1" smtClean="0">
                          <a:latin typeface="+mn-lt"/>
                          <a:cs typeface="Calibri"/>
                        </a:rPr>
                        <a:t>Voltolini</a:t>
                      </a:r>
                      <a:r>
                        <a:rPr sz="1100" b="1" spc="-5" dirty="0" smtClean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–</a:t>
                      </a:r>
                      <a:r>
                        <a:rPr sz="1100" spc="-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Suplente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127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46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100" dirty="0" smtClean="0">
                          <a:latin typeface="+mn-lt"/>
                          <a:cs typeface="Calibri"/>
                        </a:rPr>
                        <a:t>1656/2020/GR</a:t>
                      </a:r>
                      <a:endParaRPr lang="pt-BR" sz="1100" dirty="0" smtClean="0">
                        <a:latin typeface="+mn-lt"/>
                        <a:cs typeface="Calibri"/>
                      </a:endParaRPr>
                    </a:p>
                  </a:txBody>
                  <a:tcPr marL="0" marR="0" marT="590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01/12/20 a </a:t>
                      </a:r>
                      <a:r>
                        <a:rPr lang="pt-BR" sz="11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pro tempore</a:t>
                      </a:r>
                    </a:p>
                  </a:txBody>
                  <a:tcPr marL="0" marR="0" marT="590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</a:tr>
              <a:tr h="288036">
                <a:tc>
                  <a:txBody>
                    <a:bodyPr/>
                    <a:lstStyle/>
                    <a:p>
                      <a:pPr marL="88900">
                        <a:lnSpc>
                          <a:spcPts val="1255"/>
                        </a:lnSpc>
                      </a:pPr>
                      <a:r>
                        <a:rPr sz="1100" b="1" spc="-5" dirty="0">
                          <a:latin typeface="Calibri"/>
                          <a:cs typeface="Calibri"/>
                        </a:rPr>
                        <a:t>Acad. Taylana </a:t>
                      </a:r>
                      <a:r>
                        <a:rPr sz="1100" b="1" dirty="0">
                          <a:latin typeface="Calibri"/>
                          <a:cs typeface="Calibri"/>
                        </a:rPr>
                        <a:t>Ramos Pirocca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–</a:t>
                      </a:r>
                      <a:r>
                        <a:rPr sz="1100" spc="-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Titular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lang="pt-BR" sz="1100" dirty="0" smtClean="0">
                          <a:latin typeface="Calibri"/>
                          <a:cs typeface="Calibri"/>
                        </a:rPr>
                        <a:t>1656</a:t>
                      </a:r>
                      <a:r>
                        <a:rPr sz="1100" dirty="0" smtClean="0">
                          <a:latin typeface="Calibri"/>
                          <a:cs typeface="Calibri"/>
                        </a:rPr>
                        <a:t>/20</a:t>
                      </a:r>
                      <a:r>
                        <a:rPr lang="pt-BR" sz="1100" dirty="0" smtClean="0">
                          <a:latin typeface="Calibri"/>
                          <a:cs typeface="Calibri"/>
                        </a:rPr>
                        <a:t>20</a:t>
                      </a:r>
                      <a:r>
                        <a:rPr sz="1100" dirty="0" smtClean="0">
                          <a:latin typeface="Calibri"/>
                          <a:cs typeface="Calibri"/>
                        </a:rPr>
                        <a:t>/GR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5334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01/12/20 a </a:t>
                      </a:r>
                      <a:r>
                        <a:rPr lang="pt-BR" sz="11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pro tempore</a:t>
                      </a:r>
                    </a:p>
                  </a:txBody>
                  <a:tcPr marL="0" marR="0" marT="5334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</a:tr>
              <a:tr h="287908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lang="pt-BR" sz="1100" b="1" dirty="0" smtClean="0">
                          <a:latin typeface="+mn-lt"/>
                          <a:cs typeface="Calibri"/>
                        </a:rPr>
                        <a:t>Aguardando</a:t>
                      </a:r>
                      <a:r>
                        <a:rPr lang="pt-BR" sz="1100" b="1" baseline="0" dirty="0" smtClean="0">
                          <a:latin typeface="+mn-lt"/>
                          <a:cs typeface="Calibri"/>
                        </a:rPr>
                        <a:t> indicação</a:t>
                      </a:r>
                      <a:r>
                        <a:rPr lang="pt-BR" sz="1100" b="1" dirty="0" smtClean="0">
                          <a:latin typeface="+mn-lt"/>
                          <a:cs typeface="Calibri"/>
                        </a:rPr>
                        <a:t>-</a:t>
                      </a:r>
                      <a:r>
                        <a:rPr lang="pt-BR" sz="1100" b="1" spc="-30" dirty="0" smtClean="0">
                          <a:latin typeface="+mn-lt"/>
                          <a:cs typeface="Calibri"/>
                        </a:rPr>
                        <a:t> </a:t>
                      </a:r>
                      <a:r>
                        <a:rPr lang="pt-BR" sz="1100" spc="-5" dirty="0" smtClean="0">
                          <a:latin typeface="+mn-lt"/>
                          <a:cs typeface="Calibri"/>
                        </a:rPr>
                        <a:t>Suplente</a:t>
                      </a:r>
                      <a:endParaRPr lang="pt-BR" sz="1100" dirty="0">
                        <a:latin typeface="+mn-lt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lang="pt-BR" sz="1100" dirty="0" smtClean="0">
                          <a:latin typeface="Calibri"/>
                          <a:cs typeface="Calibri"/>
                        </a:rPr>
                        <a:t>-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5334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</a:t>
                      </a:r>
                      <a:endParaRPr lang="pt-BR" sz="1100" b="0" i="1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5334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</a:tr>
              <a:tr h="216027">
                <a:tc>
                  <a:txBody>
                    <a:bodyPr/>
                    <a:lstStyle/>
                    <a:p>
                      <a:pPr marL="88900">
                        <a:lnSpc>
                          <a:spcPts val="1260"/>
                        </a:lnSpc>
                      </a:pPr>
                      <a:r>
                        <a:rPr lang="pt-BR" sz="1100" b="1" spc="-5" dirty="0" smtClean="0">
                          <a:latin typeface="+mn-lt"/>
                          <a:cs typeface="Calibri"/>
                        </a:rPr>
                        <a:t>Acad. Victor Garcia Castro </a:t>
                      </a:r>
                      <a:r>
                        <a:rPr sz="1100" dirty="0" smtClean="0">
                          <a:latin typeface="Calibri"/>
                          <a:cs typeface="Calibri"/>
                        </a:rPr>
                        <a:t>–</a:t>
                      </a:r>
                      <a:r>
                        <a:rPr sz="1100" spc="-5" dirty="0" smtClean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Titular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100" dirty="0" smtClean="0">
                          <a:latin typeface="+mn-lt"/>
                          <a:cs typeface="Calibri"/>
                        </a:rPr>
                        <a:t>1657/2020/GR</a:t>
                      </a:r>
                    </a:p>
                  </a:txBody>
                  <a:tcPr marL="0" marR="0" marT="171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01/12/20 a </a:t>
                      </a:r>
                      <a:r>
                        <a:rPr lang="pt-BR" sz="11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pro tempore</a:t>
                      </a:r>
                    </a:p>
                  </a:txBody>
                  <a:tcPr marL="0" marR="0" marT="171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</a:tr>
              <a:tr h="288036">
                <a:tc>
                  <a:txBody>
                    <a:bodyPr/>
                    <a:lstStyle/>
                    <a:p>
                      <a:pPr marL="88900">
                        <a:lnSpc>
                          <a:spcPts val="1260"/>
                        </a:lnSpc>
                      </a:pPr>
                      <a:r>
                        <a:rPr lang="pt-BR" sz="1100" b="1" dirty="0" smtClean="0">
                          <a:latin typeface="+mn-lt"/>
                          <a:cs typeface="Calibri"/>
                        </a:rPr>
                        <a:t>Acad. Matheus </a:t>
                      </a:r>
                      <a:r>
                        <a:rPr lang="pt-BR" sz="1100" b="1" dirty="0" err="1" smtClean="0">
                          <a:latin typeface="+mn-lt"/>
                          <a:cs typeface="Calibri"/>
                        </a:rPr>
                        <a:t>Engel</a:t>
                      </a:r>
                      <a:r>
                        <a:rPr lang="pt-BR" sz="1100" b="1" dirty="0" smtClean="0">
                          <a:latin typeface="+mn-lt"/>
                          <a:cs typeface="Calibri"/>
                        </a:rPr>
                        <a:t> </a:t>
                      </a:r>
                      <a:r>
                        <a:rPr lang="pt-BR" sz="1100" b="1" dirty="0" err="1" smtClean="0">
                          <a:latin typeface="+mn-lt"/>
                          <a:cs typeface="Calibri"/>
                        </a:rPr>
                        <a:t>Voigt</a:t>
                      </a:r>
                      <a:r>
                        <a:rPr lang="pt-BR" sz="1100" b="1" dirty="0" smtClean="0">
                          <a:latin typeface="+mn-lt"/>
                          <a:cs typeface="Calibri"/>
                        </a:rPr>
                        <a:t> </a:t>
                      </a:r>
                      <a:r>
                        <a:rPr sz="1100" dirty="0" smtClean="0">
                          <a:latin typeface="Calibri"/>
                          <a:cs typeface="Calibri"/>
                        </a:rPr>
                        <a:t>–</a:t>
                      </a:r>
                      <a:r>
                        <a:rPr sz="1100" spc="-70" dirty="0" smtClean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Suplente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42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100" dirty="0" smtClean="0">
                          <a:latin typeface="+mn-lt"/>
                          <a:cs typeface="Calibri"/>
                        </a:rPr>
                        <a:t>1657/2020/GR</a:t>
                      </a:r>
                    </a:p>
                  </a:txBody>
                  <a:tcPr marL="0" marR="0" marT="5334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01/12/20 a </a:t>
                      </a:r>
                      <a:r>
                        <a:rPr lang="pt-BR" sz="11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pro tempore</a:t>
                      </a:r>
                    </a:p>
                  </a:txBody>
                  <a:tcPr marL="0" marR="0" marT="5334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</a:tr>
              <a:tr h="259079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lang="pt-BR" sz="1100" b="1" spc="-5" dirty="0" smtClean="0">
                          <a:latin typeface="+mn-lt"/>
                          <a:cs typeface="Calibri"/>
                        </a:rPr>
                        <a:t>Acad. Andrey </a:t>
                      </a:r>
                      <a:r>
                        <a:rPr lang="pt-BR" sz="1100" b="1" dirty="0" smtClean="0">
                          <a:latin typeface="+mn-lt"/>
                          <a:cs typeface="Calibri"/>
                        </a:rPr>
                        <a:t>Victor </a:t>
                      </a:r>
                      <a:r>
                        <a:rPr lang="pt-BR" sz="1100" b="1" spc="-5" dirty="0" smtClean="0">
                          <a:latin typeface="+mn-lt"/>
                          <a:cs typeface="Calibri"/>
                        </a:rPr>
                        <a:t>de Souza Santiago </a:t>
                      </a:r>
                      <a:r>
                        <a:rPr sz="1100" b="1" spc="-5" dirty="0" smtClean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–</a:t>
                      </a:r>
                      <a:r>
                        <a:rPr sz="1100" spc="-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Titular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381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127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35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100" dirty="0" smtClean="0">
                          <a:latin typeface="+mn-lt"/>
                          <a:cs typeface="Calibri"/>
                        </a:rPr>
                        <a:t>1657/2020/GR</a:t>
                      </a:r>
                    </a:p>
                  </a:txBody>
                  <a:tcPr marL="0" marR="0" marT="4445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01/12/20 a </a:t>
                      </a:r>
                      <a:r>
                        <a:rPr lang="pt-BR" sz="11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pro tempore</a:t>
                      </a:r>
                    </a:p>
                  </a:txBody>
                  <a:tcPr marL="0" marR="0" marT="4445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</a:tr>
              <a:tr h="244983">
                <a:tc>
                  <a:txBody>
                    <a:bodyPr/>
                    <a:lstStyle/>
                    <a:p>
                      <a:pPr marL="88900">
                        <a:lnSpc>
                          <a:spcPts val="1260"/>
                        </a:lnSpc>
                      </a:pPr>
                      <a:r>
                        <a:rPr lang="pt-BR" sz="1100" b="1" spc="-5" dirty="0" smtClean="0">
                          <a:latin typeface="+mn-lt"/>
                          <a:cs typeface="Calibri"/>
                        </a:rPr>
                        <a:t>Acad. Artur Andrade </a:t>
                      </a:r>
                      <a:r>
                        <a:rPr sz="1100" dirty="0" smtClean="0">
                          <a:latin typeface="Calibri"/>
                          <a:cs typeface="Calibri"/>
                        </a:rPr>
                        <a:t>–</a:t>
                      </a:r>
                      <a:r>
                        <a:rPr sz="1100" spc="-30" dirty="0" smtClean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Suplente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25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100" dirty="0" smtClean="0">
                          <a:latin typeface="+mn-lt"/>
                          <a:cs typeface="Calibri"/>
                        </a:rPr>
                        <a:t>1657/2020/GR</a:t>
                      </a:r>
                    </a:p>
                  </a:txBody>
                  <a:tcPr marL="0" marR="0" marT="3175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01/12/20 a </a:t>
                      </a:r>
                      <a:r>
                        <a:rPr lang="pt-BR" sz="11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pro tempore</a:t>
                      </a:r>
                    </a:p>
                  </a:txBody>
                  <a:tcPr marL="0" marR="0" marT="3175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</a:tr>
              <a:tr h="288035">
                <a:tc>
                  <a:txBody>
                    <a:bodyPr/>
                    <a:lstStyle/>
                    <a:p>
                      <a:pPr marL="88900">
                        <a:lnSpc>
                          <a:spcPts val="1260"/>
                        </a:lnSpc>
                      </a:pPr>
                      <a:r>
                        <a:rPr lang="pt-BR" sz="1100" b="1" spc="-5" dirty="0" smtClean="0">
                          <a:latin typeface="+mn-lt"/>
                          <a:cs typeface="Calibri"/>
                        </a:rPr>
                        <a:t>Acad. Lucas de Azevedo </a:t>
                      </a:r>
                      <a:r>
                        <a:rPr lang="pt-BR" sz="1100" b="1" spc="-5" dirty="0" err="1" smtClean="0">
                          <a:latin typeface="+mn-lt"/>
                          <a:cs typeface="Calibri"/>
                        </a:rPr>
                        <a:t>Pazin</a:t>
                      </a:r>
                      <a:r>
                        <a:rPr sz="1100" b="1" spc="-5" dirty="0" smtClean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–</a:t>
                      </a:r>
                      <a:r>
                        <a:rPr sz="1100" spc="-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Titular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42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100" dirty="0" smtClean="0">
                          <a:latin typeface="+mn-lt"/>
                          <a:cs typeface="Calibri"/>
                        </a:rPr>
                        <a:t>1657/2020/GR</a:t>
                      </a:r>
                    </a:p>
                  </a:txBody>
                  <a:tcPr marL="0" marR="0" marT="5334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01/12/20 a </a:t>
                      </a:r>
                      <a:r>
                        <a:rPr lang="pt-BR" sz="11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pro tempore</a:t>
                      </a:r>
                    </a:p>
                  </a:txBody>
                  <a:tcPr marL="0" marR="0" marT="5334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</a:tr>
              <a:tr h="33312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lang="pt-BR" sz="1100" b="1" dirty="0" smtClean="0">
                          <a:latin typeface="+mn-lt"/>
                          <a:cs typeface="Calibri"/>
                        </a:rPr>
                        <a:t>Aguardando</a:t>
                      </a:r>
                      <a:r>
                        <a:rPr lang="pt-BR" sz="1100" b="1" baseline="0" dirty="0" smtClean="0">
                          <a:latin typeface="+mn-lt"/>
                          <a:cs typeface="Calibri"/>
                        </a:rPr>
                        <a:t> indicação</a:t>
                      </a:r>
                      <a:r>
                        <a:rPr lang="pt-BR" sz="1100" b="1" dirty="0" smtClean="0">
                          <a:latin typeface="+mn-lt"/>
                          <a:cs typeface="Calibri"/>
                        </a:rPr>
                        <a:t>-</a:t>
                      </a:r>
                      <a:r>
                        <a:rPr lang="pt-BR" sz="1100" b="1" spc="-30" dirty="0" smtClean="0">
                          <a:latin typeface="+mn-lt"/>
                          <a:cs typeface="Calibri"/>
                        </a:rPr>
                        <a:t> </a:t>
                      </a:r>
                      <a:r>
                        <a:rPr lang="pt-BR" sz="1100" spc="-5" dirty="0" smtClean="0">
                          <a:latin typeface="+mn-lt"/>
                          <a:cs typeface="Calibri"/>
                        </a:rPr>
                        <a:t>Suplente</a:t>
                      </a:r>
                      <a:endParaRPr lang="pt-BR" sz="1100" dirty="0">
                        <a:latin typeface="+mn-lt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127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100" dirty="0" smtClean="0">
                          <a:latin typeface="+mn-lt"/>
                          <a:cs typeface="Calibri"/>
                        </a:rPr>
                        <a:t>-</a:t>
                      </a:r>
                    </a:p>
                  </a:txBody>
                  <a:tcPr marL="0" marR="0" marT="762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</a:t>
                      </a:r>
                      <a:endParaRPr lang="pt-BR" sz="1100" b="0" i="1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762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23532" y="1078318"/>
            <a:ext cx="8425180" cy="333375"/>
          </a:xfrm>
          <a:custGeom>
            <a:avLst/>
            <a:gdLst/>
            <a:ahLst/>
            <a:cxnLst/>
            <a:rect l="l" t="t" r="r" b="b"/>
            <a:pathLst>
              <a:path w="8425180" h="333375">
                <a:moveTo>
                  <a:pt x="8424926" y="0"/>
                </a:moveTo>
                <a:lnTo>
                  <a:pt x="0" y="0"/>
                </a:lnTo>
                <a:lnTo>
                  <a:pt x="0" y="333032"/>
                </a:lnTo>
                <a:lnTo>
                  <a:pt x="8424926" y="333032"/>
                </a:lnTo>
                <a:lnTo>
                  <a:pt x="8424926" y="0"/>
                </a:lnTo>
                <a:close/>
              </a:path>
            </a:pathLst>
          </a:custGeom>
          <a:solidFill>
            <a:srgbClr val="20586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323532" y="2930994"/>
            <a:ext cx="8425180" cy="333375"/>
          </a:xfrm>
          <a:custGeom>
            <a:avLst/>
            <a:gdLst/>
            <a:ahLst/>
            <a:cxnLst/>
            <a:rect l="l" t="t" r="r" b="b"/>
            <a:pathLst>
              <a:path w="8425180" h="333375">
                <a:moveTo>
                  <a:pt x="8424926" y="0"/>
                </a:moveTo>
                <a:lnTo>
                  <a:pt x="0" y="0"/>
                </a:lnTo>
                <a:lnTo>
                  <a:pt x="0" y="333032"/>
                </a:lnTo>
                <a:lnTo>
                  <a:pt x="8424926" y="333032"/>
                </a:lnTo>
                <a:lnTo>
                  <a:pt x="8424926" y="0"/>
                </a:lnTo>
                <a:close/>
              </a:path>
            </a:pathLst>
          </a:custGeom>
          <a:solidFill>
            <a:srgbClr val="1E46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23532" y="3932389"/>
            <a:ext cx="8425180" cy="333375"/>
          </a:xfrm>
          <a:custGeom>
            <a:avLst/>
            <a:gdLst/>
            <a:ahLst/>
            <a:cxnLst/>
            <a:rect l="l" t="t" r="r" b="b"/>
            <a:pathLst>
              <a:path w="8425180" h="333375">
                <a:moveTo>
                  <a:pt x="8424926" y="0"/>
                </a:moveTo>
                <a:lnTo>
                  <a:pt x="0" y="0"/>
                </a:lnTo>
                <a:lnTo>
                  <a:pt x="0" y="333032"/>
                </a:lnTo>
                <a:lnTo>
                  <a:pt x="8424926" y="333032"/>
                </a:lnTo>
                <a:lnTo>
                  <a:pt x="8424926" y="0"/>
                </a:lnTo>
                <a:close/>
              </a:path>
            </a:pathLst>
          </a:custGeom>
          <a:solidFill>
            <a:srgbClr val="1E4682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5" name="object 5"/>
          <p:cNvGrpSpPr/>
          <p:nvPr/>
        </p:nvGrpSpPr>
        <p:grpSpPr>
          <a:xfrm>
            <a:off x="323532" y="4797552"/>
            <a:ext cx="8425180" cy="401320"/>
            <a:chOff x="323532" y="4797552"/>
            <a:chExt cx="8425180" cy="401320"/>
          </a:xfrm>
        </p:grpSpPr>
        <p:sp>
          <p:nvSpPr>
            <p:cNvPr id="6" name="object 6"/>
            <p:cNvSpPr/>
            <p:nvPr/>
          </p:nvSpPr>
          <p:spPr>
            <a:xfrm>
              <a:off x="323532" y="4810595"/>
              <a:ext cx="8425180" cy="333375"/>
            </a:xfrm>
            <a:custGeom>
              <a:avLst/>
              <a:gdLst/>
              <a:ahLst/>
              <a:cxnLst/>
              <a:rect l="l" t="t" r="r" b="b"/>
              <a:pathLst>
                <a:path w="8425180" h="333375">
                  <a:moveTo>
                    <a:pt x="8424926" y="0"/>
                  </a:moveTo>
                  <a:lnTo>
                    <a:pt x="0" y="0"/>
                  </a:lnTo>
                  <a:lnTo>
                    <a:pt x="0" y="333032"/>
                  </a:lnTo>
                  <a:lnTo>
                    <a:pt x="8424926" y="333032"/>
                  </a:lnTo>
                  <a:lnTo>
                    <a:pt x="8424926" y="0"/>
                  </a:lnTo>
                  <a:close/>
                </a:path>
              </a:pathLst>
            </a:custGeom>
            <a:solidFill>
              <a:srgbClr val="1E468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323532" y="4797552"/>
              <a:ext cx="4448111" cy="400812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4530852" y="4797552"/>
              <a:ext cx="329184" cy="400812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4660391" y="4797552"/>
              <a:ext cx="1223772" cy="400812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0" name="object 10"/>
          <p:cNvGrpSpPr/>
          <p:nvPr/>
        </p:nvGrpSpPr>
        <p:grpSpPr>
          <a:xfrm>
            <a:off x="323532" y="1065275"/>
            <a:ext cx="3204845" cy="401320"/>
            <a:chOff x="323532" y="1065275"/>
            <a:chExt cx="3204845" cy="401320"/>
          </a:xfrm>
        </p:grpSpPr>
        <p:sp>
          <p:nvSpPr>
            <p:cNvPr id="11" name="object 11"/>
            <p:cNvSpPr/>
            <p:nvPr/>
          </p:nvSpPr>
          <p:spPr>
            <a:xfrm>
              <a:off x="323532" y="1065275"/>
              <a:ext cx="2794571" cy="400812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2877312" y="1065275"/>
              <a:ext cx="295656" cy="400812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2970275" y="1065275"/>
              <a:ext cx="557784" cy="400812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4" name="object 14"/>
          <p:cNvGrpSpPr/>
          <p:nvPr/>
        </p:nvGrpSpPr>
        <p:grpSpPr>
          <a:xfrm>
            <a:off x="323532" y="2918460"/>
            <a:ext cx="5099050" cy="401320"/>
            <a:chOff x="323532" y="2918460"/>
            <a:chExt cx="5099050" cy="401320"/>
          </a:xfrm>
        </p:grpSpPr>
        <p:sp>
          <p:nvSpPr>
            <p:cNvPr id="15" name="object 15"/>
            <p:cNvSpPr/>
            <p:nvPr/>
          </p:nvSpPr>
          <p:spPr>
            <a:xfrm>
              <a:off x="323532" y="2918460"/>
              <a:ext cx="4565459" cy="400812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4648199" y="2918460"/>
              <a:ext cx="295655" cy="400812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4738116" y="2918460"/>
              <a:ext cx="684276" cy="400812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8" name="object 18"/>
          <p:cNvGrpSpPr/>
          <p:nvPr/>
        </p:nvGrpSpPr>
        <p:grpSpPr>
          <a:xfrm>
            <a:off x="323532" y="3919728"/>
            <a:ext cx="5033645" cy="401320"/>
            <a:chOff x="323532" y="3919728"/>
            <a:chExt cx="5033645" cy="401320"/>
          </a:xfrm>
        </p:grpSpPr>
        <p:sp>
          <p:nvSpPr>
            <p:cNvPr id="19" name="object 19"/>
            <p:cNvSpPr/>
            <p:nvPr/>
          </p:nvSpPr>
          <p:spPr>
            <a:xfrm>
              <a:off x="323532" y="3919728"/>
              <a:ext cx="4545647" cy="400812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4628387" y="3919728"/>
              <a:ext cx="295656" cy="400812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4722875" y="3919728"/>
              <a:ext cx="633984" cy="400812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aphicFrame>
        <p:nvGraphicFramePr>
          <p:cNvPr id="22" name="object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0280409"/>
              </p:ext>
            </p:extLst>
          </p:nvPr>
        </p:nvGraphicFramePr>
        <p:xfrm>
          <a:off x="317182" y="267970"/>
          <a:ext cx="8424545" cy="541255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032250"/>
                <a:gridCol w="2016125"/>
                <a:gridCol w="2376170"/>
              </a:tblGrid>
              <a:tr h="418338"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lang="pt-BR" sz="1100" b="1" spc="-5" dirty="0" smtClean="0">
                          <a:latin typeface="+mn-lt"/>
                          <a:cs typeface="Calibri"/>
                        </a:rPr>
                        <a:t>Acad. Francisco </a:t>
                      </a:r>
                      <a:r>
                        <a:rPr lang="pt-BR" sz="1100" b="1" spc="-5" dirty="0" err="1" smtClean="0">
                          <a:latin typeface="+mn-lt"/>
                          <a:cs typeface="Calibri"/>
                        </a:rPr>
                        <a:t>Ianzer</a:t>
                      </a:r>
                      <a:r>
                        <a:rPr lang="pt-BR" sz="1100" b="1" spc="-5" dirty="0" smtClean="0">
                          <a:latin typeface="+mn-lt"/>
                          <a:cs typeface="Calibri"/>
                        </a:rPr>
                        <a:t> Machado</a:t>
                      </a:r>
                      <a:r>
                        <a:rPr lang="pt-BR" sz="1100" b="1" spc="-5" baseline="0" dirty="0" smtClean="0">
                          <a:latin typeface="+mn-lt"/>
                          <a:cs typeface="Calibri"/>
                        </a:rPr>
                        <a:t> - </a:t>
                      </a:r>
                      <a:r>
                        <a:rPr sz="1100" spc="-5" dirty="0" smtClean="0">
                          <a:latin typeface="Calibri"/>
                          <a:cs typeface="Calibri"/>
                        </a:rPr>
                        <a:t>Titular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508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lang="pt-BR" sz="1100" dirty="0" smtClean="0">
                          <a:latin typeface="+mn-lt"/>
                          <a:cs typeface="Calibri"/>
                        </a:rPr>
                        <a:t>1657/2020/GR</a:t>
                      </a:r>
                      <a:endParaRPr lang="pt-BR" sz="1100" dirty="0">
                        <a:latin typeface="+mn-lt"/>
                        <a:cs typeface="Calibri"/>
                      </a:endParaRPr>
                    </a:p>
                  </a:txBody>
                  <a:tcPr marL="0" marR="0" marT="1181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01/12/20 a </a:t>
                      </a:r>
                      <a:r>
                        <a:rPr lang="pt-BR" sz="11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pro tempore</a:t>
                      </a:r>
                      <a:endParaRPr lang="pt-BR" sz="11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1181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</a:tr>
              <a:tr h="385571"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lang="pt-BR" sz="1100" b="1" spc="-5" dirty="0" smtClean="0">
                          <a:solidFill>
                            <a:schemeClr val="tx1"/>
                          </a:solidFill>
                          <a:latin typeface="Calibri"/>
                          <a:ea typeface="+mn-ea"/>
                          <a:cs typeface="Calibri"/>
                        </a:rPr>
                        <a:t>Acad. </a:t>
                      </a:r>
                      <a:r>
                        <a:rPr lang="pt-BR" sz="1100" b="1" spc="-5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Calibri"/>
                        </a:rPr>
                        <a:t>Victória </a:t>
                      </a:r>
                      <a:r>
                        <a:rPr lang="pt-BR" sz="1100" b="1" spc="-5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Calibri"/>
                        </a:rPr>
                        <a:t>Pozzebon</a:t>
                      </a:r>
                      <a:r>
                        <a:rPr lang="pt-BR" sz="1100" b="1" spc="-5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Calibri"/>
                        </a:rPr>
                        <a:t> </a:t>
                      </a:r>
                      <a:r>
                        <a:rPr lang="pt-BR" sz="1100" b="1" spc="-5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Calibri"/>
                        </a:rPr>
                        <a:t>Scabora</a:t>
                      </a:r>
                      <a:r>
                        <a:rPr lang="pt-BR" sz="1100" b="1" spc="-5" baseline="0" dirty="0">
                          <a:solidFill>
                            <a:schemeClr val="tx1"/>
                          </a:solidFill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lang="pt-BR" sz="1100" b="1" spc="-5" baseline="0" dirty="0" smtClean="0">
                          <a:solidFill>
                            <a:schemeClr val="tx1"/>
                          </a:solidFill>
                          <a:latin typeface="Calibri"/>
                          <a:ea typeface="+mn-ea"/>
                          <a:cs typeface="Calibri"/>
                        </a:rPr>
                        <a:t>- </a:t>
                      </a:r>
                      <a:r>
                        <a:rPr sz="1100" spc="-5" dirty="0" err="1" smtClean="0">
                          <a:latin typeface="Calibri"/>
                          <a:cs typeface="Calibri"/>
                        </a:rPr>
                        <a:t>Suplente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508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lang="pt-BR" sz="1100" dirty="0" smtClean="0">
                          <a:latin typeface="+mn-lt"/>
                          <a:cs typeface="Calibri"/>
                        </a:rPr>
                        <a:t>1657/2020/GR</a:t>
                      </a:r>
                      <a:endParaRPr lang="pt-BR" sz="1100" dirty="0">
                        <a:latin typeface="+mn-lt"/>
                        <a:cs typeface="Calibri"/>
                      </a:endParaRPr>
                    </a:p>
                  </a:txBody>
                  <a:tcPr marL="0" marR="0" marT="1016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01/12/20 a </a:t>
                      </a:r>
                      <a:r>
                        <a:rPr lang="pt-BR" sz="11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pro tempore</a:t>
                      </a:r>
                      <a:endParaRPr lang="pt-BR" sz="11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1016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</a:tr>
              <a:tr h="333121">
                <a:tc gridSpan="3"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14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Representantes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do Corpo </a:t>
                      </a:r>
                      <a:r>
                        <a:rPr sz="14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Discente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-</a:t>
                      </a:r>
                      <a:r>
                        <a:rPr sz="1400" b="1" spc="-12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APG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342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385572"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sz="1100" b="1" spc="-5" dirty="0">
                          <a:latin typeface="Calibri"/>
                          <a:cs typeface="Calibri"/>
                        </a:rPr>
                        <a:t>Acad. </a:t>
                      </a:r>
                      <a:r>
                        <a:rPr lang="pt-BR" sz="1100" b="1" dirty="0" smtClean="0">
                          <a:latin typeface="+mn-lt"/>
                          <a:cs typeface="Calibri"/>
                        </a:rPr>
                        <a:t>Henry Bill Me </a:t>
                      </a:r>
                      <a:r>
                        <a:rPr lang="pt-BR" sz="1100" b="1" spc="-5" dirty="0" err="1" smtClean="0">
                          <a:latin typeface="+mn-lt"/>
                          <a:cs typeface="Calibri"/>
                        </a:rPr>
                        <a:t>Quade</a:t>
                      </a:r>
                      <a:r>
                        <a:rPr lang="pt-BR" sz="1100" b="1" spc="-60" dirty="0" smtClean="0">
                          <a:latin typeface="+mn-lt"/>
                          <a:cs typeface="Calibri"/>
                        </a:rPr>
                        <a:t> </a:t>
                      </a:r>
                      <a:r>
                        <a:rPr lang="pt-BR" sz="1100" b="1" spc="-5" dirty="0" smtClean="0">
                          <a:latin typeface="+mn-lt"/>
                          <a:cs typeface="Calibri"/>
                        </a:rPr>
                        <a:t>Junior</a:t>
                      </a:r>
                      <a:endParaRPr lang="pt-BR" sz="1100" dirty="0" smtClean="0">
                        <a:latin typeface="+mn-lt"/>
                        <a:cs typeface="Calibri"/>
                      </a:endParaRPr>
                    </a:p>
                    <a:p>
                      <a:pPr marL="68580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100" spc="-5" dirty="0" smtClean="0">
                          <a:latin typeface="Calibri"/>
                          <a:cs typeface="Calibri"/>
                        </a:rPr>
                        <a:t>Titular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508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45"/>
                        </a:spcBef>
                      </a:pPr>
                      <a:r>
                        <a:rPr lang="pt-BR" sz="1100" dirty="0" smtClean="0">
                          <a:latin typeface="Calibri"/>
                          <a:cs typeface="Calibri"/>
                        </a:rPr>
                        <a:t>1684/2020/GR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1073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45"/>
                        </a:spcBef>
                      </a:pPr>
                      <a:r>
                        <a:rPr lang="pt-BR" sz="1100" dirty="0" smtClean="0">
                          <a:latin typeface="+mn-lt"/>
                          <a:cs typeface="Calibri"/>
                        </a:rPr>
                        <a:t>04/12/20</a:t>
                      </a:r>
                      <a:r>
                        <a:rPr lang="pt-BR" sz="1100" baseline="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lang="pt-BR" sz="1100" baseline="0" dirty="0" smtClean="0">
                          <a:latin typeface="+mn-lt"/>
                          <a:cs typeface="Calibri"/>
                        </a:rPr>
                        <a:t>a 10/02/21</a:t>
                      </a:r>
                    </a:p>
                  </a:txBody>
                  <a:tcPr marL="0" marR="0" marT="1073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</a:tr>
              <a:tr h="374268">
                <a:tc>
                  <a:txBody>
                    <a:bodyPr/>
                    <a:lstStyle/>
                    <a:p>
                      <a:pPr marL="68580" marR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4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100" b="1" spc="-5" dirty="0" smtClean="0">
                          <a:latin typeface="+mn-lt"/>
                          <a:cs typeface="Calibri"/>
                        </a:rPr>
                        <a:t>Aguardando indicação </a:t>
                      </a:r>
                      <a:r>
                        <a:rPr lang="pt-BR" sz="1100" dirty="0" smtClean="0">
                          <a:latin typeface="+mn-lt"/>
                          <a:cs typeface="Calibri"/>
                        </a:rPr>
                        <a:t>–</a:t>
                      </a:r>
                      <a:r>
                        <a:rPr lang="pt-BR" sz="1100" spc="-55" dirty="0" smtClean="0">
                          <a:latin typeface="+mn-lt"/>
                          <a:cs typeface="Calibri"/>
                        </a:rPr>
                        <a:t> </a:t>
                      </a:r>
                      <a:r>
                        <a:rPr lang="pt-BR" sz="1100" spc="-5" dirty="0" smtClean="0">
                          <a:latin typeface="+mn-lt"/>
                          <a:cs typeface="Calibri"/>
                        </a:rPr>
                        <a:t>Suplente</a:t>
                      </a:r>
                      <a:endParaRPr lang="pt-BR" sz="1100" dirty="0" smtClean="0">
                        <a:latin typeface="+mn-lt"/>
                        <a:cs typeface="Calibri"/>
                      </a:endParaRPr>
                    </a:p>
                    <a:p>
                      <a:pPr marL="68580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508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00"/>
                        </a:spcBef>
                      </a:pPr>
                      <a:r>
                        <a:rPr lang="pt-BR" sz="1100" dirty="0" smtClean="0">
                          <a:latin typeface="Calibri"/>
                          <a:cs typeface="Calibri"/>
                        </a:rPr>
                        <a:t>-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1016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100" dirty="0" smtClean="0">
                          <a:latin typeface="+mn-lt"/>
                          <a:cs typeface="Calibri"/>
                        </a:rPr>
                        <a:t>-</a:t>
                      </a:r>
                      <a:endParaRPr lang="pt-BR" sz="1100" baseline="0" dirty="0" smtClean="0">
                        <a:latin typeface="+mn-lt"/>
                        <a:cs typeface="Calibri"/>
                      </a:endParaRPr>
                    </a:p>
                  </a:txBody>
                  <a:tcPr marL="0" marR="0" marT="1016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</a:tr>
              <a:tr h="385572"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lang="pt-BR" sz="1100" b="1" spc="-5" dirty="0" smtClean="0">
                          <a:latin typeface="+mn-lt"/>
                          <a:cs typeface="Calibri"/>
                        </a:rPr>
                        <a:t>Acad. </a:t>
                      </a:r>
                      <a:r>
                        <a:rPr lang="pt-BR" sz="1100" b="1" spc="-5" dirty="0" err="1" smtClean="0">
                          <a:latin typeface="+mn-lt"/>
                          <a:cs typeface="Calibri"/>
                        </a:rPr>
                        <a:t>German</a:t>
                      </a:r>
                      <a:r>
                        <a:rPr lang="pt-BR" sz="1100" b="1" spc="-5" dirty="0" smtClean="0">
                          <a:latin typeface="+mn-lt"/>
                          <a:cs typeface="Calibri"/>
                        </a:rPr>
                        <a:t> Gregório </a:t>
                      </a:r>
                      <a:r>
                        <a:rPr lang="pt-BR" sz="1100" b="1" spc="-5" dirty="0" err="1" smtClean="0">
                          <a:latin typeface="+mn-lt"/>
                          <a:cs typeface="Calibri"/>
                        </a:rPr>
                        <a:t>Monterrosa</a:t>
                      </a:r>
                      <a:r>
                        <a:rPr lang="pt-BR" sz="1100" b="1" spc="-5" dirty="0" smtClean="0">
                          <a:latin typeface="+mn-lt"/>
                          <a:cs typeface="Calibri"/>
                        </a:rPr>
                        <a:t> Ayala Filho</a:t>
                      </a:r>
                      <a:r>
                        <a:rPr sz="1100" b="1" spc="-5" dirty="0" smtClean="0">
                          <a:latin typeface="Calibri"/>
                          <a:cs typeface="Calibri"/>
                        </a:rPr>
                        <a:t> </a:t>
                      </a:r>
                      <a:r>
                        <a:rPr lang="pt-BR" sz="1100" b="1" spc="-5" dirty="0" smtClean="0">
                          <a:latin typeface="Calibri"/>
                          <a:cs typeface="Calibri"/>
                        </a:rPr>
                        <a:t> - </a:t>
                      </a:r>
                      <a:r>
                        <a:rPr sz="1100" spc="-5" dirty="0" smtClean="0">
                          <a:latin typeface="Calibri"/>
                          <a:cs typeface="Calibri"/>
                        </a:rPr>
                        <a:t>Titular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508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44"/>
                        </a:spcBef>
                      </a:pPr>
                      <a:r>
                        <a:rPr lang="pt-BR" sz="1100" dirty="0" smtClean="0">
                          <a:latin typeface="Calibri"/>
                          <a:cs typeface="Calibri"/>
                        </a:rPr>
                        <a:t>1684/2020/GR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107314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844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100" dirty="0" smtClean="0">
                          <a:latin typeface="+mn-lt"/>
                          <a:cs typeface="Calibri"/>
                        </a:rPr>
                        <a:t>04/12/20</a:t>
                      </a:r>
                      <a:r>
                        <a:rPr lang="pt-BR" sz="1100" baseline="0" dirty="0" smtClean="0">
                          <a:latin typeface="+mn-lt"/>
                          <a:cs typeface="Calibri"/>
                        </a:rPr>
                        <a:t> a 10/02/21</a:t>
                      </a:r>
                    </a:p>
                  </a:txBody>
                  <a:tcPr marL="0" marR="0" marT="107314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</a:tr>
              <a:tr h="374269">
                <a:tc>
                  <a:txBody>
                    <a:bodyPr/>
                    <a:lstStyle/>
                    <a:p>
                      <a:pPr marL="88900">
                        <a:lnSpc>
                          <a:spcPts val="1260"/>
                        </a:lnSpc>
                      </a:pPr>
                      <a:r>
                        <a:rPr lang="pt-BR" sz="1100" b="1" spc="-5" dirty="0" smtClean="0">
                          <a:latin typeface="+mn-lt"/>
                          <a:cs typeface="Calibri"/>
                        </a:rPr>
                        <a:t>Aguardando indicação </a:t>
                      </a:r>
                      <a:r>
                        <a:rPr lang="pt-BR" sz="1100" dirty="0" smtClean="0">
                          <a:latin typeface="+mn-lt"/>
                          <a:cs typeface="Calibri"/>
                        </a:rPr>
                        <a:t>–</a:t>
                      </a:r>
                      <a:r>
                        <a:rPr lang="pt-BR" sz="1100" spc="-55" dirty="0" smtClean="0">
                          <a:latin typeface="+mn-lt"/>
                          <a:cs typeface="Calibri"/>
                        </a:rPr>
                        <a:t> </a:t>
                      </a:r>
                      <a:r>
                        <a:rPr lang="pt-BR" sz="1100" spc="-5" dirty="0" smtClean="0">
                          <a:latin typeface="+mn-lt"/>
                          <a:cs typeface="Calibri"/>
                        </a:rPr>
                        <a:t>Suplente</a:t>
                      </a:r>
                      <a:endParaRPr lang="pt-BR" sz="1100" dirty="0">
                        <a:latin typeface="+mn-lt"/>
                        <a:cs typeface="Calibri"/>
                      </a:endParaRPr>
                    </a:p>
                  </a:txBody>
                  <a:tcPr marL="0" marR="0" marT="57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00"/>
                        </a:spcBef>
                      </a:pPr>
                      <a:r>
                        <a:rPr lang="pt-BR" sz="1100" dirty="0" smtClean="0">
                          <a:latin typeface="Calibri"/>
                          <a:cs typeface="Calibri"/>
                        </a:rPr>
                        <a:t>-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1016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00"/>
                        </a:spcBef>
                      </a:pPr>
                      <a:r>
                        <a:rPr lang="pt-BR" sz="1100" dirty="0" smtClean="0">
                          <a:latin typeface="Calibri"/>
                          <a:cs typeface="Calibri"/>
                        </a:rPr>
                        <a:t>-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1016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</a:tr>
              <a:tr h="332993">
                <a:tc gridSpan="3"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14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Rep. Federação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da </a:t>
                      </a:r>
                      <a:r>
                        <a:rPr sz="14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Agricultura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do </a:t>
                      </a:r>
                      <a:r>
                        <a:rPr sz="14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Estado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de </a:t>
                      </a:r>
                      <a:r>
                        <a:rPr sz="14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Santa Catarina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-</a:t>
                      </a:r>
                      <a:r>
                        <a:rPr sz="1400" b="1" spc="-2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400" b="1" spc="-2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FAESC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342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335280">
                <a:tc>
                  <a:txBody>
                    <a:bodyPr/>
                    <a:lstStyle/>
                    <a:p>
                      <a:pPr marL="88900">
                        <a:lnSpc>
                          <a:spcPts val="1255"/>
                        </a:lnSpc>
                      </a:pPr>
                      <a:r>
                        <a:rPr sz="1100" b="1" spc="-5" dirty="0" err="1">
                          <a:latin typeface="Calibri"/>
                          <a:cs typeface="Calibri"/>
                        </a:rPr>
                        <a:t>Aguardando</a:t>
                      </a:r>
                      <a:r>
                        <a:rPr sz="1100" b="1" spc="-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5" dirty="0" err="1" smtClean="0">
                          <a:latin typeface="Calibri"/>
                          <a:cs typeface="Calibri"/>
                        </a:rPr>
                        <a:t>indicação</a:t>
                      </a:r>
                      <a:r>
                        <a:rPr lang="pt-BR" sz="1100" b="0" spc="0" baseline="0" dirty="0" smtClean="0">
                          <a:latin typeface="Calibri"/>
                          <a:cs typeface="Calibri"/>
                        </a:rPr>
                        <a:t> - </a:t>
                      </a:r>
                      <a:r>
                        <a:rPr sz="1100" spc="-5" dirty="0" smtClean="0">
                          <a:latin typeface="Calibri"/>
                          <a:cs typeface="Calibri"/>
                        </a:rPr>
                        <a:t>Titular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650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-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8255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650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-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8255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</a:tr>
              <a:tr h="332993">
                <a:tc>
                  <a:txBody>
                    <a:bodyPr/>
                    <a:lstStyle/>
                    <a:p>
                      <a:pPr marL="88900">
                        <a:lnSpc>
                          <a:spcPts val="1255"/>
                        </a:lnSpc>
                      </a:pPr>
                      <a:r>
                        <a:rPr sz="1100" b="1" spc="-5" dirty="0">
                          <a:latin typeface="Calibri"/>
                          <a:cs typeface="Calibri"/>
                        </a:rPr>
                        <a:t>Aguardando indicação </a:t>
                      </a:r>
                      <a:r>
                        <a:rPr sz="1100" b="1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1100" b="1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Suplente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640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-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8128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640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-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8128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</a:tr>
              <a:tr h="333121">
                <a:tc gridSpan="3"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14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Rep. Federação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das Indústrias do </a:t>
                      </a:r>
                      <a:r>
                        <a:rPr sz="14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Estado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de </a:t>
                      </a:r>
                      <a:r>
                        <a:rPr sz="14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Santa Catarina</a:t>
                      </a:r>
                      <a:r>
                        <a:rPr sz="1400" b="1" spc="-23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- </a:t>
                      </a:r>
                      <a:r>
                        <a:rPr sz="14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FIESC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295020">
                <a:tc>
                  <a:txBody>
                    <a:bodyPr/>
                    <a:lstStyle/>
                    <a:p>
                      <a:pPr marL="88900">
                        <a:lnSpc>
                          <a:spcPts val="1255"/>
                        </a:lnSpc>
                      </a:pPr>
                      <a:r>
                        <a:rPr lang="pt-BR" sz="1100" b="1" spc="-5" dirty="0" smtClean="0">
                          <a:latin typeface="+mn-lt"/>
                          <a:cs typeface="Calibri"/>
                        </a:rPr>
                        <a:t>Aguardando</a:t>
                      </a:r>
                      <a:r>
                        <a:rPr lang="pt-BR" sz="1100" b="1" spc="-45" dirty="0" smtClean="0">
                          <a:latin typeface="+mn-lt"/>
                          <a:cs typeface="Calibri"/>
                        </a:rPr>
                        <a:t> </a:t>
                      </a:r>
                      <a:r>
                        <a:rPr lang="pt-BR" sz="1100" b="1" spc="-5" dirty="0" smtClean="0">
                          <a:latin typeface="+mn-lt"/>
                          <a:cs typeface="Calibri"/>
                        </a:rPr>
                        <a:t>indicação</a:t>
                      </a:r>
                      <a:r>
                        <a:rPr lang="pt-BR" sz="1100" b="0" spc="0" baseline="0" dirty="0" smtClean="0">
                          <a:latin typeface="+mn-lt"/>
                          <a:cs typeface="Calibri"/>
                        </a:rPr>
                        <a:t> - </a:t>
                      </a:r>
                      <a:r>
                        <a:rPr lang="pt-BR" sz="1100" spc="-5" dirty="0" smtClean="0">
                          <a:latin typeface="+mn-lt"/>
                          <a:cs typeface="Calibri"/>
                        </a:rPr>
                        <a:t>Titular</a:t>
                      </a:r>
                      <a:endParaRPr lang="pt-BR" sz="1100" dirty="0">
                        <a:latin typeface="+mn-lt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450"/>
                        </a:spcBef>
                      </a:pPr>
                      <a:r>
                        <a:rPr lang="pt-BR" sz="1100" dirty="0" smtClean="0">
                          <a:latin typeface="Calibri"/>
                          <a:cs typeface="Calibri"/>
                        </a:rPr>
                        <a:t>-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5715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450"/>
                        </a:spcBef>
                      </a:pPr>
                      <a:r>
                        <a:rPr lang="pt-BR" sz="1100" dirty="0" smtClean="0">
                          <a:latin typeface="Calibri"/>
                          <a:cs typeface="Calibri"/>
                        </a:rPr>
                        <a:t>-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5715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</a:tr>
              <a:tr h="250062">
                <a:tc>
                  <a:txBody>
                    <a:bodyPr/>
                    <a:lstStyle/>
                    <a:p>
                      <a:pPr marL="88900">
                        <a:lnSpc>
                          <a:spcPts val="1255"/>
                        </a:lnSpc>
                      </a:pPr>
                      <a:r>
                        <a:rPr lang="pt-BR" sz="1100" b="1" spc="-5" dirty="0" smtClean="0">
                          <a:latin typeface="+mn-lt"/>
                          <a:cs typeface="Calibri"/>
                        </a:rPr>
                        <a:t>Aguardando indicação </a:t>
                      </a:r>
                      <a:r>
                        <a:rPr lang="pt-BR" sz="1100" b="1" dirty="0" smtClean="0">
                          <a:latin typeface="+mn-lt"/>
                          <a:cs typeface="Calibri"/>
                        </a:rPr>
                        <a:t>-</a:t>
                      </a:r>
                      <a:r>
                        <a:rPr lang="pt-BR" sz="1100" b="1" spc="-40" dirty="0" smtClean="0">
                          <a:latin typeface="+mn-lt"/>
                          <a:cs typeface="Calibri"/>
                        </a:rPr>
                        <a:t> </a:t>
                      </a:r>
                      <a:r>
                        <a:rPr lang="pt-BR" sz="1100" spc="-5" dirty="0" smtClean="0">
                          <a:latin typeface="+mn-lt"/>
                          <a:cs typeface="Calibri"/>
                        </a:rPr>
                        <a:t>Suplente</a:t>
                      </a:r>
                      <a:endParaRPr lang="pt-BR" sz="1100" dirty="0">
                        <a:latin typeface="+mn-lt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lang="pt-BR" sz="1100" dirty="0" smtClean="0">
                          <a:latin typeface="+mn-lt"/>
                          <a:cs typeface="Calibri"/>
                        </a:rPr>
                        <a:t>-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lang="pt-BR" sz="1100" dirty="0" smtClean="0">
                          <a:latin typeface="+mn-lt"/>
                          <a:cs typeface="Calibri"/>
                        </a:rPr>
                        <a:t>-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</a:tr>
              <a:tr h="333120">
                <a:tc gridSpan="3"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14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Rep. Federação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do </a:t>
                      </a:r>
                      <a:r>
                        <a:rPr sz="14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Comércio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do </a:t>
                      </a:r>
                      <a:r>
                        <a:rPr sz="14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Estado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de </a:t>
                      </a:r>
                      <a:r>
                        <a:rPr sz="14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Santa Catarina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–</a:t>
                      </a:r>
                      <a:r>
                        <a:rPr sz="1400" b="1" spc="-2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4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FECOMÉRCIO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284226">
                <a:tc>
                  <a:txBody>
                    <a:bodyPr/>
                    <a:lstStyle/>
                    <a:p>
                      <a:pPr marL="88900">
                        <a:lnSpc>
                          <a:spcPts val="1260"/>
                        </a:lnSpc>
                      </a:pPr>
                      <a:r>
                        <a:rPr sz="1100" b="1" spc="-5" dirty="0">
                          <a:latin typeface="Calibri"/>
                          <a:cs typeface="Calibri"/>
                        </a:rPr>
                        <a:t>Aguardando indicação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–</a:t>
                      </a:r>
                      <a:r>
                        <a:rPr sz="1100" spc="-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Titular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405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-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514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405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-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514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</a:tr>
              <a:tr h="259029">
                <a:tc>
                  <a:txBody>
                    <a:bodyPr/>
                    <a:lstStyle/>
                    <a:p>
                      <a:pPr marL="88900">
                        <a:lnSpc>
                          <a:spcPts val="1260"/>
                        </a:lnSpc>
                      </a:pPr>
                      <a:r>
                        <a:rPr sz="1100" b="1" spc="-5" dirty="0">
                          <a:latin typeface="Calibri"/>
                          <a:cs typeface="Calibri"/>
                        </a:rPr>
                        <a:t>Aguardando indicação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–</a:t>
                      </a:r>
                      <a:r>
                        <a:rPr sz="1100" spc="-5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Suplente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-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393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-</a:t>
                      </a:r>
                    </a:p>
                  </a:txBody>
                  <a:tcPr marL="0" marR="0" marT="381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197</TotalTime>
  <Words>1649</Words>
  <Application>Microsoft Office PowerPoint</Application>
  <PresentationFormat>Apresentação na tela (4:3)</PresentationFormat>
  <Paragraphs>506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10</vt:i4>
      </vt:variant>
    </vt:vector>
  </HeadingPairs>
  <TitlesOfParts>
    <vt:vector size="11" baseType="lpstr">
      <vt:lpstr>Office Theme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SERVIÇO PÚBLICO FEDERAL UNIVERSIDADE FEDERAL DE SANTA CATARINA ÓRGÃOS DELIBERATIVOS CENTRAIS</dc:title>
  <dc:creator>Marley</dc:creator>
  <cp:lastModifiedBy>UFSC</cp:lastModifiedBy>
  <cp:revision>28</cp:revision>
  <dcterms:created xsi:type="dcterms:W3CDTF">2020-07-02T15:12:49Z</dcterms:created>
  <dcterms:modified xsi:type="dcterms:W3CDTF">2020-12-15T23:52:53Z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2020-05-12T00:00:00Z</vt:filetime>
  </property>
  <property fmtid="{D5CDD505-2E9C-101B-9397-08002B2CF9AE}" pid="3" name="Creator">
    <vt:lpwstr>Microsoft® PowerPoint® 2010</vt:lpwstr>
  </property>
  <property fmtid="{D5CDD505-2E9C-101B-9397-08002B2CF9AE}" pid="4" name="LastSaved">
    <vt:filetime>2020-07-02T00:00:00Z</vt:filetime>
  </property>
</Properties>
</file>