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pt-BR"/>
    </a:defPPr>
    <a:lvl1pPr marL="0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1pPr>
    <a:lvl2pPr marL="1727987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2pPr>
    <a:lvl3pPr marL="3455975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3pPr>
    <a:lvl4pPr marL="5183962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4pPr>
    <a:lvl5pPr marL="6911950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5pPr>
    <a:lvl6pPr marL="8639937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6pPr>
    <a:lvl7pPr marL="10367924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7pPr>
    <a:lvl8pPr marL="12095912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8pPr>
    <a:lvl9pPr marL="13823899" algn="l" defTabSz="3455975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66F"/>
    <a:srgbClr val="132677"/>
    <a:srgbClr val="FFFF99"/>
    <a:srgbClr val="000066"/>
    <a:srgbClr val="75808A"/>
    <a:srgbClr val="4B55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99" autoAdjust="0"/>
    <p:restoredTop sz="86420" autoAdjust="0"/>
  </p:normalViewPr>
  <p:slideViewPr>
    <p:cSldViewPr snapToGrid="0">
      <p:cViewPr>
        <p:scale>
          <a:sx n="30" d="100"/>
          <a:sy n="30" d="100"/>
        </p:scale>
        <p:origin x="-984" y="2406"/>
      </p:cViewPr>
      <p:guideLst>
        <p:guide orient="horz" pos="13606"/>
        <p:guide pos="90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4373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8" r="8558" b="1093"/>
          <a:stretch/>
        </p:blipFill>
        <p:spPr>
          <a:xfrm>
            <a:off x="30161" y="0"/>
            <a:ext cx="28800000" cy="4326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07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ulturaacademica.com.br/catalogo-detalhe.asp?ctl_id=325" TargetMode="External"/><Relationship Id="rId13" Type="http://schemas.openxmlformats.org/officeDocument/2006/relationships/hyperlink" Target="http://www.puq.ca/media/produits/images/2400_D3726_pn.jpg" TargetMode="External"/><Relationship Id="rId18" Type="http://schemas.openxmlformats.org/officeDocument/2006/relationships/hyperlink" Target="http://www.culturaacademica.com.br/catalogo-detalhe.asp?ctl_id=190" TargetMode="External"/><Relationship Id="rId3" Type="http://schemas.openxmlformats.org/officeDocument/2006/relationships/hyperlink" Target="https://sites.google.com/site/nepefunesprc/" TargetMode="External"/><Relationship Id="rId21" Type="http://schemas.openxmlformats.org/officeDocument/2006/relationships/image" Target="../media/image13.jpeg"/><Relationship Id="rId7" Type="http://schemas.openxmlformats.org/officeDocument/2006/relationships/image" Target="../media/image5.emf"/><Relationship Id="rId12" Type="http://schemas.openxmlformats.org/officeDocument/2006/relationships/image" Target="../media/image8.jpeg"/><Relationship Id="rId17" Type="http://schemas.openxmlformats.org/officeDocument/2006/relationships/image" Target="../media/image11.jpeg"/><Relationship Id="rId2" Type="http://schemas.openxmlformats.org/officeDocument/2006/relationships/image" Target="../media/image2.jpeg"/><Relationship Id="rId16" Type="http://schemas.openxmlformats.org/officeDocument/2006/relationships/hyperlink" Target="http://www.culturaacademica.com.br/catalogo-detalhe.asp?ctl_id=389" TargetMode="External"/><Relationship Id="rId20" Type="http://schemas.openxmlformats.org/officeDocument/2006/relationships/hyperlink" Target="http://www.culturaacademica.com.br/catalogo-detalhe.asp?ctl_id=405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7.jpeg"/><Relationship Id="rId5" Type="http://schemas.openxmlformats.org/officeDocument/2006/relationships/image" Target="../media/image3.jpeg"/><Relationship Id="rId15" Type="http://schemas.openxmlformats.org/officeDocument/2006/relationships/image" Target="../media/image10.jpeg"/><Relationship Id="rId10" Type="http://schemas.openxmlformats.org/officeDocument/2006/relationships/hyperlink" Target="http://www.culturaacademica.com.br/catalogo-detalhe.asp?ctl_id=295" TargetMode="External"/><Relationship Id="rId19" Type="http://schemas.openxmlformats.org/officeDocument/2006/relationships/image" Target="../media/image12.jpeg"/><Relationship Id="rId4" Type="http://schemas.openxmlformats.org/officeDocument/2006/relationships/hyperlink" Target="mailto:samuelsn@rc.unesp.br" TargetMode="External"/><Relationship Id="rId9" Type="http://schemas.openxmlformats.org/officeDocument/2006/relationships/image" Target="../media/image6.jpe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ângulo de cantos arredondados 10"/>
          <p:cNvSpPr/>
          <p:nvPr/>
        </p:nvSpPr>
        <p:spPr>
          <a:xfrm>
            <a:off x="4540469" y="39098483"/>
            <a:ext cx="14819585" cy="3121572"/>
          </a:xfrm>
          <a:prstGeom prst="roundRect">
            <a:avLst/>
          </a:prstGeom>
          <a:solidFill>
            <a:srgbClr val="FFFF99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Espaço Reservado para Texto 7"/>
          <p:cNvSpPr txBox="1">
            <a:spLocks/>
          </p:cNvSpPr>
          <p:nvPr/>
        </p:nvSpPr>
        <p:spPr>
          <a:xfrm>
            <a:off x="419100" y="4698124"/>
            <a:ext cx="27965399" cy="4600662"/>
          </a:xfrm>
          <a:prstGeom prst="rect">
            <a:avLst/>
          </a:prstGeom>
        </p:spPr>
        <p:txBody>
          <a:bodyPr anchor="ctr"/>
          <a:lstStyle>
            <a:lvl1pPr marL="0" indent="0" algn="ctr" defTabSz="2880086" rtl="0" eaLnBrk="1" latinLnBrk="0" hangingPunct="1">
              <a:lnSpc>
                <a:spcPts val="8640"/>
              </a:lnSpc>
              <a:spcBef>
                <a:spcPts val="4200"/>
              </a:spcBef>
              <a:spcAft>
                <a:spcPts val="1800"/>
              </a:spcAft>
              <a:buFont typeface="Arial" panose="020B0604020202020204" pitchFamily="34" charset="0"/>
              <a:buNone/>
              <a:defRPr sz="72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160064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75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107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62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40150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193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920236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60278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800321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240364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5500" dirty="0"/>
              <a:t>OS DESAFIOS DA PRÁTICA COMO </a:t>
            </a:r>
            <a:r>
              <a:rPr lang="pt-BR" sz="5500" i="1" dirty="0"/>
              <a:t>LÓCUS</a:t>
            </a:r>
            <a:r>
              <a:rPr lang="pt-BR" sz="5500" dirty="0"/>
              <a:t> DE FORMAÇÃO</a:t>
            </a:r>
            <a:r>
              <a:rPr lang="pt-BR" sz="5500" dirty="0" smtClean="0"/>
              <a:t>, PRODUÇÃO </a:t>
            </a:r>
            <a:r>
              <a:rPr lang="pt-BR" sz="5500" dirty="0"/>
              <a:t>DE SABERES E PROFISSIONALIZAÇÃO DO ENSINO NA EDUCAÇÃO FISICA: </a:t>
            </a:r>
            <a:r>
              <a:rPr lang="pt-BR" sz="5500" dirty="0" smtClean="0"/>
              <a:t>NOVOS </a:t>
            </a:r>
            <a:r>
              <a:rPr lang="pt-BR" sz="5500" dirty="0"/>
              <a:t>DISPOSITIVOS, AGENTES E PROCESSOS – 2012(...)</a:t>
            </a:r>
          </a:p>
        </p:txBody>
      </p:sp>
      <p:sp>
        <p:nvSpPr>
          <p:cNvPr id="7" name="Espaço Reservado para Texto 4"/>
          <p:cNvSpPr txBox="1">
            <a:spLocks/>
          </p:cNvSpPr>
          <p:nvPr/>
        </p:nvSpPr>
        <p:spPr>
          <a:xfrm>
            <a:off x="971550" y="9476507"/>
            <a:ext cx="26889075" cy="3293562"/>
          </a:xfrm>
          <a:prstGeom prst="rect">
            <a:avLst/>
          </a:prstGeom>
        </p:spPr>
        <p:txBody>
          <a:bodyPr/>
          <a:lstStyle>
            <a:lvl1pPr marL="0" indent="0" algn="ctr" defTabSz="2880086" rtl="0" eaLnBrk="1" latinLnBrk="0" hangingPunct="1">
              <a:lnSpc>
                <a:spcPct val="90000"/>
              </a:lnSpc>
              <a:spcBef>
                <a:spcPts val="3150"/>
              </a:spcBef>
              <a:buFont typeface="Arial" panose="020B0604020202020204" pitchFamily="34" charset="0"/>
              <a:buNone/>
              <a:defRPr sz="5500" b="1" kern="1200" baseline="0">
                <a:solidFill>
                  <a:srgbClr val="4B555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440043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75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86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62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129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172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920236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60278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800321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240364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</a:pPr>
            <a:endParaRPr lang="pt-BR" sz="1600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pt-BR" sz="6000" dirty="0" smtClean="0">
                <a:solidFill>
                  <a:srgbClr val="002060"/>
                </a:solidFill>
                <a:latin typeface="Georgia" pitchFamily="18" charset="0"/>
              </a:rPr>
              <a:t>Samuel de Souza </a:t>
            </a:r>
            <a:r>
              <a:rPr lang="pt-BR" sz="6000" smtClean="0">
                <a:solidFill>
                  <a:srgbClr val="002060"/>
                </a:solidFill>
                <a:latin typeface="Georgia" pitchFamily="18" charset="0"/>
              </a:rPr>
              <a:t>Neto </a:t>
            </a:r>
            <a:r>
              <a:rPr lang="pt-BR" sz="6000" b="0" smtClean="0">
                <a:solidFill>
                  <a:srgbClr val="002060"/>
                </a:solidFill>
                <a:latin typeface="Georgia" pitchFamily="18" charset="0"/>
              </a:rPr>
              <a:t>(</a:t>
            </a:r>
            <a:r>
              <a:rPr lang="pt-BR" sz="6000" b="0">
                <a:solidFill>
                  <a:srgbClr val="002060"/>
                </a:solidFill>
                <a:latin typeface="Georgia" pitchFamily="18" charset="0"/>
              </a:rPr>
              <a:t>c</a:t>
            </a:r>
            <a:r>
              <a:rPr lang="pt-BR" sz="6000" b="0" smtClean="0">
                <a:solidFill>
                  <a:srgbClr val="002060"/>
                </a:solidFill>
                <a:latin typeface="Georgia" pitchFamily="18" charset="0"/>
              </a:rPr>
              <a:t>oordenador</a:t>
            </a:r>
            <a:r>
              <a:rPr lang="pt-BR" sz="6000" b="0" dirty="0" smtClean="0">
                <a:solidFill>
                  <a:srgbClr val="002060"/>
                </a:solidFill>
                <a:latin typeface="Georgia" pitchFamily="18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pt-BR" sz="50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NEPEF: FPCT – Núcleo de Estudos e Pesquisas em Educação Física: Formação Profissional e Campo de Trabalho (UNESP/RC)</a:t>
            </a:r>
          </a:p>
          <a:p>
            <a:pPr>
              <a:spcBef>
                <a:spcPts val="0"/>
              </a:spcBef>
            </a:pPr>
            <a:r>
              <a:rPr lang="pt-BR" sz="5000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CRIFPE – Centre de recherche interunivertaire sur la formation et la profission enseignant</a:t>
            </a:r>
            <a:endParaRPr lang="pt-BR" sz="5000" b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Espaço Reservado para Texto 12"/>
          <p:cNvSpPr txBox="1">
            <a:spLocks/>
          </p:cNvSpPr>
          <p:nvPr/>
        </p:nvSpPr>
        <p:spPr>
          <a:xfrm>
            <a:off x="971550" y="12959359"/>
            <a:ext cx="26889075" cy="25540033"/>
          </a:xfrm>
          <a:prstGeom prst="rect">
            <a:avLst/>
          </a:prstGeom>
        </p:spPr>
        <p:txBody>
          <a:bodyPr numCol="2" spcCol="1080000"/>
          <a:lstStyle>
            <a:lvl1pPr marL="0" marR="0" indent="0" algn="just" defTabSz="2880086" rtl="0" eaLnBrk="1" fontAlgn="auto" latinLnBrk="0" hangingPunct="1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kern="1200">
                <a:solidFill>
                  <a:srgbClr val="75808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160064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75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107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62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040150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193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920236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60278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800321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2240364" indent="-720021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Char char="•"/>
              <a:defRPr sz="566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 tema de pesquisa [2009-2012(...)], com algumas variações, se constituiu no ano de 2011 em projeto matriz de investigação no Programa de Pós em Ciências da Motricidade, assim como de pós-doc do coordenador, dando origem a diferentes subprojetos de pesquisa (teses e dissertações) e tendo como perspectiva o modelo profissional de currículo e a prática como lugar central de formação, produção de saberes e profissionalização do ensino. Dessa forma, a partir de um conjunto de subprojetos de pesquisa (pós-doutoramento, doutoramento, mestrado e iniciação cientifica) deu-se inicio a pesquisa de nível 2, na fronteira do conhecimento, visando sedimentar novas perspectivas de conhecimento alicerçados em quatro </a:t>
            </a:r>
            <a:r>
              <a:rPr lang="pt-BR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polos científicos: </a:t>
            </a:r>
            <a:r>
              <a:rPr lang="pt-BR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profissão docente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pt-BR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formação profissional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pt-BR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inserção profissional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 </a:t>
            </a:r>
            <a:r>
              <a:rPr lang="pt-BR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intervenção profissional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constituindo-se na relevância dessa proposta. Como objetivo central buscou-se compreender a prática como um </a:t>
            </a:r>
            <a:r>
              <a:rPr lang="pt-BR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lócus 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</a:t>
            </a:r>
            <a:r>
              <a:rPr lang="pt-BR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produção e também</a:t>
            </a:r>
            <a:r>
              <a:rPr lang="pt-BR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formação nos saberes e de profissionalização do ensino no campo da Educação Física. Optou-se pela pesquisa qualitativa utilizando como técnicas a observação, a fonte documental, o questionário, a entrevista e a análise de conteúdo. No tratamento dos dados houve suporte de softwares para alguns tipos de análise. Participaram do estudo estudantes, professores de escola e professores universitários de diferentes países, como por exemplo: Argentina, Brasil, Canadá, Chile, Colômbia, EUA e Portugal. </a:t>
            </a:r>
            <a:r>
              <a:rPr lang="it-IT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resultados (alguns preliminares) foram organizados e discutidos em quatros eixos: (1) modelos de formação; (2) estágio supervisionado; saberes profissionais e profissionalização do ensino. Os resultados encontrados apontam para o movimento de profissionalização do ensino (HOLMES GROUP, 1986) mais forte em paises da América do Norte e Europa, influenciando o modelo de formação; o estágio supervisionado foi identificado como estágio (curricular) supervisionado (Brasil, EUA, Canadá), prática educativa (Argentina, Chile, Colombia) e prática de ensino supervisionada (Portugal); enquanto que a profissionalização do ensino delimitou-se na universitarização e academização da formação (idade do ensino como profissão). Neste contexto o estágio e a prática profissional funcionam como termômetros do desenvolvimento profissional e da produção de polos cientificos, podendo dar margem para um centro de pesquisa (TARDIF, 2002). Portanto, o ensino e a prática profissional foram considerados como atividades de alto nível, alicerçados sobre uma sólida base de conhecimentos e formatos específicos em função das caracteristicas de cada pais e contexto social e universitário. Como produto desse projeto matriz foram publicados artigos (20), livros (10), capitulos de livros (30), assim como houve/há a orientação/supervisão de pós-doutorado, doutorado e mestrado. Há também trabalhos no campo da profissão educação fisica fora do contexto escolar, mas que não será dado ênfase neste </a:t>
            </a:r>
            <a:r>
              <a:rPr lang="it-IT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recorte. </a:t>
            </a:r>
            <a:r>
              <a:rPr lang="pt-BR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Como 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destaques em 2013 foi publicado o dossiê temático </a:t>
            </a:r>
            <a:r>
              <a:rPr lang="pt-BR" sz="3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pt-BR" sz="3400" b="1" cap="smal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 desafios da prática como </a:t>
            </a:r>
            <a:r>
              <a:rPr lang="pt-BR" sz="3400" b="1" i="1" cap="smal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lócus</a:t>
            </a:r>
            <a:r>
              <a:rPr lang="pt-BR" sz="3400" b="1" cap="smal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central da formação inicial docente: Novos dispositivos e agentes, novas modalidades e supervisão pedagógica”</a:t>
            </a:r>
            <a:r>
              <a:rPr lang="pt-BR" sz="3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revista </a:t>
            </a:r>
            <a:r>
              <a:rPr lang="pt-BR" sz="3400" cap="small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CADERNOS DE EDUCAÇÃO (UFSM) 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organizado o simpósio </a:t>
            </a:r>
            <a:r>
              <a:rPr lang="pt-BR" sz="34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stages au cœur de la formation initiale enseignante, dispositifs et agents de formation: où en sommes nous?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pt-BR" sz="3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Montreal – CA, com a participação de colegas da Bélgica, Brasil, Canadá, </a:t>
            </a:r>
            <a:r>
              <a:rPr lang="pt-BR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EUA, França</a:t>
            </a:r>
            <a:r>
              <a:rPr lang="pt-BR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Portugal e Suíça</a:t>
            </a:r>
            <a:r>
              <a:rPr lang="pt-BR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it-IT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 </a:t>
            </a:r>
            <a:r>
              <a:rPr lang="it-IT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relação as teses merecem destaque as </a:t>
            </a:r>
            <a:r>
              <a:rPr lang="it-IT" sz="3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pesquisas </a:t>
            </a:r>
            <a:r>
              <a:rPr lang="it-IT" sz="340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 </a:t>
            </a:r>
            <a:r>
              <a:rPr lang="it-IT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formação de professores, curriculo, saberes </a:t>
            </a:r>
            <a:r>
              <a:rPr lang="it-IT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docentes (saberes profissionais), estágio supervisionado</a:t>
            </a:r>
            <a:r>
              <a:rPr lang="it-IT" sz="3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</a:t>
            </a:r>
            <a:r>
              <a:rPr lang="it-IT" sz="340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prática pedagógica, professor-pesquisador </a:t>
            </a:r>
            <a:r>
              <a:rPr lang="it-IT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comunidade de práticos,  </a:t>
            </a:r>
            <a:r>
              <a:rPr lang="it-IT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epistemologia </a:t>
            </a:r>
            <a:r>
              <a:rPr lang="it-IT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prática profissional</a:t>
            </a:r>
            <a:r>
              <a:rPr lang="it-IT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Dessa </a:t>
            </a:r>
            <a:r>
              <a:rPr lang="it-IT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forma, as fotos apresentadas </a:t>
            </a:r>
            <a:r>
              <a:rPr lang="it-IT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abaixo </a:t>
            </a:r>
            <a:r>
              <a:rPr lang="it-IT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são </a:t>
            </a:r>
            <a:r>
              <a:rPr lang="it-IT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uma </a:t>
            </a:r>
            <a:r>
              <a:rPr lang="it-IT" sz="3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ilustração </a:t>
            </a:r>
            <a:r>
              <a:rPr lang="it-IT" sz="3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parte dessa produção...</a:t>
            </a:r>
            <a:endParaRPr lang="it-IT" sz="34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Picture Placeholder 2"/>
          <p:cNvSpPr txBox="1">
            <a:spLocks noChangeAspect="1"/>
          </p:cNvSpPr>
          <p:nvPr/>
        </p:nvSpPr>
        <p:spPr>
          <a:xfrm>
            <a:off x="14813429" y="18697903"/>
            <a:ext cx="12056400" cy="15261021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0" indent="0" algn="ctr" defTabSz="2880086" rtl="0" eaLnBrk="1" latinLnBrk="0" hangingPunct="1">
              <a:lnSpc>
                <a:spcPct val="90000"/>
              </a:lnSpc>
              <a:spcBef>
                <a:spcPts val="3150"/>
              </a:spcBef>
              <a:buFont typeface="Arial" panose="020B0604020202020204" pitchFamily="34" charset="0"/>
              <a:buNone/>
              <a:defRPr sz="6600" b="1" kern="1200">
                <a:solidFill>
                  <a:srgbClr val="75808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2880086" rtl="0" eaLnBrk="1" latinLnBrk="0" hangingPunct="1">
              <a:lnSpc>
                <a:spcPct val="90000"/>
              </a:lnSpc>
              <a:spcBef>
                <a:spcPts val="1575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Utilize esse espaço para adicionar imagens ou gráficos</a:t>
            </a:r>
            <a:endParaRPr lang="en-US" dirty="0"/>
          </a:p>
        </p:txBody>
      </p:sp>
      <p:pic>
        <p:nvPicPr>
          <p:cNvPr id="12" name="Imagem 11" descr="rede ced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76588" y="1135117"/>
            <a:ext cx="4259447" cy="3310759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792728" y="39382261"/>
            <a:ext cx="1456732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i="1" dirty="0" smtClean="0">
                <a:solidFill>
                  <a:srgbClr val="132677"/>
                </a:solidFill>
                <a:latin typeface="Georgia" pitchFamily="18" charset="0"/>
              </a:rPr>
              <a:t>Contato:</a:t>
            </a:r>
          </a:p>
          <a:p>
            <a:r>
              <a:rPr lang="pt-BR" sz="4000" b="1" i="1" dirty="0" smtClean="0">
                <a:solidFill>
                  <a:srgbClr val="132677"/>
                </a:solidFill>
                <a:latin typeface="Georgia" pitchFamily="18" charset="0"/>
              </a:rPr>
              <a:t>NEPEF: FPCT </a:t>
            </a:r>
            <a:r>
              <a:rPr lang="pt-BR" sz="4000" i="1" dirty="0" smtClean="0">
                <a:solidFill>
                  <a:srgbClr val="1326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4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pt-BR" sz="4000" i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://sites.google.com/site/nepefunesprc</a:t>
            </a:r>
            <a:r>
              <a:rPr lang="pt-BR" sz="40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/</a:t>
            </a:r>
            <a:r>
              <a:rPr lang="pt-BR" sz="4000" i="1" dirty="0" smtClean="0">
                <a:solidFill>
                  <a:srgbClr val="13266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pt-BR" sz="4000" i="1" dirty="0" smtClean="0">
              <a:solidFill>
                <a:srgbClr val="13266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4000" i="1" dirty="0" smtClean="0">
                <a:solidFill>
                  <a:srgbClr val="132677"/>
                </a:solidFill>
                <a:latin typeface="Georgia" pitchFamily="18" charset="0"/>
              </a:rPr>
              <a:t>Tel.: </a:t>
            </a:r>
            <a:r>
              <a:rPr lang="pt-BR" sz="4000" b="1" i="1" dirty="0" smtClean="0">
                <a:solidFill>
                  <a:srgbClr val="13267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19 3526.4276 </a:t>
            </a:r>
            <a:r>
              <a:rPr lang="pt-BR" sz="4000" i="1" dirty="0">
                <a:solidFill>
                  <a:srgbClr val="132677"/>
                </a:solidFill>
                <a:latin typeface="Georgia" pitchFamily="18" charset="0"/>
              </a:rPr>
              <a:t> </a:t>
            </a:r>
            <a:r>
              <a:rPr lang="pt-BR" sz="4000" i="1" dirty="0" smtClean="0">
                <a:solidFill>
                  <a:srgbClr val="132677"/>
                </a:solidFill>
                <a:latin typeface="Georgia" pitchFamily="18" charset="0"/>
              </a:rPr>
              <a:t>   </a:t>
            </a:r>
            <a:r>
              <a:rPr lang="pt-BR" sz="4000" b="1" i="1" dirty="0" smtClean="0">
                <a:solidFill>
                  <a:srgbClr val="132677"/>
                </a:solidFill>
                <a:latin typeface="Georgia" pitchFamily="18" charset="0"/>
              </a:rPr>
              <a:t>     </a:t>
            </a:r>
            <a:r>
              <a:rPr lang="pt-BR" sz="4000" i="1" dirty="0">
                <a:solidFill>
                  <a:srgbClr val="132677"/>
                </a:solidFill>
                <a:latin typeface="Georgia" pitchFamily="18" charset="0"/>
              </a:rPr>
              <a:t>E</a:t>
            </a:r>
            <a:r>
              <a:rPr lang="pt-BR" sz="4000" i="1" dirty="0" smtClean="0">
                <a:solidFill>
                  <a:srgbClr val="132677"/>
                </a:solidFill>
                <a:latin typeface="Georgia" pitchFamily="18" charset="0"/>
              </a:rPr>
              <a:t>-mail: </a:t>
            </a:r>
            <a:r>
              <a:rPr lang="pt-BR" sz="4000" b="1" i="1" dirty="0" smtClean="0">
                <a:latin typeface="Georgia" pitchFamily="18" charset="0"/>
                <a:hlinkClick r:id="rId4"/>
              </a:rPr>
              <a:t>samuelsn@rc.unesp.br</a:t>
            </a:r>
            <a:endParaRPr lang="pt-BR" sz="4000" b="1" i="1" dirty="0" smtClean="0">
              <a:latin typeface="Georgia" pitchFamily="18" charset="0"/>
            </a:endParaRPr>
          </a:p>
          <a:p>
            <a:r>
              <a:rPr lang="pt-BR" sz="4000" i="1" dirty="0" smtClean="0">
                <a:solidFill>
                  <a:srgbClr val="132677"/>
                </a:solidFill>
                <a:latin typeface="Georgia" pitchFamily="18" charset="0"/>
              </a:rPr>
              <a:t> </a:t>
            </a:r>
            <a:endParaRPr lang="pt-BR" sz="4000" i="1" dirty="0">
              <a:solidFill>
                <a:srgbClr val="132677"/>
              </a:solidFill>
              <a:latin typeface="Georgia" pitchFamily="18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895475" y="1680608"/>
            <a:ext cx="3622455" cy="1139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7" name="Imagem 16" descr="ib_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69" y="1135117"/>
            <a:ext cx="2806261" cy="3310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m 17" descr="E:\AA_DOFPPEN-NEPEF\Logo NEPEF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192" y="1376220"/>
            <a:ext cx="4162097" cy="2680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m 18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213" y="1376220"/>
            <a:ext cx="4203097" cy="2680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m 28" descr="http://www.culturaacademica.com.br/_img/livros/978-85-7983-368-7.jp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9081" y="30269793"/>
            <a:ext cx="3874229" cy="5297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m 29" descr="http://www.culturaacademica.com.br/_img/livros/978-85-7983-360-1.jpg">
            <a:hlinkClick r:id="rId10"/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1290" y="18697904"/>
            <a:ext cx="3964965" cy="5297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m 30" descr="E:\CANADÁ_Cecilia_Borges\RELATÓRIO_Montréal_2012\livro saberes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3428" y="24405022"/>
            <a:ext cx="4010599" cy="5297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m 31" descr="Quand le stage en enseignement déraille">
            <a:hlinkClick r:id="rId13"/>
          </p:cNvPr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6866" y="18697903"/>
            <a:ext cx="3897161" cy="5297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m 32" descr="http://pages.cantook.net/enqc/0001/5910/publication.pdf?page=1&amp;signature=gAAAAABUfkfVz2YZ51BW46_wpP-Y21aMYiWQUmmcjK6YfAhfdGDnphwRyv8SLEQXP4ZJsAJNJWIzgxJWGRrFY56UZewXd_Ficgi8DFZkpDlG3p_JpZLeXOesuUKg3q7n4EeGNAc5-Sxn&amp;reading_id=4157231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1290" y="30269794"/>
            <a:ext cx="3902259" cy="5297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m 33" descr="http://www.culturaacademica.com.br/_img/livros/9788579834851.jpg">
            <a:hlinkClick r:id="rId16"/>
          </p:cNvPr>
          <p:cNvPicPr/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3504" y="24405022"/>
            <a:ext cx="3993084" cy="5297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m 34" descr="http://www.culturaacademica.com.br/_img/livros/O_mestre_de_capoeira_angola_ensina_pegando_pela_mao-Capa_digital.jpg">
            <a:hlinkClick r:id="rId18"/>
          </p:cNvPr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2828" y="24405022"/>
            <a:ext cx="3941379" cy="5297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m 35" descr="http://www.culturaacademica.com.br/_img/livros/9788579834387.jpg">
            <a:hlinkClick r:id="rId20"/>
          </p:cNvPr>
          <p:cNvPicPr/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6311" y="24405022"/>
            <a:ext cx="3499944" cy="5297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06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734</Words>
  <Application>Microsoft Office PowerPoint</Application>
  <PresentationFormat>Personalizar</PresentationFormat>
  <Paragraphs>33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GR</dc:creator>
  <cp:lastModifiedBy>Usuario</cp:lastModifiedBy>
  <cp:revision>63</cp:revision>
  <dcterms:created xsi:type="dcterms:W3CDTF">2014-05-26T19:29:21Z</dcterms:created>
  <dcterms:modified xsi:type="dcterms:W3CDTF">2014-12-03T12:12:57Z</dcterms:modified>
</cp:coreProperties>
</file>