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404050" cy="43205400"/>
  <p:notesSz cx="6858000" cy="9144000"/>
  <p:defaultTextStyle>
    <a:defPPr>
      <a:defRPr lang="pt-BR"/>
    </a:defPPr>
    <a:lvl1pPr algn="l" defTabSz="4319588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2159000" indent="-1701800" algn="l" defTabSz="4319588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4319588" indent="-3405188" algn="l" defTabSz="4319588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6480175" indent="-5108575" algn="l" defTabSz="4319588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8640763" indent="-6811963" algn="l" defTabSz="4319588" rtl="0" fontAlgn="base">
      <a:spcBef>
        <a:spcPct val="0"/>
      </a:spcBef>
      <a:spcAft>
        <a:spcPct val="0"/>
      </a:spcAft>
      <a:defRPr sz="85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85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85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85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85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3190" autoAdjust="0"/>
  </p:normalViewPr>
  <p:slideViewPr>
    <p:cSldViewPr>
      <p:cViewPr>
        <p:scale>
          <a:sx n="30" d="100"/>
          <a:sy n="30" d="100"/>
        </p:scale>
        <p:origin x="-618" y="2406"/>
      </p:cViewPr>
      <p:guideLst>
        <p:guide orient="horz" pos="13608"/>
        <p:guide pos="102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432054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4320540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E59A64C-9199-4150-963A-731E4C26B7FC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432054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4320540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697389D-F6FA-4B5E-B66C-8A7172CD06F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0190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t-BR" smtClean="0"/>
          </a:p>
        </p:txBody>
      </p:sp>
      <p:sp>
        <p:nvSpPr>
          <p:cNvPr id="410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4319588" fontAlgn="base">
              <a:spcBef>
                <a:spcPct val="0"/>
              </a:spcBef>
              <a:spcAft>
                <a:spcPct val="0"/>
              </a:spcAft>
            </a:pPr>
            <a:fld id="{938EB388-C84B-4E59-8942-80302BDDC7B8}" type="slidenum">
              <a:rPr lang="pt-BR"/>
              <a:pPr defTabSz="4319588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30304" y="13421686"/>
            <a:ext cx="27543443" cy="9261156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60608" y="24483060"/>
            <a:ext cx="22682835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60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20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8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41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DE9AA-FDEC-4625-A225-05370E653154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7636E-277E-489A-8CD7-500C1995373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DB126-C58B-4CA2-A30D-350B240450AC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839B-1725-4F8B-9370-BFEEF5DDA4B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3492936" y="1730226"/>
            <a:ext cx="7290911" cy="36864606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620203" y="1730226"/>
            <a:ext cx="21332666" cy="36864606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58C04-D8F1-45F7-B347-B25FA0922A8B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DD347-06DA-423F-BE13-030805FD533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3F084-AD7D-4100-ADD6-2E09205025A2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CD11-2213-41D5-8DE2-D37F028175A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59698" y="27763471"/>
            <a:ext cx="27543443" cy="8581073"/>
          </a:xfrm>
        </p:spPr>
        <p:txBody>
          <a:bodyPr anchor="t"/>
          <a:lstStyle>
            <a:lvl1pPr algn="l">
              <a:defRPr sz="189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59698" y="18312297"/>
            <a:ext cx="27543443" cy="9451177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60270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20540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4808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4108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80135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96162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2189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28216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2578-180D-44D3-AC2F-4B9ECABBBFBE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C7857-137F-43B9-8538-081DB21C39B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620202" y="10081267"/>
            <a:ext cx="14311789" cy="28513565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472059" y="10081267"/>
            <a:ext cx="14311789" cy="28513565"/>
          </a:xfrm>
        </p:spPr>
        <p:txBody>
          <a:bodyPr/>
          <a:lstStyle>
            <a:lvl1pPr>
              <a:defRPr sz="13200"/>
            </a:lvl1pPr>
            <a:lvl2pPr>
              <a:defRPr sz="113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76A9C-F2B0-4B02-A248-F42453ABC33F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D585A-4FA1-41E8-B821-E0823692059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620205" y="9671210"/>
            <a:ext cx="14317416" cy="403050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620205" y="13701711"/>
            <a:ext cx="14317416" cy="24893114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16460811" y="9671210"/>
            <a:ext cx="14323039" cy="4030501"/>
          </a:xfrm>
        </p:spPr>
        <p:txBody>
          <a:bodyPr anchor="b"/>
          <a:lstStyle>
            <a:lvl1pPr marL="0" indent="0">
              <a:buNone/>
              <a:defRPr sz="11300" b="1"/>
            </a:lvl1pPr>
            <a:lvl2pPr marL="2160270" indent="0">
              <a:buNone/>
              <a:defRPr sz="9500" b="1"/>
            </a:lvl2pPr>
            <a:lvl3pPr marL="4320540" indent="0">
              <a:buNone/>
              <a:defRPr sz="8500" b="1"/>
            </a:lvl3pPr>
            <a:lvl4pPr marL="6480810" indent="0">
              <a:buNone/>
              <a:defRPr sz="7600" b="1"/>
            </a:lvl4pPr>
            <a:lvl5pPr marL="8641080" indent="0">
              <a:buNone/>
              <a:defRPr sz="7600" b="1"/>
            </a:lvl5pPr>
            <a:lvl6pPr marL="10801350" indent="0">
              <a:buNone/>
              <a:defRPr sz="7600" b="1"/>
            </a:lvl6pPr>
            <a:lvl7pPr marL="12961620" indent="0">
              <a:buNone/>
              <a:defRPr sz="7600" b="1"/>
            </a:lvl7pPr>
            <a:lvl8pPr marL="15121890" indent="0">
              <a:buNone/>
              <a:defRPr sz="7600" b="1"/>
            </a:lvl8pPr>
            <a:lvl9pPr marL="17282160" indent="0">
              <a:buNone/>
              <a:defRPr sz="7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16460811" y="13701711"/>
            <a:ext cx="14323039" cy="24893114"/>
          </a:xfrm>
        </p:spPr>
        <p:txBody>
          <a:bodyPr/>
          <a:lstStyle>
            <a:lvl1pPr>
              <a:defRPr sz="113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5CF30-747F-4C91-902F-A2945FBEBB3A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A36F6-900C-4498-AD54-B338920EA90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FA477-3491-4407-8FDE-1C382D986F25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2A0DE-DA85-4676-B88C-92424847332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EE491-D3EF-41CB-9C9F-99A0F9425BF8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1C49B-6236-436A-A51D-A7D35E5DCED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20205" y="1720217"/>
            <a:ext cx="10660710" cy="7320915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669084" y="1720219"/>
            <a:ext cx="18114766" cy="36874613"/>
          </a:xfrm>
        </p:spPr>
        <p:txBody>
          <a:bodyPr/>
          <a:lstStyle>
            <a:lvl1pPr>
              <a:defRPr sz="15100"/>
            </a:lvl1pPr>
            <a:lvl2pPr>
              <a:defRPr sz="13200"/>
            </a:lvl2pPr>
            <a:lvl3pPr>
              <a:defRPr sz="113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20205" y="9041134"/>
            <a:ext cx="10660710" cy="29553698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3BB8C-16BD-458D-9D15-98131441B1FD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60919-2A2B-4E4E-8121-65881E81B6A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51421" y="30243782"/>
            <a:ext cx="19442430" cy="3570451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6351421" y="3860481"/>
            <a:ext cx="19442430" cy="25923240"/>
          </a:xfrm>
        </p:spPr>
        <p:txBody>
          <a:bodyPr rtlCol="0">
            <a:normAutofit/>
          </a:bodyPr>
          <a:lstStyle>
            <a:lvl1pPr marL="0" indent="0">
              <a:buNone/>
              <a:defRPr sz="15100"/>
            </a:lvl1pPr>
            <a:lvl2pPr marL="2160270" indent="0">
              <a:buNone/>
              <a:defRPr sz="13200"/>
            </a:lvl2pPr>
            <a:lvl3pPr marL="4320540" indent="0">
              <a:buNone/>
              <a:defRPr sz="11300"/>
            </a:lvl3pPr>
            <a:lvl4pPr marL="6480810" indent="0">
              <a:buNone/>
              <a:defRPr sz="9500"/>
            </a:lvl4pPr>
            <a:lvl5pPr marL="8641080" indent="0">
              <a:buNone/>
              <a:defRPr sz="9500"/>
            </a:lvl5pPr>
            <a:lvl6pPr marL="10801350" indent="0">
              <a:buNone/>
              <a:defRPr sz="9500"/>
            </a:lvl6pPr>
            <a:lvl7pPr marL="12961620" indent="0">
              <a:buNone/>
              <a:defRPr sz="9500"/>
            </a:lvl7pPr>
            <a:lvl8pPr marL="15121890" indent="0">
              <a:buNone/>
              <a:defRPr sz="9500"/>
            </a:lvl8pPr>
            <a:lvl9pPr marL="17282160" indent="0">
              <a:buNone/>
              <a:defRPr sz="95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51421" y="33814233"/>
            <a:ext cx="19442430" cy="5070629"/>
          </a:xfrm>
        </p:spPr>
        <p:txBody>
          <a:bodyPr/>
          <a:lstStyle>
            <a:lvl1pPr marL="0" indent="0">
              <a:buNone/>
              <a:defRPr sz="6600"/>
            </a:lvl1pPr>
            <a:lvl2pPr marL="2160270" indent="0">
              <a:buNone/>
              <a:defRPr sz="5700"/>
            </a:lvl2pPr>
            <a:lvl3pPr marL="4320540" indent="0">
              <a:buNone/>
              <a:defRPr sz="4700"/>
            </a:lvl3pPr>
            <a:lvl4pPr marL="6480810" indent="0">
              <a:buNone/>
              <a:defRPr sz="4300"/>
            </a:lvl4pPr>
            <a:lvl5pPr marL="8641080" indent="0">
              <a:buNone/>
              <a:defRPr sz="4300"/>
            </a:lvl5pPr>
            <a:lvl6pPr marL="10801350" indent="0">
              <a:buNone/>
              <a:defRPr sz="4300"/>
            </a:lvl6pPr>
            <a:lvl7pPr marL="12961620" indent="0">
              <a:buNone/>
              <a:defRPr sz="4300"/>
            </a:lvl7pPr>
            <a:lvl8pPr marL="15121890" indent="0">
              <a:buNone/>
              <a:defRPr sz="4300"/>
            </a:lvl8pPr>
            <a:lvl9pPr marL="17282160" indent="0">
              <a:buNone/>
              <a:defRPr sz="43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F3FA1-2616-4335-9A3F-4B168422A732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A7B5F-077A-4ED6-80CF-33A046ED535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1620838" y="1730375"/>
            <a:ext cx="29162375" cy="72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2054" tIns="216027" rIns="432054" bIns="21602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1620838" y="10080625"/>
            <a:ext cx="29162375" cy="285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2054" tIns="216027" rIns="432054" bIns="2160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1620838" y="40044688"/>
            <a:ext cx="7559675" cy="2300287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l" defTabSz="4320540" fontAlgn="auto">
              <a:spcBef>
                <a:spcPts val="0"/>
              </a:spcBef>
              <a:spcAft>
                <a:spcPts val="0"/>
              </a:spcAft>
              <a:defRPr sz="57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28B6D1-282E-4354-B4C0-703BE6FA5F0A}" type="datetimeFigureOut">
              <a:rPr lang="pt-BR"/>
              <a:pPr>
                <a:defRPr/>
              </a:pPr>
              <a:t>17/12/2014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1071225" y="40044688"/>
            <a:ext cx="10261600" cy="2300287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ctr" defTabSz="4320540" fontAlgn="auto">
              <a:spcBef>
                <a:spcPts val="0"/>
              </a:spcBef>
              <a:spcAft>
                <a:spcPts val="0"/>
              </a:spcAft>
              <a:defRPr sz="57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23223538" y="40044688"/>
            <a:ext cx="7559675" cy="2300287"/>
          </a:xfrm>
          <a:prstGeom prst="rect">
            <a:avLst/>
          </a:prstGeom>
        </p:spPr>
        <p:txBody>
          <a:bodyPr vert="horz" lIns="432054" tIns="216027" rIns="432054" bIns="216027" rtlCol="0" anchor="ctr"/>
          <a:lstStyle>
            <a:lvl1pPr algn="r" defTabSz="4320540" fontAlgn="auto">
              <a:spcBef>
                <a:spcPts val="0"/>
              </a:spcBef>
              <a:spcAft>
                <a:spcPts val="0"/>
              </a:spcAft>
              <a:defRPr sz="57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7667A0-D21B-471B-A184-737A09BD9EE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9588" rtl="0" fontAlgn="base">
        <a:spcBef>
          <a:spcPct val="0"/>
        </a:spcBef>
        <a:spcAft>
          <a:spcPct val="0"/>
        </a:spcAft>
        <a:defRPr sz="20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319588" rtl="0" fontAlgn="base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itchFamily="34" charset="0"/>
        </a:defRPr>
      </a:lvl2pPr>
      <a:lvl3pPr algn="ctr" defTabSz="4319588" rtl="0" fontAlgn="base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itchFamily="34" charset="0"/>
        </a:defRPr>
      </a:lvl3pPr>
      <a:lvl4pPr algn="ctr" defTabSz="4319588" rtl="0" fontAlgn="base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itchFamily="34" charset="0"/>
        </a:defRPr>
      </a:lvl4pPr>
      <a:lvl5pPr algn="ctr" defTabSz="4319588" rtl="0" fontAlgn="base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itchFamily="34" charset="0"/>
        </a:defRPr>
      </a:lvl5pPr>
      <a:lvl6pPr marL="457200" algn="ctr" defTabSz="4319588" rtl="0" fontAlgn="base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itchFamily="34" charset="0"/>
        </a:defRPr>
      </a:lvl6pPr>
      <a:lvl7pPr marL="914400" algn="ctr" defTabSz="4319588" rtl="0" fontAlgn="base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itchFamily="34" charset="0"/>
        </a:defRPr>
      </a:lvl7pPr>
      <a:lvl8pPr marL="1371600" algn="ctr" defTabSz="4319588" rtl="0" fontAlgn="base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itchFamily="34" charset="0"/>
        </a:defRPr>
      </a:lvl8pPr>
      <a:lvl9pPr marL="1828800" algn="ctr" defTabSz="4319588" rtl="0" fontAlgn="base">
        <a:spcBef>
          <a:spcPct val="0"/>
        </a:spcBef>
        <a:spcAft>
          <a:spcPct val="0"/>
        </a:spcAft>
        <a:defRPr sz="20800">
          <a:solidFill>
            <a:schemeClr val="tx1"/>
          </a:solidFill>
          <a:latin typeface="Calibri" pitchFamily="34" charset="0"/>
        </a:defRPr>
      </a:lvl9pPr>
    </p:titleStyle>
    <p:bodyStyle>
      <a:lvl1pPr marL="1619250" indent="-1619250" algn="l" defTabSz="4319588" rtl="0" fontAlgn="base">
        <a:spcBef>
          <a:spcPct val="20000"/>
        </a:spcBef>
        <a:spcAft>
          <a:spcPct val="0"/>
        </a:spcAft>
        <a:buFont typeface="Arial" charset="0"/>
        <a:buChar char="•"/>
        <a:defRPr sz="15100" kern="1200">
          <a:solidFill>
            <a:schemeClr val="tx1"/>
          </a:solidFill>
          <a:latin typeface="+mn-lt"/>
          <a:ea typeface="+mn-ea"/>
          <a:cs typeface="+mn-cs"/>
        </a:defRPr>
      </a:lvl1pPr>
      <a:lvl2pPr marL="3509963" indent="-1349375" algn="l" defTabSz="4319588" rtl="0" fontAlgn="base">
        <a:spcBef>
          <a:spcPct val="20000"/>
        </a:spcBef>
        <a:spcAft>
          <a:spcPct val="0"/>
        </a:spcAft>
        <a:buFont typeface="Arial" charset="0"/>
        <a:buChar char="–"/>
        <a:defRPr sz="132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675" indent="-1079500" algn="l" defTabSz="4319588" rtl="0" fontAlgn="base">
        <a:spcBef>
          <a:spcPct val="20000"/>
        </a:spcBef>
        <a:spcAft>
          <a:spcPct val="0"/>
        </a:spcAft>
        <a:buFont typeface="Arial" charset="0"/>
        <a:buChar char="•"/>
        <a:defRPr sz="11300" kern="1200">
          <a:solidFill>
            <a:schemeClr val="tx1"/>
          </a:solidFill>
          <a:latin typeface="+mn-lt"/>
          <a:ea typeface="+mn-ea"/>
          <a:cs typeface="+mn-cs"/>
        </a:defRPr>
      </a:lvl3pPr>
      <a:lvl4pPr marL="7559675" indent="-1079500" algn="l" defTabSz="4319588" rtl="0" fontAlgn="base">
        <a:spcBef>
          <a:spcPct val="20000"/>
        </a:spcBef>
        <a:spcAft>
          <a:spcPct val="0"/>
        </a:spcAft>
        <a:buFont typeface="Arial" charset="0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263" indent="-1079500" algn="l" defTabSz="4319588" rtl="0" fontAlgn="base">
        <a:spcBef>
          <a:spcPct val="20000"/>
        </a:spcBef>
        <a:spcAft>
          <a:spcPct val="0"/>
        </a:spcAft>
        <a:buFont typeface="Arial" charset="0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88148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4175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0202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362295" indent="-1080135" algn="l" defTabSz="4320540" rtl="0" eaLnBrk="1" latinLnBrk="0" hangingPunct="1">
        <a:spcBef>
          <a:spcPct val="20000"/>
        </a:spcBef>
        <a:buFont typeface="Arial" pitchFamily="34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027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54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81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0135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296162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2189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0" algn="l" defTabSz="4320540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24.jpeg"/><Relationship Id="rId3" Type="http://schemas.openxmlformats.org/officeDocument/2006/relationships/image" Target="../media/image1.png"/><Relationship Id="rId21" Type="http://schemas.openxmlformats.org/officeDocument/2006/relationships/image" Target="../media/image19.jpeg"/><Relationship Id="rId34" Type="http://schemas.openxmlformats.org/officeDocument/2006/relationships/image" Target="../media/image32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3.jpeg"/><Relationship Id="rId3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29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jpeg"/><Relationship Id="rId32" Type="http://schemas.openxmlformats.org/officeDocument/2006/relationships/image" Target="../media/image30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28" Type="http://schemas.openxmlformats.org/officeDocument/2006/relationships/image" Target="../media/image26.jpeg"/><Relationship Id="rId36" Type="http://schemas.openxmlformats.org/officeDocument/2006/relationships/image" Target="../media/image34.pn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31" Type="http://schemas.openxmlformats.org/officeDocument/2006/relationships/image" Target="../media/image29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Relationship Id="rId27" Type="http://schemas.openxmlformats.org/officeDocument/2006/relationships/image" Target="../media/image25.jpeg"/><Relationship Id="rId30" Type="http://schemas.openxmlformats.org/officeDocument/2006/relationships/image" Target="../media/image28.jpeg"/><Relationship Id="rId35" Type="http://schemas.openxmlformats.org/officeDocument/2006/relationships/image" Target="../media/image33.jpeg"/><Relationship Id="rId8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0" y="0"/>
            <a:ext cx="32404050" cy="431055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51" name="Título 1"/>
          <p:cNvSpPr>
            <a:spLocks noGrp="1"/>
          </p:cNvSpPr>
          <p:nvPr>
            <p:ph type="ctrTitle"/>
          </p:nvPr>
        </p:nvSpPr>
        <p:spPr>
          <a:xfrm>
            <a:off x="485665" y="-303213"/>
            <a:ext cx="31432719" cy="5546611"/>
          </a:xfrm>
        </p:spPr>
        <p:txBody>
          <a:bodyPr/>
          <a:lstStyle/>
          <a:p>
            <a:r>
              <a:rPr lang="pt-BR" sz="5000" b="1" dirty="0" smtClean="0"/>
              <a:t>UNIVERSIDADES ESTADUAL DE FEIRA DE SANTANA</a:t>
            </a:r>
            <a:r>
              <a:rPr lang="pt-BR" sz="5000" dirty="0" smtClean="0"/>
              <a:t/>
            </a:r>
            <a:br>
              <a:rPr lang="pt-BR" sz="5000" dirty="0" smtClean="0"/>
            </a:br>
            <a:r>
              <a:rPr lang="pt-BR" sz="4000" dirty="0" smtClean="0"/>
              <a:t>AUTORIZADA PELO DECRETO FEDERAL Nº 77.496 DE 27-4-1976</a:t>
            </a:r>
            <a:br>
              <a:rPr lang="pt-BR" sz="4000" dirty="0" smtClean="0"/>
            </a:br>
            <a:r>
              <a:rPr lang="pt-BR" sz="4000" dirty="0" smtClean="0"/>
              <a:t>Reconhecida pela Portaria Ministerial nº 874/86 de 19.12.86</a:t>
            </a:r>
            <a:r>
              <a:rPr lang="pt-BR" sz="9600" dirty="0" smtClean="0"/>
              <a:t/>
            </a:r>
            <a:br>
              <a:rPr lang="pt-BR" sz="9600" dirty="0" smtClean="0"/>
            </a:br>
            <a:r>
              <a:rPr lang="pt-BR" sz="5400" b="1" dirty="0" smtClean="0"/>
              <a:t>CURSO DE LICENCIATURA EM EDUCAÇÃO FÍSICA</a:t>
            </a:r>
            <a:r>
              <a:rPr lang="pt-BR" sz="4000" dirty="0" smtClean="0"/>
              <a:t/>
            </a:r>
            <a:br>
              <a:rPr lang="pt-BR" sz="4000" dirty="0" smtClean="0"/>
            </a:br>
            <a:r>
              <a:rPr lang="pt-BR" sz="4800" b="1" dirty="0" smtClean="0"/>
              <a:t>GRUPO DE PESQUISA E EXTENSÃO ARTES DO CORPO: MEMÓRIA, IMAGEM E IMAGINÁRIO</a:t>
            </a:r>
          </a:p>
        </p:txBody>
      </p:sp>
      <p:sp>
        <p:nvSpPr>
          <p:cNvPr id="2052" name="Subtítulo 2"/>
          <p:cNvSpPr>
            <a:spLocks noGrp="1"/>
          </p:cNvSpPr>
          <p:nvPr>
            <p:ph type="subTitle" idx="1"/>
          </p:nvPr>
        </p:nvSpPr>
        <p:spPr>
          <a:xfrm>
            <a:off x="1057169" y="4408381"/>
            <a:ext cx="30718125" cy="2049463"/>
          </a:xfrm>
        </p:spPr>
        <p:txBody>
          <a:bodyPr/>
          <a:lstStyle/>
          <a:p>
            <a:r>
              <a:rPr lang="pt-BR" sz="7200" b="1" cap="all" dirty="0" smtClean="0">
                <a:solidFill>
                  <a:srgbClr val="C00000"/>
                </a:solidFill>
              </a:rPr>
              <a:t>Lazer e Corpo: As expressões artísticas e culturais do corpo nas festas populares baianas – 2010/2013</a:t>
            </a:r>
            <a:endParaRPr lang="pt-BR" sz="7200" dirty="0" smtClean="0">
              <a:solidFill>
                <a:srgbClr val="C00000"/>
              </a:solidFill>
            </a:endParaRPr>
          </a:p>
        </p:txBody>
      </p:sp>
      <p:pic>
        <p:nvPicPr>
          <p:cNvPr id="2053" name="Imagem 2" descr="brasa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1367" y="171300"/>
            <a:ext cx="290195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89378" y="288925"/>
            <a:ext cx="2357437" cy="438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CaixaDeTexto 7"/>
          <p:cNvSpPr txBox="1">
            <a:spLocks noChangeArrowheads="1"/>
          </p:cNvSpPr>
          <p:nvPr/>
        </p:nvSpPr>
        <p:spPr bwMode="auto">
          <a:xfrm>
            <a:off x="17273696" y="6529282"/>
            <a:ext cx="143589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4000" b="1" dirty="0" smtClean="0">
                <a:solidFill>
                  <a:srgbClr val="C00000"/>
                </a:solidFill>
                <a:latin typeface="Calibri" pitchFamily="34" charset="0"/>
              </a:rPr>
              <a:t>Prof</a:t>
            </a:r>
            <a:r>
              <a:rPr lang="pt-BR" sz="4000" b="1" dirty="0">
                <a:solidFill>
                  <a:srgbClr val="C00000"/>
                </a:solidFill>
                <a:latin typeface="Calibri" pitchFamily="34" charset="0"/>
              </a:rPr>
              <a:t>. Dr. Luís Vitor Castro Júnior</a:t>
            </a:r>
          </a:p>
          <a:p>
            <a:pPr algn="r"/>
            <a:r>
              <a:rPr lang="pt-BR" sz="3200" dirty="0">
                <a:solidFill>
                  <a:srgbClr val="C00000"/>
                </a:solidFill>
                <a:latin typeface="Calibri" pitchFamily="34" charset="0"/>
              </a:rPr>
              <a:t>Professor Titular da Universidade Estadual de Feira de </a:t>
            </a:r>
            <a:r>
              <a:rPr lang="pt-BR" sz="3200" dirty="0" smtClean="0">
                <a:solidFill>
                  <a:srgbClr val="C00000"/>
                </a:solidFill>
                <a:latin typeface="Calibri" pitchFamily="34" charset="0"/>
              </a:rPr>
              <a:t>Santana</a:t>
            </a:r>
            <a:endParaRPr lang="pt-BR" sz="40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28650" y="8172356"/>
            <a:ext cx="15119350" cy="618630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/>
            <a:r>
              <a:rPr lang="pt-BR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INTRODUÇÃO</a:t>
            </a:r>
            <a:r>
              <a:rPr lang="pt-BR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o</a:t>
            </a:r>
            <a:r>
              <a:rPr lang="pt-B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corpo </a:t>
            </a:r>
            <a:r>
              <a:rPr lang="pt-B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nessa pesquisa é um 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território indeterminado onde o visível é uma qualidade de uma textura, a superfície de uma profundidade.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Enfim, o corpo é visto como um dispositivo de pesquisa que dá visibilidade à gestualidade, à plasticidade e à expressividade, sendo fonte inesgotável para contar e registrar as experiências festivas. </a:t>
            </a:r>
            <a:r>
              <a:rPr lang="pt-B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Diante 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disso, o problema de investigação se </a:t>
            </a:r>
            <a:r>
              <a:rPr lang="pt-B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manifesta em 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saber </a:t>
            </a:r>
            <a:r>
              <a:rPr lang="pt-BR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quais e como se expressam os saberes </a:t>
            </a:r>
            <a:r>
              <a:rPr lang="pt-BR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dos </a:t>
            </a:r>
            <a:r>
              <a:rPr lang="pt-BR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corpos nas Festas Populares Baianas, a partir dos conteúdos da Educação Física</a:t>
            </a:r>
            <a:r>
              <a:rPr lang="pt-BR" sz="3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A intenção é de identificar e analisar criticamente as formas de expressões artísticas e culturais do corpo como a dança, a brincadeiras e a capoeira nas festas populares </a:t>
            </a:r>
            <a:endParaRPr lang="pt-BR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8" name="CaixaDeTexto 10"/>
          <p:cNvSpPr txBox="1">
            <a:spLocks noChangeArrowheads="1"/>
          </p:cNvSpPr>
          <p:nvPr/>
        </p:nvSpPr>
        <p:spPr bwMode="auto">
          <a:xfrm>
            <a:off x="16273463" y="7743728"/>
            <a:ext cx="15716360" cy="784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3600" b="1" dirty="0" smtClean="0">
                <a:solidFill>
                  <a:srgbClr val="C00000"/>
                </a:solidFill>
                <a:latin typeface="Calibri" pitchFamily="34" charset="0"/>
              </a:rPr>
              <a:t>METODOLOGIA</a:t>
            </a:r>
            <a:r>
              <a:rPr lang="pt-BR" sz="3600" b="1" dirty="0" smtClean="0">
                <a:latin typeface="Calibri" pitchFamily="34" charset="0"/>
              </a:rPr>
              <a:t>: </a:t>
            </a:r>
            <a:r>
              <a:rPr lang="pt-BR" sz="3600" dirty="0" smtClean="0"/>
              <a:t>O </a:t>
            </a:r>
            <a:r>
              <a:rPr lang="pt-BR" sz="3600" dirty="0"/>
              <a:t>caminho da pesquisa está na encruzilhada da </a:t>
            </a:r>
            <a:r>
              <a:rPr lang="pt-BR" sz="3600" dirty="0" err="1"/>
              <a:t>Etnocenologia</a:t>
            </a:r>
            <a:r>
              <a:rPr lang="pt-BR" sz="3600" dirty="0"/>
              <a:t> que nos ajuda a olhar os múltiplos lugares das festas, principalmente no que tange aos interstícios e suas vizinhanças, como as cenas dramáticas dos corpos anônimos produtores de saberes, ainda pouco valorizado. Pesquisar nas encruzilhadas das festas populares a partir da </a:t>
            </a:r>
            <a:r>
              <a:rPr lang="pt-BR" sz="3600" dirty="0" err="1"/>
              <a:t>Etnocenologia</a:t>
            </a:r>
            <a:r>
              <a:rPr lang="pt-BR" sz="3600" dirty="0"/>
              <a:t> é vivenciar múltiplos caminhos, é descobrir as performances corporais que surgem no instante, é sentir os cheiros nas ruas, é perceber o vazio mesmo na multidão de pessoas, é ver a sombra dos corpos na areia e no asfalto, é perceber o nublado das nuvens sobre nossos corpos, é transpirar molhando a roupa do corpo, é sentir o sol escaldante, é participar de um fabuloso festival gastronômico. Enfim, é se embrenhar no “corpo do objeto” pesquisado. Talvez, por estas situações vividas por nós, pesquisadores, </a:t>
            </a:r>
            <a:r>
              <a:rPr lang="pt-BR" sz="3600" dirty="0" err="1"/>
              <a:t>Pradier</a:t>
            </a:r>
            <a:r>
              <a:rPr lang="pt-BR" sz="3600" dirty="0"/>
              <a:t> comenta que “a </a:t>
            </a:r>
            <a:r>
              <a:rPr lang="pt-BR" sz="3600" dirty="0" err="1"/>
              <a:t>etnocenologia</a:t>
            </a:r>
            <a:r>
              <a:rPr lang="pt-BR" sz="3600" dirty="0"/>
              <a:t> deve nos ensinar a abrir nossos sentidos e nossa inteligência para o mundo”. (1999, p. 28</a:t>
            </a:r>
            <a:r>
              <a:rPr lang="pt-BR" sz="3600" dirty="0" smtClean="0"/>
              <a:t>).</a:t>
            </a:r>
            <a:endParaRPr lang="pt-BR" sz="3600" u="sng" dirty="0">
              <a:latin typeface="Calibri" pitchFamily="34" charset="0"/>
            </a:endParaRPr>
          </a:p>
        </p:txBody>
      </p: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1057169" y="14601776"/>
            <a:ext cx="14232560" cy="5500726"/>
            <a:chOff x="1053" y="11636"/>
            <a:chExt cx="9927" cy="3373"/>
          </a:xfrm>
          <a:effectLst>
            <a:glow rad="152400">
              <a:schemeClr val="accent3">
                <a:satMod val="175000"/>
                <a:alpha val="40000"/>
              </a:schemeClr>
            </a:glow>
          </a:effectLst>
        </p:grpSpPr>
        <p:pic>
          <p:nvPicPr>
            <p:cNvPr id="12" name="Picture 10" descr="wmplayer 2012-04-01 11-00-35-0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84" y="12168"/>
              <a:ext cx="1596" cy="2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1" descr="wmplayer 2012-04-01 10-11-21-6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1" y="11650"/>
              <a:ext cx="1583" cy="2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2" descr="DSC0686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9" y="12143"/>
              <a:ext cx="1670" cy="2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3" descr="100_193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3" y="11636"/>
              <a:ext cx="1590" cy="2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4" descr="wmplayer 2012-04-01 11-47-37-0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1" y="12104"/>
              <a:ext cx="1661" cy="2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5" descr="Equilibrio - baiana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9" y="11636"/>
              <a:ext cx="1596" cy="2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Retângulo 22"/>
          <p:cNvSpPr>
            <a:spLocks noChangeArrowheads="1"/>
          </p:cNvSpPr>
          <p:nvPr/>
        </p:nvSpPr>
        <p:spPr bwMode="auto">
          <a:xfrm>
            <a:off x="418567" y="20102502"/>
            <a:ext cx="15859236" cy="1569660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pt-BR" sz="4800" b="1" dirty="0" err="1" smtClean="0">
                <a:solidFill>
                  <a:srgbClr val="C00000"/>
                </a:solidFill>
              </a:rPr>
              <a:t>Click</a:t>
            </a:r>
            <a:r>
              <a:rPr lang="pt-BR" sz="4800" b="1" dirty="0" smtClean="0">
                <a:solidFill>
                  <a:srgbClr val="C00000"/>
                </a:solidFill>
              </a:rPr>
              <a:t> 1 a arte do corpo em equilibrar: entre a devoção e o trabalho -Rito de amaciamento do peso </a:t>
            </a:r>
            <a:endParaRPr lang="pt-BR" sz="4800" dirty="0">
              <a:solidFill>
                <a:srgbClr val="C00000"/>
              </a:solidFill>
            </a:endParaRPr>
          </a:p>
        </p:txBody>
      </p:sp>
      <p:grpSp>
        <p:nvGrpSpPr>
          <p:cNvPr id="19" name="Group 1"/>
          <p:cNvGrpSpPr>
            <a:grpSpLocks/>
          </p:cNvGrpSpPr>
          <p:nvPr/>
        </p:nvGrpSpPr>
        <p:grpSpPr bwMode="auto">
          <a:xfrm>
            <a:off x="756571" y="22174204"/>
            <a:ext cx="14930541" cy="5600714"/>
            <a:chOff x="657" y="5403"/>
            <a:chExt cx="10114" cy="4035"/>
          </a:xfrm>
          <a:effectLst>
            <a:glow rad="152400">
              <a:schemeClr val="accent3">
                <a:satMod val="175000"/>
                <a:alpha val="40000"/>
              </a:schemeClr>
            </a:glow>
          </a:effectLst>
        </p:grpSpPr>
        <p:pic>
          <p:nvPicPr>
            <p:cNvPr id="20" name="Picture 2" descr="Stale Jackson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" y="5427"/>
              <a:ext cx="1946" cy="4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3" descr="wmplayer 2012-04-01 16-18-11-6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5" y="5421"/>
              <a:ext cx="2646" cy="1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4" descr="Samba-regue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" y="7451"/>
              <a:ext cx="2672" cy="1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5" descr="Samba-reggae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5404"/>
              <a:ext cx="2698" cy="1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6" descr="Helicoptrero - samba reggae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4" y="7451"/>
              <a:ext cx="2644" cy="1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7" descr="wmplayer 2012-04-01 16-19-07-6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5" y="7446"/>
              <a:ext cx="2646" cy="1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8" descr="wmplayer 2012-04-01 13-56-59-9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3" y="5403"/>
              <a:ext cx="2646" cy="1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470819" y="27889244"/>
            <a:ext cx="15573484" cy="1569660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>
            <a:lvl1pPr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pt-PT" sz="4800" b="1" dirty="0">
                <a:solidFill>
                  <a:srgbClr val="C00000"/>
                </a:solidFill>
              </a:rPr>
              <a:t>Click </a:t>
            </a:r>
            <a:r>
              <a:rPr lang="pt-PT" sz="4800" b="1" dirty="0" smtClean="0">
                <a:solidFill>
                  <a:srgbClr val="C00000"/>
                </a:solidFill>
              </a:rPr>
              <a:t>2 </a:t>
            </a:r>
            <a:r>
              <a:rPr lang="pt-PT" sz="4800" b="1" dirty="0">
                <a:solidFill>
                  <a:srgbClr val="C00000"/>
                </a:solidFill>
              </a:rPr>
              <a:t>- Os saberes do corpo na arte de tocar dançando: os malabares com os tambores.</a:t>
            </a:r>
            <a:r>
              <a:rPr lang="pt-BR" sz="4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pt-BR" sz="48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8" name="Group 1"/>
          <p:cNvGrpSpPr>
            <a:grpSpLocks/>
          </p:cNvGrpSpPr>
          <p:nvPr/>
        </p:nvGrpSpPr>
        <p:grpSpPr bwMode="auto">
          <a:xfrm>
            <a:off x="914293" y="30032384"/>
            <a:ext cx="14573352" cy="6072230"/>
            <a:chOff x="1752" y="4003"/>
            <a:chExt cx="8478" cy="4034"/>
          </a:xfrm>
          <a:effectLst>
            <a:glow rad="152400">
              <a:schemeClr val="accent3">
                <a:satMod val="175000"/>
                <a:alpha val="40000"/>
              </a:schemeClr>
            </a:glow>
          </a:effectLst>
        </p:grpSpPr>
        <p:pic>
          <p:nvPicPr>
            <p:cNvPr id="29" name="Picture 2" descr="PIC_0450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" y="6046"/>
              <a:ext cx="2648" cy="1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3" descr="PIC_0452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1" y="6051"/>
              <a:ext cx="1494" cy="1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4" descr="PIC_040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1" y="6051"/>
              <a:ext cx="2648" cy="1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5" descr="PIC_042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39" y="6046"/>
              <a:ext cx="1491" cy="1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6" descr="100_2130ghjl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2" y="4010"/>
              <a:ext cx="4468" cy="1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7" descr="100_2124mn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" y="4003"/>
              <a:ext cx="3917" cy="1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5" name="Group 16"/>
          <p:cNvGrpSpPr>
            <a:grpSpLocks/>
          </p:cNvGrpSpPr>
          <p:nvPr/>
        </p:nvGrpSpPr>
        <p:grpSpPr bwMode="auto">
          <a:xfrm>
            <a:off x="17059281" y="15744784"/>
            <a:ext cx="13716096" cy="6858048"/>
            <a:chOff x="1413" y="8335"/>
            <a:chExt cx="9625" cy="4039"/>
          </a:xfrm>
          <a:effectLst>
            <a:glow rad="152400">
              <a:schemeClr val="accent3">
                <a:satMod val="175000"/>
                <a:alpha val="40000"/>
              </a:schemeClr>
            </a:glow>
          </a:effectLst>
        </p:grpSpPr>
        <p:pic>
          <p:nvPicPr>
            <p:cNvPr id="36" name="Picture 17" descr="mando o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8344"/>
              <a:ext cx="2421" cy="1984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18" descr="mandu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1" y="8335"/>
              <a:ext cx="3487" cy="1983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19" descr="mandu 14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0" y="10389"/>
              <a:ext cx="3390" cy="1985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20" descr="mandu 10 certo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3" y="10380"/>
              <a:ext cx="3577" cy="1983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21" descr="m 3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1" y="10389"/>
              <a:ext cx="1372" cy="1983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22" descr="mandu 11 1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3" y="8336"/>
              <a:ext cx="3600" cy="1985"/>
            </a:xfrm>
            <a:prstGeom prst="rect">
              <a:avLst/>
            </a:prstGeom>
            <a:noFill/>
            <a:ln>
              <a:noFill/>
            </a:ln>
            <a:scene3d>
              <a:camera prst="orthographicFront"/>
              <a:lightRig rig="threePt" dir="t"/>
            </a:scene3d>
            <a:sp3d>
              <a:bevelT w="165100" prst="coolSlant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2" name="Group 2"/>
          <p:cNvGrpSpPr>
            <a:grpSpLocks/>
          </p:cNvGrpSpPr>
          <p:nvPr/>
        </p:nvGrpSpPr>
        <p:grpSpPr bwMode="auto">
          <a:xfrm>
            <a:off x="17345033" y="24460220"/>
            <a:ext cx="14001848" cy="6858048"/>
            <a:chOff x="2241" y="9537"/>
            <a:chExt cx="8369" cy="4124"/>
          </a:xfrm>
          <a:effectLst>
            <a:glow rad="152400">
              <a:schemeClr val="accent3">
                <a:satMod val="175000"/>
                <a:alpha val="40000"/>
              </a:schemeClr>
            </a:glow>
          </a:effectLst>
        </p:grpSpPr>
        <p:pic>
          <p:nvPicPr>
            <p:cNvPr id="43" name="Picture 3" descr="DSC_2318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8" y="9540"/>
              <a:ext cx="3294" cy="1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4" descr="DSC_228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0" y="9540"/>
              <a:ext cx="1338" cy="1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5" descr="DSC_2321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4" y="9537"/>
              <a:ext cx="3385" cy="1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6" descr="DSC_2341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1" y="11595"/>
              <a:ext cx="2965" cy="1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7" descr="os dois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4" y="11585"/>
              <a:ext cx="2160" cy="1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8" descr="DSC_2340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8" y="11677"/>
              <a:ext cx="3022" cy="1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9" name="CaixaDeTexto 9"/>
          <p:cNvSpPr txBox="1">
            <a:spLocks noChangeArrowheads="1"/>
          </p:cNvSpPr>
          <p:nvPr/>
        </p:nvSpPr>
        <p:spPr bwMode="auto">
          <a:xfrm>
            <a:off x="17416471" y="31318268"/>
            <a:ext cx="13787534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4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pt-BR" sz="48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corpo-avatar</a:t>
            </a:r>
            <a:r>
              <a:rPr lang="pt-BR" sz="4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 entre a tela e a festa</a:t>
            </a:r>
          </a:p>
        </p:txBody>
      </p:sp>
      <p:sp>
        <p:nvSpPr>
          <p:cNvPr id="50" name="CaixaDeTexto 23"/>
          <p:cNvSpPr txBox="1">
            <a:spLocks noChangeArrowheads="1"/>
          </p:cNvSpPr>
          <p:nvPr/>
        </p:nvSpPr>
        <p:spPr bwMode="auto">
          <a:xfrm>
            <a:off x="16273464" y="22602832"/>
            <a:ext cx="16130586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pt-BR" sz="4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pt-BR" sz="48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corpo-mandu</a:t>
            </a:r>
            <a:r>
              <a:rPr lang="pt-BR" sz="4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- por baixo do pano: </a:t>
            </a:r>
          </a:p>
          <a:p>
            <a:pPr algn="ctr">
              <a:defRPr/>
            </a:pPr>
            <a:r>
              <a:rPr lang="pt-BR" sz="4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 conviver sem saber</a:t>
            </a:r>
            <a:r>
              <a:rPr lang="pt-BR" sz="48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399951" y="36176052"/>
            <a:ext cx="15359170" cy="230832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pt-BR" sz="48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Click</a:t>
            </a:r>
            <a:r>
              <a:rPr lang="pt-BR" sz="4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pt-PT" sz="48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pt-PT" sz="4800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O princípio da circularidade dos corpos na </a:t>
            </a:r>
            <a:r>
              <a:rPr lang="pt-PT" sz="48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areia: As </a:t>
            </a:r>
            <a:r>
              <a:rPr lang="pt-PT" sz="4800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danças </a:t>
            </a:r>
            <a:r>
              <a:rPr lang="pt-PT" sz="48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sagradas - </a:t>
            </a:r>
            <a:r>
              <a:rPr lang="pt-PT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pt-PT" sz="4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curvamento do corpo em </a:t>
            </a:r>
            <a:r>
              <a:rPr lang="pt-PT" sz="4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transe -A </a:t>
            </a:r>
            <a:r>
              <a:rPr lang="pt-PT" sz="4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força do axé</a:t>
            </a:r>
            <a:r>
              <a:rPr lang="pt-PT" sz="4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endParaRPr lang="pt-BR" sz="48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Imagem 3"/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2771681" y="40390894"/>
            <a:ext cx="59293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CaixaDeTexto 51"/>
          <p:cNvSpPr txBox="1"/>
          <p:nvPr/>
        </p:nvSpPr>
        <p:spPr>
          <a:xfrm>
            <a:off x="557103" y="41248150"/>
            <a:ext cx="20717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 smtClean="0">
                <a:solidFill>
                  <a:srgbClr val="C00000"/>
                </a:solidFill>
              </a:rPr>
              <a:t>Apoio:</a:t>
            </a:r>
            <a:endParaRPr lang="pt-BR" sz="4400" dirty="0">
              <a:solidFill>
                <a:srgbClr val="C00000"/>
              </a:solidFill>
            </a:endParaRPr>
          </a:p>
        </p:txBody>
      </p:sp>
      <p:sp>
        <p:nvSpPr>
          <p:cNvPr id="53" name="CaixaDeTexto 52"/>
          <p:cNvSpPr txBox="1"/>
          <p:nvPr/>
        </p:nvSpPr>
        <p:spPr>
          <a:xfrm>
            <a:off x="16630653" y="32595110"/>
            <a:ext cx="15216294" cy="951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600" b="1" cap="all" dirty="0" smtClean="0">
                <a:solidFill>
                  <a:srgbClr val="C00000"/>
                </a:solidFill>
              </a:rPr>
              <a:t>Conclusões:</a:t>
            </a:r>
            <a:r>
              <a:rPr lang="pt-BR" sz="3600" dirty="0" smtClean="0"/>
              <a:t>: No bojo desta pesquisa, há uma categoria central, o corpo festivo que é sempre revelador: um corpo que festeja, narrando os seus saberes e seus desejos; um corpo que fala com seus gestos e com suas formas de expressões; um corpo visível, escuro e claro, mas bem colorido; um corpo odor de diferentes cheiros; um corpo que escuta, canta e grita; um olhar esquisito, uma encenação cômica e trágica, um enredo de devoção, de fé e de divertimento, um entre toque dos corpos na multidão. Enfim, um cenário emblemático e multifacetado, cuja potência do fazer revela o poder de ser afetado pela grande intensiva das coisas, “aquilo que dispõe o corpo de tal maneira que possa ser afetado pelo maior número de modos. Ou então aquilo que mantém a relação de movimento e de repouso que caracteriza o corpo” (DELEUZE, 2002, p. 61). .As performances dos corpos expressam-se em múltiplas faces e sentidos pela sagacidade do equilibrar-se, pela agilidade de dançar, pela interação dos corpos, bem como pela sua capacidade de produzir coletivamente cultura através de sons, ritmos e gestos, criando, assim, novas formas de linguagens comunicativas. </a:t>
            </a: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664</Words>
  <Application>Microsoft Office PowerPoint</Application>
  <PresentationFormat>Personalizar</PresentationFormat>
  <Paragraphs>15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UNIVERSIDADES ESTADUAL DE FEIRA DE SANTANA AUTORIZADA PELO DECRETO FEDERAL Nº 77.496 DE 27-4-1976 Reconhecida pela Portaria Ministerial nº 874/86 de 19.12.86 CURSO DE LICENCIATURA EM EDUCAÇÃO FÍSICA GRUPO DE PESQUISA E EXTENSÃO ARTES DO CORPO: MEMÓRIA, IMAGEM E IMAGINÁRIO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UNIVERSIDADES ESTADUAL DE FEIRA DE SANTANA DEPARTAMENTO DE SAÚDE CURSO DE LICENCIATURA EM EDUCAÇÃO FÍSICA</dc:title>
  <dc:creator>usuario</dc:creator>
  <cp:lastModifiedBy>Usuario</cp:lastModifiedBy>
  <cp:revision>33</cp:revision>
  <dcterms:created xsi:type="dcterms:W3CDTF">2012-12-10T22:55:05Z</dcterms:created>
  <dcterms:modified xsi:type="dcterms:W3CDTF">2014-12-17T12:54:35Z</dcterms:modified>
</cp:coreProperties>
</file>