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5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547838770602549"/>
          <c:y val="6.8870662349893266E-2"/>
          <c:w val="0.45816020442173094"/>
          <c:h val="0.7610096542670895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Plan2!$C$6</c:f>
              <c:strCache>
                <c:ptCount val="1"/>
                <c:pt idx="0">
                  <c:v>Grupo controle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Plan2!$D$5:$I$5</c:f>
              <c:strCache>
                <c:ptCount val="6"/>
                <c:pt idx="0">
                  <c:v>Portugués</c:v>
                </c:pt>
                <c:pt idx="1">
                  <c:v>História</c:v>
                </c:pt>
                <c:pt idx="2">
                  <c:v>Ciências</c:v>
                </c:pt>
                <c:pt idx="3">
                  <c:v>Matemática</c:v>
                </c:pt>
                <c:pt idx="4">
                  <c:v>Geografia</c:v>
                </c:pt>
                <c:pt idx="5">
                  <c:v>Media geral</c:v>
                </c:pt>
              </c:strCache>
            </c:strRef>
          </c:cat>
          <c:val>
            <c:numRef>
              <c:f>Plan2!$D$6:$I$6</c:f>
              <c:numCache>
                <c:formatCode>General</c:formatCode>
                <c:ptCount val="6"/>
                <c:pt idx="0">
                  <c:v>4.2</c:v>
                </c:pt>
                <c:pt idx="1">
                  <c:v>5.5</c:v>
                </c:pt>
                <c:pt idx="2">
                  <c:v>5.6</c:v>
                </c:pt>
                <c:pt idx="3">
                  <c:v>4.9000000000000004</c:v>
                </c:pt>
                <c:pt idx="4">
                  <c:v>5.5</c:v>
                </c:pt>
                <c:pt idx="5">
                  <c:v>5.2</c:v>
                </c:pt>
              </c:numCache>
            </c:numRef>
          </c:val>
        </c:ser>
        <c:ser>
          <c:idx val="1"/>
          <c:order val="1"/>
          <c:tx>
            <c:strRef>
              <c:f>Plan2!$C$7</c:f>
              <c:strCache>
                <c:ptCount val="1"/>
                <c:pt idx="0">
                  <c:v>Grupo experimental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Plan2!$D$5:$I$5</c:f>
              <c:strCache>
                <c:ptCount val="6"/>
                <c:pt idx="0">
                  <c:v>Portugués</c:v>
                </c:pt>
                <c:pt idx="1">
                  <c:v>História</c:v>
                </c:pt>
                <c:pt idx="2">
                  <c:v>Ciências</c:v>
                </c:pt>
                <c:pt idx="3">
                  <c:v>Matemática</c:v>
                </c:pt>
                <c:pt idx="4">
                  <c:v>Geografia</c:v>
                </c:pt>
                <c:pt idx="5">
                  <c:v>Media geral</c:v>
                </c:pt>
              </c:strCache>
            </c:strRef>
          </c:cat>
          <c:val>
            <c:numRef>
              <c:f>Plan2!$D$7:$I$7</c:f>
              <c:numCache>
                <c:formatCode>General</c:formatCode>
                <c:ptCount val="6"/>
                <c:pt idx="0">
                  <c:v>6.6</c:v>
                </c:pt>
                <c:pt idx="1">
                  <c:v>7</c:v>
                </c:pt>
                <c:pt idx="2">
                  <c:v>6.9</c:v>
                </c:pt>
                <c:pt idx="3">
                  <c:v>7</c:v>
                </c:pt>
                <c:pt idx="4">
                  <c:v>6.7</c:v>
                </c:pt>
                <c:pt idx="5">
                  <c:v>6.8400000000000007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6693760"/>
        <c:axId val="38474240"/>
        <c:axId val="0"/>
      </c:bar3DChart>
      <c:catAx>
        <c:axId val="96693760"/>
        <c:scaling>
          <c:orientation val="minMax"/>
        </c:scaling>
        <c:delete val="0"/>
        <c:axPos val="l"/>
        <c:majorTickMark val="out"/>
        <c:minorTickMark val="none"/>
        <c:tickLblPos val="nextTo"/>
        <c:crossAx val="38474240"/>
        <c:crosses val="autoZero"/>
        <c:auto val="1"/>
        <c:lblAlgn val="ctr"/>
        <c:lblOffset val="100"/>
        <c:noMultiLvlLbl val="0"/>
      </c:catAx>
      <c:valAx>
        <c:axId val="384742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6693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537845001349059"/>
          <c:y val="0.24016894327857696"/>
          <c:w val="0.23462154998650944"/>
          <c:h val="0.36559986229595182"/>
        </c:manualLayout>
      </c:layout>
      <c:overlay val="0"/>
      <c:txPr>
        <a:bodyPr/>
        <a:lstStyle/>
        <a:p>
          <a:pPr>
            <a:defRPr sz="9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394E9-2934-439E-ABFD-E2A70B4D76A7}" type="datetimeFigureOut">
              <a:rPr lang="pt-BR" smtClean="0"/>
              <a:t>01/12/2014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4E439-A7E2-4DF5-BA45-7917F26203F7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03648" y="27089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259632" y="4046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7" name="Retângulo de cantos arredondados 6"/>
          <p:cNvSpPr>
            <a:spLocks noChangeArrowheads="1"/>
          </p:cNvSpPr>
          <p:nvPr/>
        </p:nvSpPr>
        <p:spPr bwMode="auto">
          <a:xfrm>
            <a:off x="539552" y="116632"/>
            <a:ext cx="8208912" cy="1656184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4E6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827584" y="548680"/>
            <a:ext cx="5688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Ministério do Esporte</a:t>
            </a:r>
            <a:endParaRPr kumimoji="0" 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Secretaria Nacional de Esporte, Educação, Lazer e Inclusão Social</a:t>
            </a:r>
            <a:endParaRPr kumimoji="0" 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ENCONTRO ANUAL DA REDE CEDES – 2014</a:t>
            </a:r>
            <a:endParaRPr kumimoji="0" 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- Brasília/DEF, 4-6/12/2014 -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agem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48680"/>
            <a:ext cx="112787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ixaDeTexto 11"/>
          <p:cNvSpPr txBox="1"/>
          <p:nvPr/>
        </p:nvSpPr>
        <p:spPr>
          <a:xfrm>
            <a:off x="2051720" y="278092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7164288" y="24928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187624" y="278092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79512" y="1916832"/>
            <a:ext cx="6192688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JUDÔ CIDADÃO: APRENDIZAGEM DE PRÁTICAS COOPERATIVAS E SOCIALIZADORAS – 2013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REDE CEDES/MINISTÉRIO DO ESPORTE/UNIVERSIDADE FEDERAL DE RONDÔNIA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Ramón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Núñez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Cárdenas, Doutor, Universidade Federal de Rondônia; Ivete de Aquino Freire, Doutora, Universidade Federal de Rondônia.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endParaRPr lang="pt-BR" sz="12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 projeto p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retendeu promover o desenvolvimento social a partir do incentivo à prática de esportes e ocupação saudável do tempo fora do horário de aulas de crianças carentes e em situação de exclusão social. Especificamente buscou desenvolver a atenção e a autonomia; contribuir para o exercício de práticas cooperativas e socializadoras; e contribuir no desenvolvimento motor dos alunos. A relevância residiu no fato de oferecer estratégias, a partir da oferta da prática de esportes, para escolares na perspectiva de que os mesmos criassem, autonomamente, as próprias condições para o exercício da cidadania e, por meio delas, buscar transformar suas condições de vida numa direção emancipadora.  Tudo isso sob acompanhamento e avaliação periódica. Para alcançar os objetivos propostos, foram oferecidas atividades corporais e conteúdos educativos durante 1 ano, a 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50 crianças de ambos os sexos, na faixa etária entre 8 e 14 anos, organizadas em dois grupos. Para seleção dos participantes foram definidos os seguintes critérios: manifestação de comportamento agressivo; indisciplina; histórico de repetência; desestruturação familiar; desinteresse pelos estudos; e outros indicadores de vulnerabilidade social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Ao final do projeto observou-se significativa mudança neste comportamento dos participantes: 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alguns comportamentos agressivos foram substituídos por v</a:t>
            </a: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alores como amizade, respeito, solidariedade entre outros; seguimento de regras do esporte e regras sociais. O estudo apontou para o que tem indicado a literatura sobre o valor educacional do esporte, principalmente de lutas. Entretanto, os resultados alcançados na melhoria do comportamento das crianças e adolescentes do projeto atribuem-se a forma diferenciada (rigor metodológico e conteúdo previamente organizado pela equipe executora) com que as atividades foram desenvolvidas e não ao esporte em si. A participação dos pais e da escola também é considerada fatores importantes no êxito do projeto. </a:t>
            </a:r>
            <a:endParaRPr kumimoji="0" lang="pt-B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75038" algn="l"/>
              </a:tabLst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6516216" y="3212976"/>
            <a:ext cx="22322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900" dirty="0">
                <a:latin typeface="Arial" pitchFamily="34" charset="0"/>
                <a:ea typeface="Calibri" pitchFamily="34" charset="0"/>
                <a:cs typeface="Arial" pitchFamily="34" charset="0"/>
              </a:rPr>
              <a:t>Gráfico 1</a:t>
            </a:r>
            <a:r>
              <a:rPr lang="pt-BR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: Representação </a:t>
            </a:r>
            <a:r>
              <a:rPr lang="pt-BR" sz="900" dirty="0">
                <a:latin typeface="Arial" pitchFamily="34" charset="0"/>
                <a:ea typeface="Calibri" pitchFamily="34" charset="0"/>
                <a:cs typeface="Arial" pitchFamily="34" charset="0"/>
              </a:rPr>
              <a:t>Gráfica das médias do grupo de controle e </a:t>
            </a:r>
            <a:r>
              <a:rPr lang="pt-BR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experimental.</a:t>
            </a:r>
            <a:endParaRPr lang="pt-BR" sz="9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6732240" y="278092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Resultados</a:t>
            </a:r>
          </a:p>
        </p:txBody>
      </p:sp>
      <p:graphicFrame>
        <p:nvGraphicFramePr>
          <p:cNvPr id="27" name="Gráfico 26"/>
          <p:cNvGraphicFramePr/>
          <p:nvPr/>
        </p:nvGraphicFramePr>
        <p:xfrm>
          <a:off x="6444208" y="3429000"/>
          <a:ext cx="25202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402</Words>
  <Application>Microsoft Office PowerPoint</Application>
  <PresentationFormat>Apresentação na tela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usuario</dc:creator>
  <cp:lastModifiedBy>Usuario</cp:lastModifiedBy>
  <cp:revision>9</cp:revision>
  <dcterms:created xsi:type="dcterms:W3CDTF">2014-12-01T01:09:10Z</dcterms:created>
  <dcterms:modified xsi:type="dcterms:W3CDTF">2014-12-01T18:10:47Z</dcterms:modified>
</cp:coreProperties>
</file>