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93" r:id="rId1"/>
  </p:sldMasterIdLst>
  <p:notesMasterIdLst>
    <p:notesMasterId r:id="rId18"/>
  </p:notesMasterIdLst>
  <p:sldIdLst>
    <p:sldId id="256" r:id="rId2"/>
    <p:sldId id="257" r:id="rId3"/>
    <p:sldId id="281" r:id="rId4"/>
    <p:sldId id="275" r:id="rId5"/>
    <p:sldId id="258" r:id="rId6"/>
    <p:sldId id="259" r:id="rId7"/>
    <p:sldId id="277" r:id="rId8"/>
    <p:sldId id="260" r:id="rId9"/>
    <p:sldId id="261" r:id="rId10"/>
    <p:sldId id="280" r:id="rId11"/>
    <p:sldId id="262" r:id="rId12"/>
    <p:sldId id="263" r:id="rId13"/>
    <p:sldId id="264" r:id="rId14"/>
    <p:sldId id="276" r:id="rId15"/>
    <p:sldId id="279" r:id="rId16"/>
    <p:sldId id="282" r:id="rId1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80"/>
    <a:srgbClr val="A60F65"/>
    <a:srgbClr val="920E5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>
        <p:scale>
          <a:sx n="72" d="100"/>
          <a:sy n="72" d="100"/>
        </p:scale>
        <p:origin x="-990" y="19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18F1A64-48E6-435A-93D4-3B4B2A29F41E}" type="datetimeFigureOut">
              <a:rPr lang="pt-BR" smtClean="0"/>
              <a:t>19/10/2016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706467D-E43B-4611-9469-C2B34C1BE54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1485623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06467D-E43B-4611-9469-C2B34C1BE54F}" type="slidenum">
              <a:rPr lang="pt-BR" smtClean="0"/>
              <a:t>12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13867000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06467D-E43B-4611-9469-C2B34C1BE54F}" type="slidenum">
              <a:rPr lang="pt-BR" smtClean="0"/>
              <a:t>14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7178522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800600" y="4624668"/>
            <a:ext cx="4038600" cy="933450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x-none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800600" y="5562599"/>
            <a:ext cx="4038600" cy="748553"/>
          </a:xfrm>
        </p:spPr>
        <p:txBody>
          <a:bodyPr>
            <a:normAutofit/>
          </a:bodyPr>
          <a:lstStyle>
            <a:lvl1pPr marL="0" indent="0" algn="l">
              <a:spcBef>
                <a:spcPts val="300"/>
              </a:spcBef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x-none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800600" y="6425640"/>
            <a:ext cx="1232647" cy="365125"/>
          </a:xfrm>
        </p:spPr>
        <p:txBody>
          <a:bodyPr/>
          <a:lstStyle>
            <a:lvl1pPr algn="l">
              <a:defRPr/>
            </a:lvl1pPr>
          </a:lstStyle>
          <a:p>
            <a:fld id="{8F681B03-2F40-F84C-8122-ACDA2CD96765}" type="datetimeFigureOut">
              <a:rPr lang="en-US" smtClean="0"/>
              <a:t>10/19/2016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311153" y="6425640"/>
            <a:ext cx="2617694" cy="365125"/>
          </a:xfrm>
        </p:spPr>
        <p:txBody>
          <a:bodyPr/>
          <a:lstStyle>
            <a:lvl1pPr algn="r">
              <a:defRPr/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282575" y="228600"/>
            <a:ext cx="4235450" cy="4187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Rectangle 9"/>
          <p:cNvSpPr/>
          <p:nvPr/>
        </p:nvSpPr>
        <p:spPr>
          <a:xfrm>
            <a:off x="4624388" y="2377440"/>
            <a:ext cx="2057400" cy="20391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1" name="Rectangle 10"/>
          <p:cNvSpPr/>
          <p:nvPr/>
        </p:nvSpPr>
        <p:spPr>
          <a:xfrm>
            <a:off x="4624388" y="228600"/>
            <a:ext cx="2057400" cy="2039112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Rectangle 11"/>
          <p:cNvSpPr/>
          <p:nvPr/>
        </p:nvSpPr>
        <p:spPr>
          <a:xfrm>
            <a:off x="6802438" y="2377440"/>
            <a:ext cx="2057400" cy="203911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TextBox 9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81B03-2F40-F84C-8122-ACDA2CD96765}" type="datetimeFigureOut">
              <a:rPr lang="en-US" smtClean="0"/>
              <a:t>10/19/2016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E077C1-F5D4-804D-815A-8C7E43999E14}" type="slidenum">
              <a:rPr lang="en-US" smtClean="0"/>
              <a:t>‹nº›</a:t>
            </a:fld>
            <a:endParaRPr lang="en-US"/>
          </a:p>
        </p:txBody>
      </p:sp>
      <p:sp>
        <p:nvSpPr>
          <p:cNvPr id="12" name="Content Placeholder 2"/>
          <p:cNvSpPr>
            <a:spLocks noGrp="1"/>
          </p:cNvSpPr>
          <p:nvPr>
            <p:ph sz="half" idx="17"/>
          </p:nvPr>
        </p:nvSpPr>
        <p:spPr>
          <a:xfrm>
            <a:off x="502920" y="1985963"/>
            <a:ext cx="3657413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dirty="0"/>
          </a:p>
        </p:txBody>
      </p:sp>
      <p:sp>
        <p:nvSpPr>
          <p:cNvPr id="14" name="Content Placeholder 2"/>
          <p:cNvSpPr>
            <a:spLocks noGrp="1"/>
          </p:cNvSpPr>
          <p:nvPr>
            <p:ph sz="half" idx="18"/>
          </p:nvPr>
        </p:nvSpPr>
        <p:spPr>
          <a:xfrm>
            <a:off x="502920" y="4164965"/>
            <a:ext cx="3657413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dirty="0"/>
          </a:p>
        </p:txBody>
      </p:sp>
      <p:sp>
        <p:nvSpPr>
          <p:cNvPr id="15" name="Content Placeholder 2"/>
          <p:cNvSpPr>
            <a:spLocks noGrp="1"/>
          </p:cNvSpPr>
          <p:nvPr>
            <p:ph sz="half" idx="1"/>
          </p:nvPr>
        </p:nvSpPr>
        <p:spPr>
          <a:xfrm>
            <a:off x="4410075" y="1985963"/>
            <a:ext cx="3657600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dirty="0"/>
          </a:p>
        </p:txBody>
      </p:sp>
      <p:sp>
        <p:nvSpPr>
          <p:cNvPr id="16" name="Content Placeholder 2"/>
          <p:cNvSpPr>
            <a:spLocks noGrp="1"/>
          </p:cNvSpPr>
          <p:nvPr>
            <p:ph sz="half" idx="16"/>
          </p:nvPr>
        </p:nvSpPr>
        <p:spPr>
          <a:xfrm>
            <a:off x="4410075" y="4169664"/>
            <a:ext cx="3657600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TextBox 7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81B03-2F40-F84C-8122-ACDA2CD96765}" type="datetimeFigureOut">
              <a:rPr lang="en-US" smtClean="0"/>
              <a:t>10/19/2016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E077C1-F5D4-804D-815A-8C7E43999E14}" type="slidenum">
              <a:rPr lang="en-US" smtClean="0"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8166847" y="282573"/>
            <a:ext cx="685800" cy="30221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81B03-2F40-F84C-8122-ACDA2CD96765}" type="datetimeFigureOut">
              <a:rPr lang="en-US" smtClean="0"/>
              <a:t>10/19/2016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E077C1-F5D4-804D-815A-8C7E43999E14}" type="slidenum">
              <a:rPr lang="en-US" smtClean="0"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82575" y="228600"/>
            <a:ext cx="3451225" cy="63452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0555" y="2571750"/>
            <a:ext cx="3255264" cy="1162050"/>
          </a:xfrm>
        </p:spPr>
        <p:txBody>
          <a:bodyPr anchor="b">
            <a:normAutofit/>
          </a:bodyPr>
          <a:lstStyle>
            <a:lvl1pPr algn="l">
              <a:defRPr sz="2600" b="0">
                <a:solidFill>
                  <a:schemeClr val="bg1"/>
                </a:solidFill>
              </a:defRPr>
            </a:lvl1pPr>
          </a:lstStyle>
          <a:p>
            <a:r>
              <a:rPr lang="x-none" smtClean="0"/>
              <a:t>Click to edit Master title style</a:t>
            </a:r>
            <a:endParaRPr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68775" y="273050"/>
            <a:ext cx="4597399" cy="585311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93" y="3733800"/>
            <a:ext cx="3255264" cy="2392363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391399" y="6423585"/>
            <a:ext cx="1537447" cy="365125"/>
          </a:xfrm>
        </p:spPr>
        <p:txBody>
          <a:bodyPr/>
          <a:lstStyle/>
          <a:p>
            <a:fld id="{8F681B03-2F40-F84C-8122-ACDA2CD96765}" type="datetimeFigureOut">
              <a:rPr lang="en-US" smtClean="0"/>
              <a:t>10/19/2016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859305" y="6423585"/>
            <a:ext cx="3316941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166847" y="282573"/>
            <a:ext cx="685800" cy="30221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69404" y="3124200"/>
            <a:ext cx="3898272" cy="871538"/>
          </a:xfrm>
        </p:spPr>
        <p:txBody>
          <a:bodyPr anchor="b">
            <a:normAutofit/>
          </a:bodyPr>
          <a:lstStyle>
            <a:lvl1pPr algn="l">
              <a:defRPr sz="2600" b="0"/>
            </a:lvl1pPr>
          </a:lstStyle>
          <a:p>
            <a:r>
              <a:rPr lang="x-none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77906" y="228600"/>
            <a:ext cx="3460658" cy="634523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x-none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169404" y="3995737"/>
            <a:ext cx="3898272" cy="2147888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391399" y="6423585"/>
            <a:ext cx="1537447" cy="365125"/>
          </a:xfrm>
        </p:spPr>
        <p:txBody>
          <a:bodyPr/>
          <a:lstStyle/>
          <a:p>
            <a:fld id="{8F681B03-2F40-F84C-8122-ACDA2CD96765}" type="datetimeFigureOut">
              <a:rPr lang="en-US" smtClean="0"/>
              <a:t>10/19/2016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91000" y="6423585"/>
            <a:ext cx="3005138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E077C1-F5D4-804D-815A-8C7E43999E14}" type="slidenum">
              <a:rPr lang="en-US" smtClean="0"/>
              <a:t>‹nº›</a:t>
            </a:fld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3990110" y="3370730"/>
            <a:ext cx="220568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2400" b="1" baseline="0">
                <a:solidFill>
                  <a:schemeClr val="accent1">
                    <a:lumMod val="60000"/>
                    <a:lumOff val="40000"/>
                  </a:schemeClr>
                </a:solidFill>
              </a:rPr>
              <a:t>+ 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6505" y="4424082"/>
            <a:ext cx="6191157" cy="833718"/>
          </a:xfrm>
        </p:spPr>
        <p:txBody>
          <a:bodyPr anchor="b">
            <a:normAutofit/>
          </a:bodyPr>
          <a:lstStyle>
            <a:lvl1pPr algn="l">
              <a:defRPr sz="2600" b="0"/>
            </a:lvl1pPr>
          </a:lstStyle>
          <a:p>
            <a:r>
              <a:rPr lang="x-none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77905" y="228600"/>
            <a:ext cx="6378389" cy="418795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x-none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6505" y="5257799"/>
            <a:ext cx="6191157" cy="885825"/>
          </a:xfrm>
        </p:spPr>
        <p:txBody>
          <a:bodyPr/>
          <a:lstStyle>
            <a:lvl1pPr marL="0" indent="0">
              <a:spcBef>
                <a:spcPts val="300"/>
              </a:spcBef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81B03-2F40-F84C-8122-ACDA2CD96765}" type="datetimeFigureOut">
              <a:rPr lang="en-US" smtClean="0"/>
              <a:t>10/19/2016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E077C1-F5D4-804D-815A-8C7E43999E14}" type="slidenum">
              <a:rPr lang="en-US" smtClean="0"/>
              <a:t>‹nº›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9" name="Rectangle 8"/>
          <p:cNvSpPr/>
          <p:nvPr/>
        </p:nvSpPr>
        <p:spPr>
          <a:xfrm>
            <a:off x="6802438" y="2377440"/>
            <a:ext cx="2057400" cy="20391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TextBox 9"/>
          <p:cNvSpPr txBox="1"/>
          <p:nvPr/>
        </p:nvSpPr>
        <p:spPr>
          <a:xfrm>
            <a:off x="327212" y="4632792"/>
            <a:ext cx="220568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2400" b="1" baseline="0">
                <a:solidFill>
                  <a:schemeClr val="accent1">
                    <a:lumMod val="60000"/>
                    <a:lumOff val="40000"/>
                  </a:schemeClr>
                </a:solidFill>
              </a:rPr>
              <a:t>+ </a:t>
            </a: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82574" y="228600"/>
            <a:ext cx="6387167" cy="63452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0554" y="2571750"/>
            <a:ext cx="6181611" cy="1162050"/>
          </a:xfrm>
        </p:spPr>
        <p:txBody>
          <a:bodyPr anchor="b">
            <a:normAutofit/>
          </a:bodyPr>
          <a:lstStyle>
            <a:lvl1pPr algn="l">
              <a:defRPr sz="2600" b="0">
                <a:solidFill>
                  <a:schemeClr val="bg1"/>
                </a:solidFill>
              </a:defRPr>
            </a:lvl1pPr>
          </a:lstStyle>
          <a:p>
            <a:r>
              <a:rPr lang="x-none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94" y="3733800"/>
            <a:ext cx="6179566" cy="2392363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212262" y="6235607"/>
            <a:ext cx="1348398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F681B03-2F40-F84C-8122-ACDA2CD96765}" type="datetimeFigureOut">
              <a:rPr lang="en-US" smtClean="0"/>
              <a:t>10/19/2016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81095" y="6235607"/>
            <a:ext cx="4648105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E077C1-F5D4-804D-815A-8C7E43999E14}" type="slidenum">
              <a:rPr lang="en-US" smtClean="0"/>
              <a:t>‹nº›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0" name="Rectangle 9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6802438" y="237494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x-none" smtClean="0"/>
              <a:t>Drag picture to placeholder or click icon to add</a:t>
            </a:r>
            <a:endParaRPr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4"/>
          </p:nvPr>
        </p:nvSpPr>
        <p:spPr>
          <a:xfrm>
            <a:off x="6802438" y="4535424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x-none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82575" y="228600"/>
            <a:ext cx="4235450" cy="63452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0554" y="2571750"/>
            <a:ext cx="4016633" cy="1162050"/>
          </a:xfrm>
        </p:spPr>
        <p:txBody>
          <a:bodyPr anchor="b">
            <a:normAutofit/>
          </a:bodyPr>
          <a:lstStyle>
            <a:lvl1pPr algn="l">
              <a:defRPr sz="2600" b="0">
                <a:solidFill>
                  <a:schemeClr val="bg1"/>
                </a:solidFill>
              </a:defRPr>
            </a:lvl1pPr>
          </a:lstStyle>
          <a:p>
            <a:r>
              <a:rPr lang="x-none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94" y="3733800"/>
            <a:ext cx="4015304" cy="2392363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048000" y="6235607"/>
            <a:ext cx="1348398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F681B03-2F40-F84C-8122-ACDA2CD96765}" type="datetimeFigureOut">
              <a:rPr lang="en-US" smtClean="0"/>
              <a:t>10/19/2016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81095" y="6235607"/>
            <a:ext cx="2590705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E077C1-F5D4-804D-815A-8C7E43999E14}" type="slidenum">
              <a:rPr lang="en-US" smtClean="0"/>
              <a:t>‹nº›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0" name="Rectangle 9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1" name="Rectangle 10"/>
          <p:cNvSpPr/>
          <p:nvPr/>
        </p:nvSpPr>
        <p:spPr>
          <a:xfrm>
            <a:off x="4624388" y="4534726"/>
            <a:ext cx="2057400" cy="20391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4624388" y="22860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x-none" smtClean="0"/>
              <a:t>Drag picture to placeholder or click icon to add</a:t>
            </a:r>
            <a:endParaRPr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4"/>
          </p:nvPr>
        </p:nvSpPr>
        <p:spPr>
          <a:xfrm>
            <a:off x="4624388" y="2381663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x-none" smtClean="0"/>
              <a:t>Drag picture to placeholder or click icon to add</a:t>
            </a:r>
            <a:endParaRPr/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5"/>
          </p:nvPr>
        </p:nvSpPr>
        <p:spPr>
          <a:xfrm>
            <a:off x="6803136" y="2381662"/>
            <a:ext cx="2057400" cy="418795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x-none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s with Caption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166847" y="282573"/>
            <a:ext cx="685800" cy="30221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0" y="3124200"/>
            <a:ext cx="3108960" cy="871538"/>
          </a:xfrm>
        </p:spPr>
        <p:txBody>
          <a:bodyPr anchor="b">
            <a:normAutofit/>
          </a:bodyPr>
          <a:lstStyle>
            <a:lvl1pPr algn="l">
              <a:defRPr sz="2600" b="0"/>
            </a:lvl1pPr>
          </a:lstStyle>
          <a:p>
            <a:r>
              <a:rPr lang="x-none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77905" y="2365248"/>
            <a:ext cx="4240119" cy="418795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x-none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0" y="3995737"/>
            <a:ext cx="3108960" cy="2147888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391399" y="6423585"/>
            <a:ext cx="1537447" cy="365125"/>
          </a:xfrm>
        </p:spPr>
        <p:txBody>
          <a:bodyPr/>
          <a:lstStyle/>
          <a:p>
            <a:fld id="{8F681B03-2F40-F84C-8122-ACDA2CD96765}" type="datetimeFigureOut">
              <a:rPr lang="en-US" smtClean="0"/>
              <a:t>10/19/2016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91000" y="6423585"/>
            <a:ext cx="3005138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E077C1-F5D4-804D-815A-8C7E43999E14}" type="slidenum">
              <a:rPr lang="en-US" smtClean="0"/>
              <a:t>‹nº›</a:t>
            </a:fld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4750361" y="3370730"/>
            <a:ext cx="220568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2400" b="1" baseline="0">
                <a:solidFill>
                  <a:schemeClr val="accent1">
                    <a:lumMod val="60000"/>
                    <a:lumOff val="40000"/>
                  </a:schemeClr>
                </a:solidFill>
              </a:rPr>
              <a:t>+ </a:t>
            </a:r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277905" y="22860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x-none" smtClean="0"/>
              <a:t>Drag picture to placeholder or click icon to add</a:t>
            </a:r>
            <a:endParaRPr/>
          </a:p>
        </p:txBody>
      </p:sp>
      <p:sp>
        <p:nvSpPr>
          <p:cNvPr id="15" name="Picture Placeholder 12"/>
          <p:cNvSpPr>
            <a:spLocks noGrp="1"/>
          </p:cNvSpPr>
          <p:nvPr>
            <p:ph type="pic" sz="quarter" idx="14"/>
          </p:nvPr>
        </p:nvSpPr>
        <p:spPr>
          <a:xfrm>
            <a:off x="2460625" y="22860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x-none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9" name="TextBox 8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81B03-2F40-F84C-8122-ACDA2CD96765}" type="datetimeFigureOut">
              <a:rPr lang="en-US" smtClean="0"/>
              <a:t>10/19/2016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E077C1-F5D4-804D-815A-8C7E43999E14}" type="slidenum">
              <a:rPr lang="en-US" smtClean="0"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8210550" y="282574"/>
            <a:ext cx="642097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81B03-2F40-F84C-8122-ACDA2CD96765}" type="datetimeFigureOut">
              <a:rPr lang="en-US" smtClean="0"/>
              <a:t>10/19/2016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E077C1-F5D4-804D-815A-8C7E43999E14}" type="slidenum">
              <a:rPr lang="en-US" smtClean="0"/>
              <a:t>‹nº›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0" name="Rectangle 9"/>
          <p:cNvSpPr/>
          <p:nvPr/>
        </p:nvSpPr>
        <p:spPr>
          <a:xfrm>
            <a:off x="8068235" y="282574"/>
            <a:ext cx="91440" cy="16002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8166847" y="282573"/>
            <a:ext cx="685800" cy="30221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95772" y="954742"/>
            <a:ext cx="681318" cy="5171422"/>
          </a:xfrm>
        </p:spPr>
        <p:txBody>
          <a:bodyPr vert="eaVert" anchor="t" anchorCtr="0"/>
          <a:lstStyle/>
          <a:p>
            <a:r>
              <a:rPr lang="x-none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58756"/>
            <a:ext cx="6858000" cy="5184869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81B03-2F40-F84C-8122-ACDA2CD96765}" type="datetimeFigureOut">
              <a:rPr lang="en-US" smtClean="0"/>
              <a:t>10/19/2016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E077C1-F5D4-804D-815A-8C7E43999E14}" type="slidenum">
              <a:rPr lang="en-US" smtClean="0"/>
              <a:t>‹nº›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 rot="16200000">
            <a:off x="8593111" y="561668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8474" y="134471"/>
            <a:ext cx="7556313" cy="995082"/>
          </a:xfrm>
        </p:spPr>
        <p:txBody>
          <a:bodyPr anchor="b" anchorCtr="0"/>
          <a:lstStyle/>
          <a:p>
            <a:r>
              <a:rPr lang="x-none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81B03-2F40-F84C-8122-ACDA2CD96765}" type="datetimeFigureOut">
              <a:rPr lang="en-US" smtClean="0"/>
              <a:t>10/19/2016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E077C1-F5D4-804D-815A-8C7E43999E14}" type="slidenum">
              <a:rPr lang="en-US" smtClean="0"/>
              <a:t>‹nº›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498518" y="1129553"/>
            <a:ext cx="7558960" cy="774700"/>
          </a:xfrm>
        </p:spPr>
        <p:txBody>
          <a:bodyPr vert="horz" lIns="91440" tIns="45720" rIns="91440" bIns="45720" rtlCol="0" anchor="t" anchorCtr="0">
            <a:noAutofit/>
          </a:bodyPr>
          <a:lstStyle>
            <a:lvl1pPr marL="0" indent="0">
              <a:buNone/>
              <a:defRPr kumimoji="0" sz="2400" b="0" i="0" u="none" strike="noStrike" kern="1200" cap="none" spc="0" normalizeH="0" baseline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x-none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2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800600" y="4624668"/>
            <a:ext cx="4038600" cy="933450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x-none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800600" y="5562599"/>
            <a:ext cx="4038600" cy="748553"/>
          </a:xfrm>
        </p:spPr>
        <p:txBody>
          <a:bodyPr>
            <a:normAutofit/>
          </a:bodyPr>
          <a:lstStyle>
            <a:lvl1pPr marL="0" indent="0" algn="l">
              <a:spcBef>
                <a:spcPts val="300"/>
              </a:spcBef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x-none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800600" y="6425640"/>
            <a:ext cx="1232647" cy="365125"/>
          </a:xfrm>
        </p:spPr>
        <p:txBody>
          <a:bodyPr/>
          <a:lstStyle>
            <a:lvl1pPr algn="l">
              <a:defRPr/>
            </a:lvl1pPr>
          </a:lstStyle>
          <a:p>
            <a:fld id="{8F681B03-2F40-F84C-8122-ACDA2CD96765}" type="datetimeFigureOut">
              <a:rPr lang="en-US" smtClean="0"/>
              <a:t>10/19/2016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311153" y="6425640"/>
            <a:ext cx="2617694" cy="365125"/>
          </a:xfrm>
        </p:spPr>
        <p:txBody>
          <a:bodyPr/>
          <a:lstStyle>
            <a:lvl1pPr algn="r">
              <a:defRPr/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282575" y="228600"/>
            <a:ext cx="4235450" cy="4187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Rectangle 9"/>
          <p:cNvSpPr/>
          <p:nvPr/>
        </p:nvSpPr>
        <p:spPr>
          <a:xfrm>
            <a:off x="4624388" y="2377440"/>
            <a:ext cx="2057400" cy="20391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2"/>
          </p:nvPr>
        </p:nvSpPr>
        <p:spPr>
          <a:xfrm>
            <a:off x="4624388" y="22860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x-none" smtClean="0"/>
              <a:t>Drag picture to placeholder or click icon to add</a:t>
            </a:r>
            <a:endParaRPr/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6802438" y="237744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x-none" smtClean="0"/>
              <a:t>Drag picture to placeholder or click icon to add</a:t>
            </a:r>
            <a:endParaRPr/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2"/>
          </p:nvPr>
        </p:nvSpPr>
        <p:spPr>
          <a:xfrm>
            <a:off x="857250" y="1779494"/>
            <a:ext cx="3086100" cy="2040905"/>
          </a:xfrm>
        </p:spPr>
        <p:txBody>
          <a:bodyPr lIns="45720" tIns="45720" rIns="45720" anchor="t">
            <a:noAutofit/>
          </a:bodyPr>
          <a:lstStyle>
            <a:lvl1pPr marL="0" indent="0" algn="ctr">
              <a:spcBef>
                <a:spcPts val="600"/>
              </a:spcBef>
              <a:buNone/>
              <a:defRPr sz="4600">
                <a:solidFill>
                  <a:schemeClr val="bg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x-none" smtClean="0"/>
              <a:t>Click to edit Master text styles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58907" y="228600"/>
            <a:ext cx="8200930" cy="63452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3124200"/>
            <a:ext cx="5638800" cy="1362075"/>
          </a:xfrm>
        </p:spPr>
        <p:txBody>
          <a:bodyPr anchor="b" anchorCtr="0">
            <a:normAutofit/>
          </a:bodyPr>
          <a:lstStyle>
            <a:lvl1pPr algn="l">
              <a:defRPr sz="3200" b="0" cap="none" baseline="0">
                <a:solidFill>
                  <a:schemeClr val="bg1"/>
                </a:solidFill>
              </a:defRPr>
            </a:lvl1pPr>
          </a:lstStyle>
          <a:p>
            <a:r>
              <a:rPr lang="x-none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4495800"/>
            <a:ext cx="5638800" cy="1500187"/>
          </a:xfrm>
        </p:spPr>
        <p:txBody>
          <a:bodyPr anchor="t" anchorCtr="0">
            <a:normAutofit/>
          </a:bodyPr>
          <a:lstStyle>
            <a:lvl1pPr marL="0" indent="0">
              <a:spcBef>
                <a:spcPts val="300"/>
              </a:spcBef>
              <a:buNone/>
              <a:defRPr sz="1400" cap="none" baseline="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8906" y="6248774"/>
            <a:ext cx="1474694" cy="365125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fld id="{8F681B03-2F40-F84C-8122-ACDA2CD96765}" type="datetimeFigureOut">
              <a:rPr lang="en-US" smtClean="0"/>
              <a:t>10/19/2016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286000" y="6248774"/>
            <a:ext cx="56388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05800" y="6248774"/>
            <a:ext cx="554038" cy="365125"/>
          </a:xfrm>
        </p:spPr>
        <p:txBody>
          <a:bodyPr/>
          <a:lstStyle/>
          <a:p>
            <a:fld id="{86E077C1-F5D4-804D-815A-8C7E43999E14}" type="slidenum">
              <a:rPr lang="en-US" smtClean="0"/>
              <a:t>‹nº›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2003612" y="3110754"/>
            <a:ext cx="260909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40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9" name="Rectangle 8"/>
          <p:cNvSpPr/>
          <p:nvPr/>
        </p:nvSpPr>
        <p:spPr>
          <a:xfrm>
            <a:off x="285750" y="228600"/>
            <a:ext cx="212725" cy="634523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210550" y="282574"/>
            <a:ext cx="642097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Rectangle 11"/>
          <p:cNvSpPr/>
          <p:nvPr/>
        </p:nvSpPr>
        <p:spPr>
          <a:xfrm>
            <a:off x="8068235" y="282574"/>
            <a:ext cx="91440" cy="16002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TextBox 9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8518" y="1985963"/>
            <a:ext cx="3657600" cy="4140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399878" y="1985963"/>
            <a:ext cx="3657600" cy="4140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81B03-2F40-F84C-8122-ACDA2CD96765}" type="datetimeFigureOut">
              <a:rPr lang="en-US" smtClean="0"/>
              <a:t>10/19/2016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E077C1-F5D4-804D-815A-8C7E43999E14}" type="slidenum">
              <a:rPr lang="en-US" smtClean="0"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TextBox 11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x-none" smtClean="0"/>
              <a:t>Click to edit Master title style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7541" y="2447365"/>
            <a:ext cx="3657600" cy="3678797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399878" y="2447365"/>
            <a:ext cx="3657600" cy="3678797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81B03-2F40-F84C-8122-ACDA2CD96765}" type="datetimeFigureOut">
              <a:rPr lang="en-US" smtClean="0"/>
              <a:t>10/19/2016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E077C1-F5D4-804D-815A-8C7E43999E14}" type="slidenum">
              <a:rPr lang="en-US" smtClean="0"/>
              <a:t>‹nº›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7541" y="2070847"/>
            <a:ext cx="3657600" cy="322729"/>
          </a:xfrm>
          <a:prstGeom prst="rect">
            <a:avLst/>
          </a:prstGeom>
          <a:solidFill>
            <a:schemeClr val="accent3"/>
          </a:solidFill>
        </p:spPr>
        <p:txBody>
          <a:bodyPr tIns="0" bIns="0" anchor="ctr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99878" y="2070847"/>
            <a:ext cx="3657600" cy="322729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tIns="0" bIns="0" anchor="ctr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Content, Top and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8517" y="1985963"/>
            <a:ext cx="7569157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81B03-2F40-F84C-8122-ACDA2CD96765}" type="datetimeFigureOut">
              <a:rPr lang="en-US" smtClean="0"/>
              <a:t>10/19/2016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Content Placeholder 2"/>
          <p:cNvSpPr>
            <a:spLocks noGrp="1"/>
          </p:cNvSpPr>
          <p:nvPr>
            <p:ph sz="half" idx="14"/>
          </p:nvPr>
        </p:nvSpPr>
        <p:spPr>
          <a:xfrm>
            <a:off x="498517" y="4164965"/>
            <a:ext cx="7569157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dirty="0"/>
          </a:p>
        </p:txBody>
      </p:sp>
      <p:sp>
        <p:nvSpPr>
          <p:cNvPr id="14" name="Rectangle 13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5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05800" y="242234"/>
            <a:ext cx="554038" cy="365125"/>
          </a:xfrm>
        </p:spPr>
        <p:txBody>
          <a:bodyPr/>
          <a:lstStyle/>
          <a:p>
            <a:fld id="{86E077C1-F5D4-804D-815A-8C7E43999E14}" type="slidenum">
              <a:rPr lang="en-US" smtClean="0"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TextBox 9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410075" y="1985963"/>
            <a:ext cx="3657600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81B03-2F40-F84C-8122-ACDA2CD96765}" type="datetimeFigureOut">
              <a:rPr lang="en-US" smtClean="0"/>
              <a:t>10/19/2016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E077C1-F5D4-804D-815A-8C7E43999E14}" type="slidenum">
              <a:rPr lang="en-US" smtClean="0"/>
              <a:t>‹nº›</a:t>
            </a:fld>
            <a:endParaRPr lang="en-US"/>
          </a:p>
        </p:txBody>
      </p:sp>
      <p:sp>
        <p:nvSpPr>
          <p:cNvPr id="11" name="Content Placeholder 2"/>
          <p:cNvSpPr>
            <a:spLocks noGrp="1"/>
          </p:cNvSpPr>
          <p:nvPr>
            <p:ph sz="half" idx="15"/>
          </p:nvPr>
        </p:nvSpPr>
        <p:spPr>
          <a:xfrm>
            <a:off x="498518" y="1985963"/>
            <a:ext cx="3657600" cy="4140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dirty="0"/>
          </a:p>
        </p:txBody>
      </p:sp>
      <p:sp>
        <p:nvSpPr>
          <p:cNvPr id="13" name="Content Placeholder 2"/>
          <p:cNvSpPr>
            <a:spLocks noGrp="1"/>
          </p:cNvSpPr>
          <p:nvPr>
            <p:ph sz="half" idx="16"/>
          </p:nvPr>
        </p:nvSpPr>
        <p:spPr>
          <a:xfrm>
            <a:off x="4410075" y="4169664"/>
            <a:ext cx="3657600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8474" y="484094"/>
            <a:ext cx="7556313" cy="1116106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x-none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8474" y="1981200"/>
            <a:ext cx="7556313" cy="4144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795247" y="642358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8F681B03-2F40-F84C-8122-ACDA2CD96765}" type="datetimeFigureOut">
              <a:rPr lang="en-US" smtClean="0"/>
              <a:t>10/19/2016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1706" y="6423585"/>
            <a:ext cx="612289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05800" y="242234"/>
            <a:ext cx="5540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bg1"/>
                </a:solidFill>
              </a:defRPr>
            </a:lvl1pPr>
          </a:lstStyle>
          <a:p>
            <a:fld id="{86E077C1-F5D4-804D-815A-8C7E43999E14}" type="slidenum">
              <a:rPr lang="en-US" smtClean="0"/>
              <a:t>‹nº›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695" r:id="rId2"/>
    <p:sldLayoutId id="2147483696" r:id="rId3"/>
    <p:sldLayoutId id="2147483697" r:id="rId4"/>
    <p:sldLayoutId id="2147483698" r:id="rId5"/>
    <p:sldLayoutId id="2147483699" r:id="rId6"/>
    <p:sldLayoutId id="2147483700" r:id="rId7"/>
    <p:sldLayoutId id="2147483701" r:id="rId8"/>
    <p:sldLayoutId id="2147483702" r:id="rId9"/>
    <p:sldLayoutId id="2147483703" r:id="rId10"/>
    <p:sldLayoutId id="2147483704" r:id="rId11"/>
    <p:sldLayoutId id="2147483705" r:id="rId12"/>
    <p:sldLayoutId id="2147483706" r:id="rId13"/>
    <p:sldLayoutId id="2147483707" r:id="rId14"/>
    <p:sldLayoutId id="2147483708" r:id="rId15"/>
    <p:sldLayoutId id="2147483709" r:id="rId16"/>
    <p:sldLayoutId id="2147483710" r:id="rId17"/>
    <p:sldLayoutId id="2147483711" r:id="rId18"/>
    <p:sldLayoutId id="2147483712" r:id="rId19"/>
    <p:sldLayoutId id="2147483713" r:id="rId20"/>
  </p:sldLayoutIdLst>
  <p:txStyles>
    <p:titleStyle>
      <a:lvl1pPr algn="l" defTabSz="914400" rtl="0" eaLnBrk="1" latinLnBrk="0" hangingPunct="1">
        <a:spcBef>
          <a:spcPct val="0"/>
        </a:spcBef>
        <a:buNone/>
        <a:defRPr sz="3600" b="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spcBef>
          <a:spcPts val="2000"/>
        </a:spcBef>
        <a:buClr>
          <a:schemeClr val="accent1"/>
        </a:buClr>
        <a:buSzPct val="75000"/>
        <a:buFont typeface="Wingdings" pitchFamily="2" charset="2"/>
        <a:buChar char="n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spcBef>
          <a:spcPts val="600"/>
        </a:spcBef>
        <a:buClr>
          <a:schemeClr val="accent1"/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spcBef>
          <a:spcPts val="600"/>
        </a:spcBef>
        <a:buClr>
          <a:schemeClr val="accent1"/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1377950" indent="-22860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75000"/>
        <a:buFont typeface="Wingdings" pitchFamily="2" charset="2"/>
        <a:buChar char="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1603375" indent="-228600" algn="l" defTabSz="914400" rtl="0" eaLnBrk="1" latinLnBrk="0" hangingPunct="1">
        <a:spcBef>
          <a:spcPct val="20000"/>
        </a:spcBef>
        <a:buClr>
          <a:schemeClr val="accent1"/>
        </a:buClr>
        <a:buSzPct val="75000"/>
        <a:buFont typeface="Wingdings" pitchFamily="2" charset="2"/>
        <a:buChar char=""/>
        <a:defRPr lang="en-US" sz="1800" kern="1200" baseline="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1830388" indent="-22860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75000"/>
        <a:buFont typeface="Wingdings" pitchFamily="2" charset="2"/>
        <a:buChar char=""/>
        <a:defRPr lang="en-US" sz="1800" kern="1200" baseline="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2057400" indent="-228600" algn="l" defTabSz="914400" rtl="0" eaLnBrk="1" latinLnBrk="0" hangingPunct="1">
        <a:spcBef>
          <a:spcPct val="20000"/>
        </a:spcBef>
        <a:buClr>
          <a:schemeClr val="accent1"/>
        </a:buClr>
        <a:buSzPct val="75000"/>
        <a:buFont typeface="Wingdings" pitchFamily="2" charset="2"/>
        <a:buChar char=""/>
        <a:defRPr lang="en-US" sz="1800" kern="1200" baseline="0" dirty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9540" y="4456602"/>
            <a:ext cx="8366632" cy="2209386"/>
          </a:xfrm>
        </p:spPr>
        <p:txBody>
          <a:bodyPr>
            <a:normAutofit/>
          </a:bodyPr>
          <a:lstStyle/>
          <a:p>
            <a:pPr algn="ctr"/>
            <a:r>
              <a:rPr lang="en-US" sz="2400" b="1" dirty="0" smtClean="0">
                <a:solidFill>
                  <a:schemeClr val="tx2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PRODUÇÃO DO CONHECIMENTO EM </a:t>
            </a:r>
            <a:br>
              <a:rPr lang="en-US" sz="2400" b="1" dirty="0" smtClean="0">
                <a:solidFill>
                  <a:schemeClr val="tx2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2400" b="1" dirty="0" smtClean="0">
                <a:solidFill>
                  <a:schemeClr val="tx2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POLÍTICAS PÚBLICAS DE LAZER, ESPORTE E SAÚDE</a:t>
            </a:r>
            <a:r>
              <a:rPr lang="en-US" sz="2600" b="1" dirty="0" smtClean="0">
                <a:solidFill>
                  <a:schemeClr val="tx2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</a:t>
            </a:r>
            <a:r>
              <a:rPr lang="en-US" sz="2600" b="1" dirty="0" smtClean="0">
                <a:solidFill>
                  <a:schemeClr val="tx2">
                    <a:lumMod val="75000"/>
                    <a:lumOff val="25000"/>
                  </a:schemeClr>
                </a:solidFill>
              </a:rPr>
              <a:t>experiências da Rede CEDES</a:t>
            </a:r>
            <a:endParaRPr lang="en-US" sz="2600" dirty="0">
              <a:solidFill>
                <a:schemeClr val="tx2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17763" y="5844210"/>
            <a:ext cx="4174433" cy="821778"/>
          </a:xfrm>
        </p:spPr>
        <p:txBody>
          <a:bodyPr>
            <a:normAutofit fontScale="77500" lnSpcReduction="20000"/>
          </a:bodyPr>
          <a:lstStyle/>
          <a:p>
            <a:pPr algn="l"/>
            <a:r>
              <a:rPr lang="en-US" sz="2000" b="1" dirty="0" smtClean="0">
                <a:solidFill>
                  <a:srgbClr val="FF0000"/>
                </a:solidFill>
              </a:rPr>
              <a:t>Leila Mirtes Santos de Magalhães Pinto</a:t>
            </a:r>
          </a:p>
          <a:p>
            <a:pPr algn="l"/>
            <a:r>
              <a:rPr lang="en-US" sz="2000" b="1" dirty="0" smtClean="0">
                <a:solidFill>
                  <a:srgbClr val="FF0000"/>
                </a:solidFill>
              </a:rPr>
              <a:t>Consultora da Rede CEDES</a:t>
            </a:r>
          </a:p>
          <a:p>
            <a:pPr algn="l"/>
            <a:r>
              <a:rPr lang="en-US" sz="2000" b="1" dirty="0" smtClean="0">
                <a:solidFill>
                  <a:srgbClr val="FF0000"/>
                </a:solidFill>
              </a:rPr>
              <a:t>Docente da UFMG</a:t>
            </a:r>
          </a:p>
        </p:txBody>
      </p:sp>
    </p:spTree>
    <p:extLst>
      <p:ext uri="{BB962C8B-B14F-4D97-AF65-F5344CB8AC3E}">
        <p14:creationId xmlns:p14="http://schemas.microsoft.com/office/powerpoint/2010/main" val="1843926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98474" y="431086"/>
            <a:ext cx="7556313" cy="1225439"/>
          </a:xfrm>
        </p:spPr>
        <p:txBody>
          <a:bodyPr/>
          <a:lstStyle/>
          <a:p>
            <a:pPr algn="ctr"/>
            <a:r>
              <a:rPr lang="pt-BR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TITULAÇÃO DOS PESQUISADORES DOS CENTROS DE PESQUISAS DA REDE CEDES </a:t>
            </a:r>
            <a:br>
              <a:rPr lang="pt-BR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pt-BR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2016</a:t>
            </a:r>
            <a:endParaRPr lang="pt-BR" sz="2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4" name="Espaço Reservado para Conteú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34366981"/>
              </p:ext>
            </p:extLst>
          </p:nvPr>
        </p:nvGraphicFramePr>
        <p:xfrm>
          <a:off x="498472" y="2380300"/>
          <a:ext cx="8115440" cy="389518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322885"/>
                <a:gridCol w="982958"/>
                <a:gridCol w="982958"/>
                <a:gridCol w="982958"/>
                <a:gridCol w="982958"/>
                <a:gridCol w="982958"/>
                <a:gridCol w="877765"/>
              </a:tblGrid>
              <a:tr h="339638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600"/>
                        </a:spcAft>
                      </a:pPr>
                      <a:endParaRPr lang="pt-BR" sz="1000" dirty="0" smtClean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600"/>
                        </a:spcAft>
                      </a:pPr>
                      <a:r>
                        <a:rPr lang="pt-BR" sz="14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REGIÕES</a:t>
                      </a:r>
                      <a:endParaRPr lang="pt-BR" sz="14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gridSpan="6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pt-BR" sz="1000" dirty="0" smtClean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pt-BR" sz="14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TITULAÇÃO </a:t>
                      </a:r>
                      <a:r>
                        <a:rPr lang="pt-BR" sz="14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DOS </a:t>
                      </a:r>
                      <a:r>
                        <a:rPr lang="pt-BR" sz="14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PESQUISADORES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pt-BR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</a:tr>
              <a:tr h="543420"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endParaRPr lang="pt-BR" sz="1200" b="1" dirty="0" smtClean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pt-BR" sz="12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DOUTOR/A</a:t>
                      </a:r>
                      <a:endParaRPr lang="pt-BR" sz="12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endParaRPr lang="pt-BR" sz="1200" b="1" dirty="0" smtClean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pt-BR" sz="12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DOUTO-RANDO/A</a:t>
                      </a:r>
                      <a:endParaRPr lang="pt-BR" sz="12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endParaRPr lang="pt-BR" sz="1200" b="1" dirty="0" smtClean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pt-BR" sz="12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MESTRE</a:t>
                      </a:r>
                      <a:endParaRPr lang="pt-BR" sz="12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endParaRPr lang="pt-BR" sz="1200" b="1" dirty="0" smtClean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pt-BR" sz="12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MESTRAN-DO/A</a:t>
                      </a:r>
                      <a:endParaRPr lang="pt-BR" sz="12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endParaRPr lang="pt-BR" sz="1200" b="1" dirty="0" smtClean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pt-BR" sz="12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ESPECIA-LISTA</a:t>
                      </a:r>
                      <a:endParaRPr lang="pt-BR" sz="12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pt-BR" sz="1200" b="1" dirty="0" smtClean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pt-BR" sz="12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TOTAL</a:t>
                      </a:r>
                      <a:endParaRPr lang="pt-BR" sz="12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pt-BR" sz="12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POR </a:t>
                      </a:r>
                      <a:r>
                        <a:rPr lang="pt-BR" sz="12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REGIÃO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endParaRPr lang="pt-BR" sz="12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3963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pt-BR" sz="14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NORTE</a:t>
                      </a:r>
                      <a:endParaRPr lang="pt-BR" sz="14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pt-BR" sz="1400" dirty="0">
                          <a:effectLst/>
                        </a:rPr>
                        <a:t>22</a:t>
                      </a:r>
                      <a:endParaRPr lang="pt-BR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pt-BR" sz="1400">
                          <a:effectLst/>
                        </a:rPr>
                        <a:t>02</a:t>
                      </a:r>
                      <a:endParaRPr lang="pt-BR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pt-BR" sz="1400" dirty="0">
                          <a:effectLst/>
                        </a:rPr>
                        <a:t>20</a:t>
                      </a:r>
                      <a:endParaRPr lang="pt-BR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pt-BR" sz="1400">
                          <a:effectLst/>
                        </a:rPr>
                        <a:t>-</a:t>
                      </a:r>
                      <a:endParaRPr lang="pt-BR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pt-BR" sz="1400">
                          <a:effectLst/>
                        </a:rPr>
                        <a:t>02</a:t>
                      </a:r>
                      <a:endParaRPr lang="pt-BR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pt-BR" sz="14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47</a:t>
                      </a:r>
                      <a:endParaRPr lang="pt-BR" sz="14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265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pt-BR" sz="14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NORDESTE</a:t>
                      </a:r>
                      <a:endParaRPr lang="pt-BR" sz="14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pt-BR" sz="1400" dirty="0">
                          <a:effectLst/>
                        </a:rPr>
                        <a:t>52</a:t>
                      </a:r>
                      <a:endParaRPr lang="pt-BR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pt-BR" sz="1400" dirty="0">
                          <a:effectLst/>
                        </a:rPr>
                        <a:t>01</a:t>
                      </a:r>
                      <a:endParaRPr lang="pt-BR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pt-BR" sz="1400">
                          <a:effectLst/>
                        </a:rPr>
                        <a:t>22</a:t>
                      </a:r>
                      <a:endParaRPr lang="pt-BR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pt-BR" sz="1400">
                          <a:effectLst/>
                        </a:rPr>
                        <a:t>02</a:t>
                      </a:r>
                      <a:endParaRPr lang="pt-BR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pt-BR" sz="1400">
                          <a:effectLst/>
                        </a:rPr>
                        <a:t>04</a:t>
                      </a:r>
                      <a:endParaRPr lang="pt-BR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pt-BR" sz="14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81</a:t>
                      </a:r>
                      <a:endParaRPr lang="pt-BR" sz="14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3963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pt-BR" sz="14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SUDESTE</a:t>
                      </a:r>
                      <a:endParaRPr lang="pt-BR" sz="14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pt-BR" sz="1400" dirty="0">
                          <a:effectLst/>
                        </a:rPr>
                        <a:t>24</a:t>
                      </a:r>
                      <a:endParaRPr lang="pt-BR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pt-BR" sz="1400">
                          <a:effectLst/>
                        </a:rPr>
                        <a:t>-</a:t>
                      </a:r>
                      <a:endParaRPr lang="pt-BR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pt-BR" sz="1400">
                          <a:effectLst/>
                        </a:rPr>
                        <a:t>01</a:t>
                      </a:r>
                      <a:endParaRPr lang="pt-BR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pt-BR" sz="1400">
                          <a:effectLst/>
                        </a:rPr>
                        <a:t>-</a:t>
                      </a:r>
                      <a:endParaRPr lang="pt-BR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pt-BR" sz="1400">
                          <a:effectLst/>
                        </a:rPr>
                        <a:t>-</a:t>
                      </a:r>
                      <a:endParaRPr lang="pt-BR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pt-BR" sz="14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25</a:t>
                      </a:r>
                      <a:endParaRPr lang="pt-BR" sz="14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39638"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pt-BR" sz="14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CENTRO OESTE</a:t>
                      </a:r>
                      <a:endParaRPr lang="pt-BR" sz="1400" dirty="0"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pt-BR" sz="1400" dirty="0">
                          <a:effectLst/>
                        </a:rPr>
                        <a:t>35</a:t>
                      </a:r>
                      <a:endParaRPr lang="pt-BR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pt-BR" sz="1400">
                          <a:effectLst/>
                        </a:rPr>
                        <a:t>04</a:t>
                      </a:r>
                      <a:endParaRPr lang="pt-BR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pt-BR" sz="1400">
                          <a:effectLst/>
                        </a:rPr>
                        <a:t>14</a:t>
                      </a:r>
                      <a:endParaRPr lang="pt-BR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pt-BR" sz="1400">
                          <a:effectLst/>
                        </a:rPr>
                        <a:t>-</a:t>
                      </a:r>
                      <a:endParaRPr lang="pt-BR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pt-BR" sz="1400">
                          <a:effectLst/>
                        </a:rPr>
                        <a:t>-</a:t>
                      </a:r>
                      <a:endParaRPr lang="pt-BR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pt-BR" sz="14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53</a:t>
                      </a:r>
                      <a:endParaRPr lang="pt-BR" sz="14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3963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pt-BR" sz="14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SUL</a:t>
                      </a:r>
                      <a:endParaRPr lang="pt-BR" sz="14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pt-BR" sz="1400" dirty="0">
                          <a:effectLst/>
                        </a:rPr>
                        <a:t>37</a:t>
                      </a:r>
                      <a:endParaRPr lang="pt-BR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pt-BR" sz="1400" dirty="0">
                          <a:effectLst/>
                        </a:rPr>
                        <a:t>-</a:t>
                      </a:r>
                      <a:endParaRPr lang="pt-BR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pt-BR" sz="1400" dirty="0">
                          <a:effectLst/>
                        </a:rPr>
                        <a:t>-</a:t>
                      </a:r>
                      <a:endParaRPr lang="pt-BR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pt-BR" sz="1400" dirty="0">
                          <a:effectLst/>
                        </a:rPr>
                        <a:t>-</a:t>
                      </a:r>
                      <a:endParaRPr lang="pt-BR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pt-BR" sz="1400" dirty="0">
                          <a:effectLst/>
                        </a:rPr>
                        <a:t>-</a:t>
                      </a:r>
                      <a:endParaRPr lang="pt-BR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pt-BR" sz="14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37</a:t>
                      </a:r>
                      <a:endParaRPr lang="pt-BR" sz="14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0756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pt-BR" sz="14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TOTAL POR TITULAÇÃO</a:t>
                      </a:r>
                      <a:endParaRPr lang="pt-BR" sz="14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pt-BR" sz="14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170</a:t>
                      </a:r>
                      <a:endParaRPr lang="pt-BR" sz="14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pt-BR" sz="14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07</a:t>
                      </a:r>
                      <a:endParaRPr lang="pt-BR" sz="14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pt-BR" sz="14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58</a:t>
                      </a:r>
                      <a:endParaRPr lang="pt-BR" sz="14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pt-BR" sz="14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02</a:t>
                      </a:r>
                      <a:endParaRPr lang="pt-BR" sz="14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pt-BR" sz="14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06</a:t>
                      </a:r>
                      <a:endParaRPr lang="pt-BR" sz="14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tabLst>
                          <a:tab pos="219075" algn="l"/>
                          <a:tab pos="381635" algn="ctr"/>
                        </a:tabLst>
                      </a:pPr>
                      <a:r>
                        <a:rPr lang="pt-BR" sz="14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243</a:t>
                      </a:r>
                      <a:endParaRPr lang="pt-BR" sz="14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259130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365795" y="596364"/>
            <a:ext cx="7510389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DESAFIO </a:t>
            </a:r>
            <a:r>
              <a:rPr lang="en-US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4:</a:t>
            </a:r>
            <a:r>
              <a:rPr lang="en-US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Potencialização e Institucionalização </a:t>
            </a:r>
          </a:p>
          <a:p>
            <a:pPr algn="ctr"/>
            <a:r>
              <a:rPr lang="en-US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da Rede </a:t>
            </a:r>
            <a:r>
              <a:rPr lang="en-US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CEDES </a:t>
            </a:r>
          </a:p>
        </p:txBody>
      </p:sp>
      <p:sp>
        <p:nvSpPr>
          <p:cNvPr id="4" name="CaixaDeTexto 3"/>
          <p:cNvSpPr txBox="1"/>
          <p:nvPr/>
        </p:nvSpPr>
        <p:spPr>
          <a:xfrm>
            <a:off x="636111" y="3286526"/>
            <a:ext cx="7739265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pt-BR" sz="1900" b="1" dirty="0" smtClean="0"/>
              <a:t>Instalação de sede do Centro com equipamentos próprios em IES pública.</a:t>
            </a:r>
            <a:endParaRPr lang="pt-BR" sz="1900" b="1" dirty="0"/>
          </a:p>
        </p:txBody>
      </p:sp>
      <p:sp>
        <p:nvSpPr>
          <p:cNvPr id="6" name="CaixaDeTexto 5"/>
          <p:cNvSpPr txBox="1"/>
          <p:nvPr/>
        </p:nvSpPr>
        <p:spPr>
          <a:xfrm>
            <a:off x="622857" y="2146848"/>
            <a:ext cx="7779022" cy="96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pt-BR" sz="1900" b="1" dirty="0" smtClean="0"/>
              <a:t>Elaboração das Diretrizes do Centro por meio de discussão coletiva que reuniu coordenadores e pesquisadores dos Centros e representantes da SNELIS.</a:t>
            </a:r>
            <a:endParaRPr lang="pt-BR" sz="1900" b="1" dirty="0"/>
          </a:p>
        </p:txBody>
      </p:sp>
      <p:sp>
        <p:nvSpPr>
          <p:cNvPr id="7" name="CaixaDeTexto 6"/>
          <p:cNvSpPr txBox="1"/>
          <p:nvPr/>
        </p:nvSpPr>
        <p:spPr>
          <a:xfrm>
            <a:off x="662615" y="4094913"/>
            <a:ext cx="7792274" cy="96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pt-BR" sz="1900" b="1" dirty="0" smtClean="0"/>
              <a:t>Estabelecimento de parcerias entre Grupos de Pesquisa/Pesquisadores da IES proponente e outras IES </a:t>
            </a:r>
            <a:r>
              <a:rPr lang="pt-BR" sz="1900" b="1" dirty="0"/>
              <a:t>(públicas e privadas</a:t>
            </a:r>
            <a:r>
              <a:rPr lang="pt-BR" sz="1900" b="1" dirty="0" smtClean="0"/>
              <a:t>) da </a:t>
            </a:r>
            <a:r>
              <a:rPr lang="pt-BR" sz="1900" b="1" dirty="0" smtClean="0"/>
              <a:t>Unidade da </a:t>
            </a:r>
            <a:r>
              <a:rPr lang="pt-BR" sz="1900" b="1" dirty="0" smtClean="0"/>
              <a:t>Federação (Estados e DF). </a:t>
            </a:r>
            <a:endParaRPr lang="pt-BR" sz="1900" b="1" dirty="0"/>
          </a:p>
        </p:txBody>
      </p:sp>
      <p:sp>
        <p:nvSpPr>
          <p:cNvPr id="8" name="CaixaDeTexto 7"/>
          <p:cNvSpPr txBox="1"/>
          <p:nvPr/>
        </p:nvSpPr>
        <p:spPr>
          <a:xfrm>
            <a:off x="689119" y="5194840"/>
            <a:ext cx="7686258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pt-BR" sz="1900" b="1" dirty="0" smtClean="0"/>
              <a:t>Instalação de Comitê Gestor Local (com representação dos Parceiros e Controle Social) e Comitê Gestor Nacional com a participação de todos os Coordenadores, representantes da SNELIS e do Controle Social.  </a:t>
            </a:r>
            <a:endParaRPr lang="pt-BR" sz="1900" b="1" dirty="0"/>
          </a:p>
        </p:txBody>
      </p:sp>
    </p:spTree>
    <p:extLst>
      <p:ext uri="{BB962C8B-B14F-4D97-AF65-F5344CB8AC3E}">
        <p14:creationId xmlns:p14="http://schemas.microsoft.com/office/powerpoint/2010/main" val="7952293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6" grpId="0"/>
      <p:bldP spid="7" grpId="0"/>
      <p:bldP spid="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/>
        </p:nvGrpSpPr>
        <p:grpSpPr>
          <a:xfrm>
            <a:off x="67822" y="2805035"/>
            <a:ext cx="8466585" cy="923330"/>
            <a:chOff x="1970267" y="4001708"/>
            <a:chExt cx="5723323" cy="923330"/>
          </a:xfrm>
        </p:grpSpPr>
        <p:sp>
          <p:nvSpPr>
            <p:cNvPr id="12" name="TextBox 11"/>
            <p:cNvSpPr txBox="1"/>
            <p:nvPr/>
          </p:nvSpPr>
          <p:spPr>
            <a:xfrm>
              <a:off x="2521195" y="4001708"/>
              <a:ext cx="5172395" cy="92333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latin typeface="+mj-lt"/>
                  <a:cs typeface="Calibri"/>
                </a:rPr>
                <a:t>Envolvimento de outras instituições científicas, dos setores governamentais (federal, estadual e municipal), dos parlamentos, de agentes de ações de esporte e lazer e </a:t>
              </a:r>
              <a:r>
                <a:rPr lang="en-US" dirty="0">
                  <a:cs typeface="Calibri"/>
                </a:rPr>
                <a:t>da sociedade civil organizada</a:t>
              </a:r>
              <a:r>
                <a:rPr lang="en-US" dirty="0" smtClean="0">
                  <a:latin typeface="+mj-lt"/>
                  <a:cs typeface="Calibri"/>
                </a:rPr>
                <a:t>. </a:t>
              </a:r>
              <a:endParaRPr lang="en-US" dirty="0">
                <a:latin typeface="+mj-lt"/>
                <a:cs typeface="Calibri"/>
              </a:endParaRPr>
            </a:p>
          </p:txBody>
        </p:sp>
        <p:pic>
          <p:nvPicPr>
            <p:cNvPr id="13" name="Picture 12"/>
            <p:cNvPicPr>
              <a:picLocks noChangeAspect="1"/>
            </p:cNvPicPr>
            <p:nvPr/>
          </p:nvPicPr>
          <p:blipFill rotWithShape="1">
            <a:blip r:embed="rId3"/>
            <a:srcRect l="21412" t="43235" r="71848" b="46489"/>
            <a:stretch/>
          </p:blipFill>
          <p:spPr>
            <a:xfrm>
              <a:off x="1970267" y="4068271"/>
              <a:ext cx="616292" cy="485522"/>
            </a:xfrm>
            <a:prstGeom prst="rect">
              <a:avLst/>
            </a:prstGeom>
          </p:spPr>
        </p:pic>
      </p:grpSp>
      <p:grpSp>
        <p:nvGrpSpPr>
          <p:cNvPr id="14" name="Group 13"/>
          <p:cNvGrpSpPr/>
          <p:nvPr/>
        </p:nvGrpSpPr>
        <p:grpSpPr>
          <a:xfrm>
            <a:off x="48283" y="3861316"/>
            <a:ext cx="8327102" cy="485825"/>
            <a:chOff x="1970267" y="5120453"/>
            <a:chExt cx="5350536" cy="485825"/>
          </a:xfrm>
        </p:grpSpPr>
        <p:sp>
          <p:nvSpPr>
            <p:cNvPr id="15" name="TextBox 14"/>
            <p:cNvSpPr txBox="1"/>
            <p:nvPr/>
          </p:nvSpPr>
          <p:spPr>
            <a:xfrm>
              <a:off x="2521195" y="5120453"/>
              <a:ext cx="4799608" cy="461665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endParaRPr lang="en-US" sz="2400" dirty="0">
                <a:latin typeface="Calibri"/>
                <a:cs typeface="Calibri"/>
              </a:endParaRPr>
            </a:p>
          </p:txBody>
        </p:sp>
        <p:pic>
          <p:nvPicPr>
            <p:cNvPr id="19" name="Picture 18"/>
            <p:cNvPicPr>
              <a:picLocks noChangeAspect="1"/>
            </p:cNvPicPr>
            <p:nvPr/>
          </p:nvPicPr>
          <p:blipFill rotWithShape="1">
            <a:blip r:embed="rId3"/>
            <a:srcRect l="21412" t="43235" r="71848" b="46489"/>
            <a:stretch/>
          </p:blipFill>
          <p:spPr>
            <a:xfrm>
              <a:off x="1970267" y="5120756"/>
              <a:ext cx="616292" cy="485522"/>
            </a:xfrm>
            <a:prstGeom prst="rect">
              <a:avLst/>
            </a:prstGeom>
          </p:spPr>
        </p:pic>
      </p:grpSp>
      <p:grpSp>
        <p:nvGrpSpPr>
          <p:cNvPr id="24" name="Group 23"/>
          <p:cNvGrpSpPr/>
          <p:nvPr/>
        </p:nvGrpSpPr>
        <p:grpSpPr>
          <a:xfrm>
            <a:off x="158942" y="1850863"/>
            <a:ext cx="8759771" cy="923330"/>
            <a:chOff x="1815442" y="3255574"/>
            <a:chExt cx="7288522" cy="1261373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 rotWithShape="1">
            <a:blip r:embed="rId3"/>
            <a:srcRect l="21412" t="43235" r="71848" b="46489"/>
            <a:stretch/>
          </p:blipFill>
          <p:spPr>
            <a:xfrm>
              <a:off x="1815442" y="3325198"/>
              <a:ext cx="616292" cy="485522"/>
            </a:xfrm>
            <a:prstGeom prst="rect">
              <a:avLst/>
            </a:prstGeom>
          </p:spPr>
        </p:pic>
        <p:sp>
          <p:nvSpPr>
            <p:cNvPr id="10" name="TextBox 9"/>
            <p:cNvSpPr txBox="1"/>
            <p:nvPr/>
          </p:nvSpPr>
          <p:spPr>
            <a:xfrm>
              <a:off x="2431733" y="3255574"/>
              <a:ext cx="6672231" cy="1261373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latin typeface="+mj-lt"/>
                  <a:cs typeface="Calibri"/>
                </a:rPr>
                <a:t>Atuação compartilhada de pesquisadores e acadêmicos de Pós-Graduação e Graduação em Educação Física, Esporte e Lazer e gestores do Ministério do Esporte.</a:t>
              </a:r>
              <a:endParaRPr lang="en-US" dirty="0">
                <a:latin typeface="+mj-lt"/>
                <a:cs typeface="Calibri"/>
              </a:endParaRPr>
            </a:p>
          </p:txBody>
        </p:sp>
      </p:grpSp>
      <p:sp>
        <p:nvSpPr>
          <p:cNvPr id="3" name="CaixaDeTexto 2"/>
          <p:cNvSpPr txBox="1"/>
          <p:nvPr/>
        </p:nvSpPr>
        <p:spPr>
          <a:xfrm>
            <a:off x="221170" y="503594"/>
            <a:ext cx="774338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DESAFIO </a:t>
            </a:r>
            <a:r>
              <a:rPr lang="en-US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5: Legitimação do desenvolvimento </a:t>
            </a:r>
          </a:p>
          <a:p>
            <a:pPr algn="ctr"/>
            <a:r>
              <a:rPr lang="en-US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da Ciência,Tecnologia </a:t>
            </a:r>
            <a:r>
              <a:rPr lang="en-US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 Inovação </a:t>
            </a:r>
            <a:endParaRPr lang="en-US" sz="24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en-US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produzida pela </a:t>
            </a:r>
            <a:r>
              <a:rPr lang="en-US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Rede CEDES </a:t>
            </a:r>
          </a:p>
        </p:txBody>
      </p:sp>
      <p:sp>
        <p:nvSpPr>
          <p:cNvPr id="4" name="Retângulo 3"/>
          <p:cNvSpPr/>
          <p:nvPr/>
        </p:nvSpPr>
        <p:spPr>
          <a:xfrm>
            <a:off x="862942" y="3825808"/>
            <a:ext cx="8228050" cy="30162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1200"/>
              </a:spcAft>
            </a:pPr>
            <a:r>
              <a:rPr lang="pt-BR" dirty="0">
                <a:latin typeface="+mj-lt"/>
                <a:cs typeface="Times New Roman" panose="02020603050405020304" pitchFamily="18" charset="0"/>
              </a:rPr>
              <a:t>Ações políticas:</a:t>
            </a:r>
            <a:r>
              <a:rPr lang="pt-BR" b="1" dirty="0">
                <a:latin typeface="+mj-lt"/>
                <a:cs typeface="Times New Roman" panose="02020603050405020304" pitchFamily="18" charset="0"/>
              </a:rPr>
              <a:t> </a:t>
            </a:r>
            <a:r>
              <a:rPr lang="pt-BR" dirty="0">
                <a:latin typeface="+mj-lt"/>
                <a:cs typeface="Times New Roman" panose="02020603050405020304" pitchFamily="18" charset="0"/>
              </a:rPr>
              <a:t>formação de </a:t>
            </a:r>
            <a:r>
              <a:rPr lang="pt-BR" dirty="0" smtClean="0">
                <a:latin typeface="+mj-lt"/>
                <a:cs typeface="Times New Roman" panose="02020603050405020304" pitchFamily="18" charset="0"/>
              </a:rPr>
              <a:t>gestores; </a:t>
            </a:r>
            <a:r>
              <a:rPr lang="pt-BR" dirty="0">
                <a:latin typeface="+mj-lt"/>
                <a:cs typeface="Times New Roman" panose="02020603050405020304" pitchFamily="18" charset="0"/>
              </a:rPr>
              <a:t>criação de Conselhos Territoriais de Esporte e Lazer, como fóruns técnico políticos; </a:t>
            </a:r>
            <a:r>
              <a:rPr lang="pt-BR" dirty="0" smtClean="0">
                <a:latin typeface="+mj-lt"/>
                <a:cs typeface="Times New Roman" panose="02020603050405020304" pitchFamily="18" charset="0"/>
              </a:rPr>
              <a:t>de fóruns permanentes </a:t>
            </a:r>
            <a:r>
              <a:rPr lang="pt-BR" dirty="0">
                <a:latin typeface="+mj-lt"/>
                <a:cs typeface="Times New Roman" panose="02020603050405020304" pitchFamily="18" charset="0"/>
              </a:rPr>
              <a:t>de discussão das politicas públicas de esporte e lazer no estado; assessoramento a </a:t>
            </a:r>
            <a:r>
              <a:rPr lang="pt-BR" dirty="0" smtClean="0">
                <a:latin typeface="+mj-lt"/>
                <a:cs typeface="Times New Roman" panose="02020603050405020304" pitchFamily="18" charset="0"/>
              </a:rPr>
              <a:t>gestores </a:t>
            </a:r>
            <a:r>
              <a:rPr lang="pt-BR" dirty="0">
                <a:latin typeface="+mj-lt"/>
                <a:cs typeface="Times New Roman" panose="02020603050405020304" pitchFamily="18" charset="0"/>
              </a:rPr>
              <a:t>de esporte e lazer; elaboração e discussão de legislação específica.</a:t>
            </a:r>
          </a:p>
          <a:p>
            <a:pPr>
              <a:spcAft>
                <a:spcPts val="1200"/>
              </a:spcAft>
            </a:pPr>
            <a:r>
              <a:rPr lang="pt-BR" dirty="0">
                <a:cs typeface="Times New Roman" panose="02020603050405020304" pitchFamily="18" charset="0"/>
              </a:rPr>
              <a:t>Ações acadêmicas:</a:t>
            </a:r>
            <a:r>
              <a:rPr lang="pt-BR" b="1" dirty="0">
                <a:cs typeface="Times New Roman" panose="02020603050405020304" pitchFamily="18" charset="0"/>
              </a:rPr>
              <a:t> </a:t>
            </a:r>
            <a:r>
              <a:rPr lang="pt-BR" dirty="0">
                <a:cs typeface="Times New Roman" panose="02020603050405020304" pitchFamily="18" charset="0"/>
              </a:rPr>
              <a:t>oferta de </a:t>
            </a:r>
            <a:r>
              <a:rPr lang="pt-BR" dirty="0" smtClean="0">
                <a:cs typeface="Times New Roman" panose="02020603050405020304" pitchFamily="18" charset="0"/>
              </a:rPr>
              <a:t>disciplinas optativas </a:t>
            </a:r>
            <a:r>
              <a:rPr lang="pt-BR" dirty="0">
                <a:cs typeface="Times New Roman" panose="02020603050405020304" pitchFamily="18" charset="0"/>
              </a:rPr>
              <a:t>(graduação e pós-graduação); cursos de extensão </a:t>
            </a:r>
            <a:r>
              <a:rPr lang="pt-BR" dirty="0" smtClean="0">
                <a:cs typeface="Times New Roman" panose="02020603050405020304" pitchFamily="18" charset="0"/>
              </a:rPr>
              <a:t>e especialização/lato </a:t>
            </a:r>
            <a:r>
              <a:rPr lang="pt-BR" dirty="0">
                <a:cs typeface="Times New Roman" panose="02020603050405020304" pitchFamily="18" charset="0"/>
              </a:rPr>
              <a:t>sensu para gestores e técnicos de políticas públicas de esporte e lazer; orientação de trabalhos científicos; incentivo à criação de novos grupos </a:t>
            </a:r>
            <a:r>
              <a:rPr lang="pt-BR" dirty="0" smtClean="0">
                <a:cs typeface="Times New Roman" panose="02020603050405020304" pitchFamily="18" charset="0"/>
              </a:rPr>
              <a:t>e </a:t>
            </a:r>
            <a:r>
              <a:rPr lang="pt-BR" dirty="0">
                <a:cs typeface="Times New Roman" panose="02020603050405020304" pitchFamily="18" charset="0"/>
              </a:rPr>
              <a:t>linhas de pesquisas em políticas públicas de esporte e lazer; intercâmbios regional, nacional e internacional.</a:t>
            </a:r>
          </a:p>
        </p:txBody>
      </p:sp>
    </p:spTree>
    <p:extLst>
      <p:ext uri="{BB962C8B-B14F-4D97-AF65-F5344CB8AC3E}">
        <p14:creationId xmlns:p14="http://schemas.microsoft.com/office/powerpoint/2010/main" val="8609172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ixaDeTexto 2"/>
          <p:cNvSpPr txBox="1"/>
          <p:nvPr/>
        </p:nvSpPr>
        <p:spPr>
          <a:xfrm>
            <a:off x="154678" y="503586"/>
            <a:ext cx="775678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DESAFIO </a:t>
            </a:r>
            <a:r>
              <a:rPr lang="en-US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</a:t>
            </a:r>
            <a:r>
              <a:rPr lang="en-US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  <a:r>
              <a:rPr lang="en-US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Transformação </a:t>
            </a:r>
            <a:r>
              <a:rPr lang="en-US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da Ciência,Tecnologia e Inovação </a:t>
            </a:r>
            <a:r>
              <a:rPr lang="en-US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produzida em elemento estratégico de Desenvolvimento Humano </a:t>
            </a:r>
            <a:endParaRPr lang="en-US" sz="2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CaixaDeTexto 6"/>
          <p:cNvSpPr txBox="1"/>
          <p:nvPr/>
        </p:nvSpPr>
        <p:spPr>
          <a:xfrm>
            <a:off x="66267" y="4107291"/>
            <a:ext cx="403706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2000" b="1" dirty="0" smtClean="0">
                <a:solidFill>
                  <a:srgbClr val="FF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DESENVOLVIMENTO HUMANO</a:t>
            </a:r>
            <a:r>
              <a:rPr lang="pt-BR" sz="1900" b="1" dirty="0" smtClean="0">
                <a:solidFill>
                  <a:srgbClr val="FF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pt-BR" sz="1900" b="1" dirty="0">
              <a:solidFill>
                <a:srgbClr val="FF008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Seta para a esquerda e para a direita 1"/>
          <p:cNvSpPr/>
          <p:nvPr/>
        </p:nvSpPr>
        <p:spPr>
          <a:xfrm>
            <a:off x="3966808" y="4148322"/>
            <a:ext cx="764218" cy="345827"/>
          </a:xfrm>
          <a:prstGeom prst="left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rgbClr val="FFC000"/>
              </a:solidFill>
            </a:endParaRPr>
          </a:p>
        </p:txBody>
      </p:sp>
      <p:sp>
        <p:nvSpPr>
          <p:cNvPr id="4" name="CaixaDeTexto 3"/>
          <p:cNvSpPr txBox="1"/>
          <p:nvPr/>
        </p:nvSpPr>
        <p:spPr>
          <a:xfrm>
            <a:off x="4982819" y="2124546"/>
            <a:ext cx="400770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/>
              <a:t>Amartya Sen </a:t>
            </a:r>
            <a:r>
              <a:rPr lang="pt-BR" dirty="0"/>
              <a:t>(2001) subordina</a:t>
            </a:r>
            <a:r>
              <a:rPr lang="pt-BR" b="1" dirty="0"/>
              <a:t> </a:t>
            </a:r>
            <a:r>
              <a:rPr lang="pt-BR" b="1" dirty="0" smtClean="0"/>
              <a:t>produção</a:t>
            </a:r>
            <a:r>
              <a:rPr lang="pt-BR" dirty="0" smtClean="0"/>
              <a:t> </a:t>
            </a:r>
            <a:r>
              <a:rPr lang="pt-BR" dirty="0"/>
              <a:t>aos critérios de </a:t>
            </a:r>
            <a:r>
              <a:rPr lang="pt-BR" b="1" dirty="0"/>
              <a:t>justiça social</a:t>
            </a:r>
            <a:r>
              <a:rPr lang="pt-BR" dirty="0"/>
              <a:t> e valorização do </a:t>
            </a:r>
            <a:r>
              <a:rPr lang="pt-BR" b="1" dirty="0"/>
              <a:t>“capital humano”</a:t>
            </a:r>
            <a:r>
              <a:rPr lang="pt-BR" dirty="0"/>
              <a:t>, que é determinado pelo grau de </a:t>
            </a:r>
            <a:r>
              <a:rPr lang="pt-BR" b="1" dirty="0"/>
              <a:t>Qualidade de </a:t>
            </a:r>
            <a:r>
              <a:rPr lang="pt-BR" b="1" dirty="0" smtClean="0"/>
              <a:t>Vida/Saúde.</a:t>
            </a:r>
            <a:endParaRPr lang="pt-BR" b="1" dirty="0"/>
          </a:p>
        </p:txBody>
      </p:sp>
      <p:sp>
        <p:nvSpPr>
          <p:cNvPr id="5" name="CaixaDeTexto 4"/>
          <p:cNvSpPr txBox="1"/>
          <p:nvPr/>
        </p:nvSpPr>
        <p:spPr>
          <a:xfrm>
            <a:off x="5028131" y="4031684"/>
            <a:ext cx="378242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/>
              <a:t>O que requer </a:t>
            </a:r>
            <a:r>
              <a:rPr lang="pt-BR" b="1" dirty="0" smtClean="0"/>
              <a:t>oportunidades sociais</a:t>
            </a:r>
            <a:r>
              <a:rPr lang="pt-BR" dirty="0" smtClean="0"/>
              <a:t> e </a:t>
            </a:r>
            <a:r>
              <a:rPr lang="pt-BR" b="1" dirty="0" smtClean="0"/>
              <a:t>capacidade de acesso.</a:t>
            </a:r>
            <a:endParaRPr lang="pt-BR" b="1" dirty="0"/>
          </a:p>
        </p:txBody>
      </p:sp>
      <p:sp>
        <p:nvSpPr>
          <p:cNvPr id="9" name="CaixaDeTexto 8"/>
          <p:cNvSpPr txBox="1"/>
          <p:nvPr/>
        </p:nvSpPr>
        <p:spPr>
          <a:xfrm>
            <a:off x="5075593" y="5141835"/>
            <a:ext cx="391493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/>
              <a:t>Importância da </a:t>
            </a:r>
            <a:r>
              <a:rPr lang="pt-BR" b="1" dirty="0" smtClean="0"/>
              <a:t>Educação </a:t>
            </a:r>
            <a:r>
              <a:rPr lang="pt-BR" dirty="0" smtClean="0"/>
              <a:t>para a</a:t>
            </a:r>
            <a:r>
              <a:rPr lang="pt-BR" b="1" dirty="0" smtClean="0"/>
              <a:t> conscientização, mudanças de hábitos e acesso ao Esporte e Lazer</a:t>
            </a:r>
            <a:r>
              <a:rPr lang="pt-BR" dirty="0" smtClean="0"/>
              <a:t>.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41669048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7" grpId="0"/>
      <p:bldP spid="2" grpId="0" animBg="1"/>
      <p:bldP spid="4" grpId="0"/>
      <p:bldP spid="5" grpId="0"/>
      <p:bldP spid="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98474" y="179299"/>
            <a:ext cx="7556313" cy="788112"/>
          </a:xfrm>
        </p:spPr>
        <p:txBody>
          <a:bodyPr/>
          <a:lstStyle/>
          <a:p>
            <a:pPr algn="ctr"/>
            <a:r>
              <a:rPr lang="pt-BR" sz="2400" b="1" dirty="0" smtClean="0">
                <a:solidFill>
                  <a:schemeClr val="tx2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PROPOSTA DA </a:t>
            </a:r>
            <a:r>
              <a:rPr lang="pt-BR" sz="2400" b="1" dirty="0">
                <a:solidFill>
                  <a:schemeClr val="tx2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REDE </a:t>
            </a:r>
            <a:r>
              <a:rPr lang="pt-BR" sz="2400" b="1" dirty="0" smtClean="0">
                <a:solidFill>
                  <a:schemeClr val="tx2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CEDES</a:t>
            </a:r>
            <a:br>
              <a:rPr lang="pt-BR" sz="2400" b="1" dirty="0" smtClean="0">
                <a:solidFill>
                  <a:schemeClr val="tx2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pt-BR" sz="2400" b="1" dirty="0" smtClean="0">
                <a:solidFill>
                  <a:schemeClr val="tx2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Gestão da Informação e do Conhecimento</a:t>
            </a:r>
            <a:r>
              <a:rPr lang="pt-BR" sz="2800" b="1" dirty="0">
                <a:solidFill>
                  <a:schemeClr val="accent2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pt-BR" sz="2800" b="1" dirty="0">
                <a:solidFill>
                  <a:schemeClr val="accent2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pt-BR" dirty="0"/>
              <a:t/>
            </a:r>
            <a:br>
              <a:rPr lang="pt-BR" dirty="0"/>
            </a:b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0" y="1199330"/>
            <a:ext cx="9144000" cy="5658669"/>
          </a:xfrm>
        </p:spPr>
        <p:txBody>
          <a:bodyPr>
            <a:noAutofit/>
          </a:bodyPr>
          <a:lstStyle/>
          <a:p>
            <a:pPr marL="0" indent="0">
              <a:spcBef>
                <a:spcPts val="0"/>
              </a:spcBef>
              <a:spcAft>
                <a:spcPts val="800"/>
              </a:spcAft>
              <a:buNone/>
            </a:pPr>
            <a:r>
              <a:rPr lang="pt-BR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1)</a:t>
            </a:r>
            <a:r>
              <a:rPr lang="pt-BR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pt-BR" sz="1800" dirty="0"/>
              <a:t> </a:t>
            </a:r>
            <a:r>
              <a:rPr lang="pt-BR" sz="1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PRODUÇÃO </a:t>
            </a:r>
            <a:r>
              <a:rPr lang="pt-BR" sz="1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 CONHECIMENTOS</a:t>
            </a:r>
            <a:endParaRPr lang="pt-BR" sz="18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lvl="0" indent="0">
              <a:spcBef>
                <a:spcPts val="0"/>
              </a:spcBef>
              <a:spcAft>
                <a:spcPts val="800"/>
              </a:spcAft>
              <a:buNone/>
            </a:pPr>
            <a:r>
              <a:rPr lang="pt-BR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2)</a:t>
            </a:r>
            <a:r>
              <a:rPr lang="pt-BR" sz="1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pt-BR" sz="1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SOCIALIZAÇÃO </a:t>
            </a:r>
            <a:r>
              <a:rPr lang="pt-BR" sz="1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 CONHECIMENTOS</a:t>
            </a:r>
            <a:r>
              <a:rPr lang="pt-BR" sz="1800" b="1" dirty="0"/>
              <a:t>, por meio de apoios a:</a:t>
            </a:r>
            <a:endParaRPr lang="pt-BR" sz="1800" dirty="0"/>
          </a:p>
          <a:p>
            <a:pPr marL="0" indent="0">
              <a:spcBef>
                <a:spcPts val="0"/>
              </a:spcBef>
              <a:spcAft>
                <a:spcPts val="800"/>
              </a:spcAft>
              <a:buNone/>
            </a:pPr>
            <a:r>
              <a:rPr lang="pt-BR" sz="1800" b="1" dirty="0" smtClean="0"/>
              <a:t>            </a:t>
            </a:r>
            <a:r>
              <a:rPr lang="pt-BR" sz="1800" b="1" dirty="0" smtClean="0">
                <a:solidFill>
                  <a:srgbClr val="FF0000"/>
                </a:solidFill>
              </a:rPr>
              <a:t>Publicações</a:t>
            </a:r>
            <a:r>
              <a:rPr lang="pt-BR" sz="1800" dirty="0" smtClean="0"/>
              <a:t> </a:t>
            </a:r>
            <a:r>
              <a:rPr lang="pt-BR" sz="1800" dirty="0"/>
              <a:t>(livros; cadernos; artigos científicos; comunicações publicadas em Anais; cartilhas; manuais didáticos; DVDs; relatórios);</a:t>
            </a:r>
          </a:p>
          <a:p>
            <a:pPr marL="0" indent="0">
              <a:spcBef>
                <a:spcPts val="0"/>
              </a:spcBef>
              <a:spcAft>
                <a:spcPts val="800"/>
              </a:spcAft>
              <a:buNone/>
            </a:pPr>
            <a:r>
              <a:rPr lang="pt-BR" sz="1800" b="1" dirty="0" smtClean="0"/>
              <a:t>             </a:t>
            </a:r>
            <a:r>
              <a:rPr lang="pt-BR" sz="1800" b="1" dirty="0" smtClean="0">
                <a:solidFill>
                  <a:srgbClr val="FF0000"/>
                </a:solidFill>
              </a:rPr>
              <a:t>Eventos</a:t>
            </a:r>
            <a:r>
              <a:rPr lang="pt-BR" sz="1800" dirty="0" smtClean="0"/>
              <a:t> </a:t>
            </a:r>
            <a:r>
              <a:rPr lang="pt-BR" sz="1800" dirty="0"/>
              <a:t>científicos, políticos e pedagógicos que contribuem para as políticas públicas de esporte e lazer;</a:t>
            </a:r>
          </a:p>
          <a:p>
            <a:pPr marL="0" indent="0">
              <a:spcBef>
                <a:spcPts val="0"/>
              </a:spcBef>
              <a:spcAft>
                <a:spcPts val="800"/>
              </a:spcAft>
              <a:buNone/>
            </a:pPr>
            <a:r>
              <a:rPr lang="pt-BR" sz="1800" b="1" dirty="0" smtClean="0"/>
              <a:t>             </a:t>
            </a:r>
            <a:r>
              <a:rPr lang="pt-BR" sz="1800" b="1" dirty="0" smtClean="0">
                <a:solidFill>
                  <a:srgbClr val="FF0000"/>
                </a:solidFill>
              </a:rPr>
              <a:t>Periódicos</a:t>
            </a:r>
            <a:r>
              <a:rPr lang="pt-BR" sz="1800" dirty="0" smtClean="0"/>
              <a:t> </a:t>
            </a:r>
            <a:r>
              <a:rPr lang="pt-BR" sz="1800" dirty="0"/>
              <a:t>que socializam produções das Ciências das Humanidades;</a:t>
            </a:r>
            <a:endParaRPr lang="pt-BR" sz="1800" dirty="0">
              <a:solidFill>
                <a:srgbClr val="FF0000"/>
              </a:solidFill>
            </a:endParaRPr>
          </a:p>
          <a:p>
            <a:pPr marL="0" lvl="0" indent="0">
              <a:spcBef>
                <a:spcPts val="0"/>
              </a:spcBef>
              <a:spcAft>
                <a:spcPts val="800"/>
              </a:spcAft>
              <a:buNone/>
            </a:pPr>
            <a:r>
              <a:rPr lang="pt-BR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3)</a:t>
            </a:r>
            <a:r>
              <a:rPr lang="pt-BR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pt-BR" sz="1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FORMAÇÃO</a:t>
            </a:r>
            <a:r>
              <a:rPr lang="pt-BR" sz="1800" dirty="0" smtClean="0"/>
              <a:t> </a:t>
            </a:r>
            <a:r>
              <a:rPr lang="pt-BR" sz="1800" dirty="0" smtClean="0"/>
              <a:t>- sensibilização</a:t>
            </a:r>
            <a:r>
              <a:rPr lang="pt-BR" sz="1800" dirty="0"/>
              <a:t>, orientação, </a:t>
            </a:r>
            <a:r>
              <a:rPr lang="pt-BR" sz="1800" dirty="0" smtClean="0"/>
              <a:t>assessoramento </a:t>
            </a:r>
            <a:r>
              <a:rPr lang="pt-BR" sz="1800" dirty="0"/>
              <a:t>de gestores, educadores, agentes das políticas públicas e população, </a:t>
            </a:r>
            <a:r>
              <a:rPr lang="pt-BR" sz="1800" dirty="0" smtClean="0"/>
              <a:t>e realização de </a:t>
            </a:r>
            <a:r>
              <a:rPr lang="pt-BR" sz="1800" dirty="0"/>
              <a:t>atividades acadêmicas</a:t>
            </a:r>
          </a:p>
          <a:p>
            <a:pPr marL="0" lvl="0" indent="0">
              <a:spcBef>
                <a:spcPts val="0"/>
              </a:spcBef>
              <a:spcAft>
                <a:spcPts val="800"/>
              </a:spcAft>
              <a:buNone/>
            </a:pPr>
            <a:r>
              <a:rPr lang="pt-BR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4)</a:t>
            </a:r>
            <a:r>
              <a:rPr lang="pt-BR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pt-BR" sz="1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PRESERVAÇÃO </a:t>
            </a:r>
            <a:r>
              <a:rPr lang="pt-BR" sz="1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DA MEMÓRIA</a:t>
            </a:r>
            <a:r>
              <a:rPr lang="pt-BR" sz="1800" dirty="0" smtClean="0"/>
              <a:t> </a:t>
            </a:r>
            <a:r>
              <a:rPr lang="pt-BR" sz="1800" dirty="0"/>
              <a:t>- criação ou </a:t>
            </a:r>
            <a:r>
              <a:rPr lang="pt-BR" sz="1800" dirty="0" smtClean="0"/>
              <a:t>ampliação de Centros de Memória;</a:t>
            </a:r>
            <a:endParaRPr lang="pt-BR" sz="1800" dirty="0"/>
          </a:p>
          <a:p>
            <a:pPr marL="0" lvl="0" indent="0">
              <a:spcBef>
                <a:spcPts val="0"/>
              </a:spcBef>
              <a:spcAft>
                <a:spcPts val="800"/>
              </a:spcAft>
              <a:buNone/>
            </a:pPr>
            <a:r>
              <a:rPr lang="pt-BR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5)</a:t>
            </a:r>
            <a:r>
              <a:rPr lang="pt-BR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pt-BR" sz="1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INTERCÂMBIOS</a:t>
            </a:r>
            <a:r>
              <a:rPr lang="pt-BR" sz="1800" dirty="0" smtClean="0"/>
              <a:t> </a:t>
            </a:r>
            <a:r>
              <a:rPr lang="pt-BR" sz="1800" dirty="0"/>
              <a:t>estadual, regional, nacional e internacional</a:t>
            </a:r>
          </a:p>
          <a:p>
            <a:pPr marL="0" lvl="0" indent="0">
              <a:spcBef>
                <a:spcPts val="0"/>
              </a:spcBef>
              <a:spcAft>
                <a:spcPts val="800"/>
              </a:spcAft>
              <a:buNone/>
            </a:pPr>
            <a:r>
              <a:rPr lang="pt-BR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6) </a:t>
            </a:r>
            <a:r>
              <a:rPr lang="pt-BR" sz="1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DIFUSÃO </a:t>
            </a:r>
            <a:r>
              <a:rPr lang="pt-BR" sz="1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DIGITAL</a:t>
            </a:r>
            <a:r>
              <a:rPr lang="pt-BR" sz="1800" dirty="0"/>
              <a:t> – páginas, portais eletrônicos, Boletins mensais eletrônicos e socialização da produção da Rede CEDES pelo </a:t>
            </a:r>
            <a:r>
              <a:rPr lang="pt-BR" sz="1800" b="1" dirty="0">
                <a:solidFill>
                  <a:srgbClr val="FF0000"/>
                </a:solidFill>
              </a:rPr>
              <a:t>Repositório Vitor Marinho</a:t>
            </a:r>
            <a:r>
              <a:rPr lang="pt-BR" sz="1800" dirty="0"/>
              <a:t>;</a:t>
            </a:r>
          </a:p>
          <a:p>
            <a:pPr marL="0" lvl="0" indent="0">
              <a:spcBef>
                <a:spcPts val="0"/>
              </a:spcBef>
              <a:spcAft>
                <a:spcPts val="800"/>
              </a:spcAft>
              <a:buNone/>
            </a:pPr>
            <a:r>
              <a:rPr lang="pt-BR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7) </a:t>
            </a:r>
            <a:r>
              <a:rPr lang="pt-BR" sz="1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ACOMPANHAMENTO &amp; </a:t>
            </a:r>
            <a:r>
              <a:rPr lang="pt-BR" sz="1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AVALIAÇÃO</a:t>
            </a:r>
            <a:r>
              <a:rPr lang="pt-BR" sz="1800" b="1" dirty="0"/>
              <a:t> </a:t>
            </a:r>
            <a:r>
              <a:rPr lang="pt-BR" sz="1800" dirty="0"/>
              <a:t>– em processo </a:t>
            </a:r>
            <a:r>
              <a:rPr lang="pt-BR" sz="1800" dirty="0" smtClean="0"/>
              <a:t>criação de </a:t>
            </a:r>
            <a:r>
              <a:rPr lang="pt-BR" sz="1800" b="1" dirty="0" smtClean="0">
                <a:solidFill>
                  <a:srgbClr val="FF0000"/>
                </a:solidFill>
              </a:rPr>
              <a:t>Sistema Informacional</a:t>
            </a:r>
            <a:r>
              <a:rPr lang="pt-BR" sz="1800" dirty="0" smtClean="0"/>
              <a:t>.</a:t>
            </a:r>
            <a:endParaRPr lang="pt-BR" sz="1800" dirty="0"/>
          </a:p>
          <a:p>
            <a:pPr marL="0" indent="0">
              <a:buNone/>
            </a:pPr>
            <a:endParaRPr lang="pt-BR" sz="1800" dirty="0"/>
          </a:p>
        </p:txBody>
      </p:sp>
    </p:spTree>
    <p:extLst>
      <p:ext uri="{BB962C8B-B14F-4D97-AF65-F5344CB8AC3E}">
        <p14:creationId xmlns:p14="http://schemas.microsoft.com/office/powerpoint/2010/main" val="25170201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t-BR" b="1" dirty="0" smtClean="0">
                <a:solidFill>
                  <a:schemeClr val="tx2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PONTO DE CHEGADA</a:t>
            </a:r>
            <a:endParaRPr lang="pt-BR" b="1" dirty="0">
              <a:solidFill>
                <a:schemeClr val="tx2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763514" y="3279896"/>
            <a:ext cx="7556313" cy="828261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CONQUISTA  DO DIREITO AO ESPORTE E LAZER PELA POPULAÇÃO BRASILEIRA</a:t>
            </a:r>
            <a:endParaRPr lang="pt-BR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01860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98474" y="2418516"/>
            <a:ext cx="7556313" cy="3134139"/>
          </a:xfrm>
        </p:spPr>
        <p:txBody>
          <a:bodyPr/>
          <a:lstStyle/>
          <a:p>
            <a:pPr marL="0" indent="0" algn="ctr">
              <a:buNone/>
            </a:pPr>
            <a:r>
              <a:rPr lang="pt-BR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OBRIGADA!</a:t>
            </a:r>
          </a:p>
          <a:p>
            <a:pPr marL="0" indent="0">
              <a:buNone/>
            </a:pPr>
            <a:endParaRPr lang="pt-BR" dirty="0"/>
          </a:p>
          <a:p>
            <a:pPr marL="0" indent="0">
              <a:buNone/>
            </a:pPr>
            <a:endParaRPr lang="pt-BR" dirty="0" smtClean="0"/>
          </a:p>
          <a:p>
            <a:pPr marL="0" indent="0" algn="r">
              <a:buNone/>
            </a:pPr>
            <a:r>
              <a:rPr lang="pt-BR" b="1" dirty="0" smtClean="0"/>
              <a:t>Contato:</a:t>
            </a:r>
          </a:p>
          <a:p>
            <a:pPr marL="0" indent="0" algn="r">
              <a:buNone/>
            </a:pPr>
            <a:r>
              <a:rPr lang="pt-BR" b="1" dirty="0" smtClean="0"/>
              <a:t>leilamirtesmp@gmail.com</a:t>
            </a:r>
            <a:endParaRPr lang="pt-BR" b="1" dirty="0"/>
          </a:p>
        </p:txBody>
      </p:sp>
    </p:spTree>
    <p:extLst>
      <p:ext uri="{BB962C8B-B14F-4D97-AF65-F5344CB8AC3E}">
        <p14:creationId xmlns:p14="http://schemas.microsoft.com/office/powerpoint/2010/main" val="123943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251781" y="808422"/>
            <a:ext cx="7474235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pt-BR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REDE CEDES</a:t>
            </a:r>
          </a:p>
        </p:txBody>
      </p:sp>
      <p:sp>
        <p:nvSpPr>
          <p:cNvPr id="4" name="CaixaDeTexto 3"/>
          <p:cNvSpPr txBox="1"/>
          <p:nvPr/>
        </p:nvSpPr>
        <p:spPr>
          <a:xfrm>
            <a:off x="834887" y="2266116"/>
            <a:ext cx="7368209" cy="39908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3800"/>
              </a:lnSpc>
            </a:pPr>
            <a:r>
              <a:rPr lang="pt-BR" sz="2400" dirty="0" smtClean="0"/>
              <a:t>O Programa </a:t>
            </a:r>
            <a:r>
              <a:rPr lang="pt-BR" sz="2400" dirty="0"/>
              <a:t>Rede </a:t>
            </a:r>
            <a:r>
              <a:rPr lang="pt-BR" sz="2400" dirty="0" smtClean="0"/>
              <a:t>CEDES, </a:t>
            </a:r>
            <a:r>
              <a:rPr lang="pt-BR" sz="2400" dirty="0"/>
              <a:t>do Ministério do </a:t>
            </a:r>
            <a:r>
              <a:rPr lang="pt-BR" sz="2400" dirty="0" smtClean="0"/>
              <a:t>Esporte, é executado pela SNELIS - </a:t>
            </a:r>
            <a:r>
              <a:rPr lang="pt-BR" sz="2400" dirty="0"/>
              <a:t>Secretaria Nacional de Esporte, Educação, Lazer e Inclusão </a:t>
            </a:r>
            <a:r>
              <a:rPr lang="pt-BR" sz="2400" dirty="0" smtClean="0"/>
              <a:t>Social - e objetiva </a:t>
            </a:r>
            <a:r>
              <a:rPr lang="pt-BR" sz="2400" dirty="0"/>
              <a:t>produzir e </a:t>
            </a:r>
            <a:r>
              <a:rPr lang="pt-BR" sz="2400" dirty="0" smtClean="0"/>
              <a:t>socializar conhecimentos </a:t>
            </a:r>
            <a:r>
              <a:rPr lang="pt-BR" sz="2400" dirty="0"/>
              <a:t>fundamentados nas Humanidades, que contribuam com o fomento e a qualificação das políticas públicas, programas e projetos de esporte e de lazer do País.</a:t>
            </a:r>
          </a:p>
        </p:txBody>
      </p:sp>
    </p:spTree>
    <p:extLst>
      <p:ext uri="{BB962C8B-B14F-4D97-AF65-F5344CB8AC3E}">
        <p14:creationId xmlns:p14="http://schemas.microsoft.com/office/powerpoint/2010/main" val="883118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98474" y="1013804"/>
            <a:ext cx="7556313" cy="4144963"/>
          </a:xfrm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pt-BR" dirty="0" smtClean="0"/>
              <a:t>               </a:t>
            </a:r>
            <a:endParaRPr lang="pt-BR" b="1" dirty="0" smtClean="0"/>
          </a:p>
          <a:p>
            <a:endParaRPr lang="pt-BR" dirty="0" smtClean="0"/>
          </a:p>
          <a:p>
            <a:pPr marL="0" indent="0" algn="ctr">
              <a:buNone/>
            </a:pPr>
            <a:r>
              <a:rPr lang="pt-BR" sz="5800" b="1" dirty="0" smtClean="0">
                <a:solidFill>
                  <a:schemeClr val="tx2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CONDIÇÕES PARA </a:t>
            </a:r>
            <a:r>
              <a:rPr lang="pt-BR" sz="5800" b="1" dirty="0">
                <a:solidFill>
                  <a:schemeClr val="tx2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PRODUÇAO DE CONHECIMENTO EM </a:t>
            </a:r>
            <a:endParaRPr lang="pt-BR" sz="5800" b="1" dirty="0" smtClean="0">
              <a:solidFill>
                <a:schemeClr val="tx2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algn="ctr">
              <a:spcBef>
                <a:spcPts val="0"/>
              </a:spcBef>
              <a:buNone/>
            </a:pPr>
            <a:r>
              <a:rPr lang="pt-BR" sz="5800" b="1" dirty="0" smtClean="0">
                <a:solidFill>
                  <a:schemeClr val="tx2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POLÍTICAS </a:t>
            </a:r>
            <a:r>
              <a:rPr lang="pt-BR" sz="5800" b="1" dirty="0">
                <a:solidFill>
                  <a:schemeClr val="tx2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PÚBLICAS </a:t>
            </a:r>
            <a:r>
              <a:rPr lang="pt-BR" sz="5800" b="1" dirty="0" smtClean="0">
                <a:solidFill>
                  <a:schemeClr val="tx2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 </a:t>
            </a:r>
            <a:r>
              <a:rPr lang="pt-BR" sz="5800" b="1" dirty="0">
                <a:solidFill>
                  <a:schemeClr val="tx2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LAZER, ESPORTE E SAÚDE </a:t>
            </a:r>
            <a:r>
              <a:rPr lang="pt-BR" sz="5800" b="1" dirty="0" smtClean="0">
                <a:solidFill>
                  <a:schemeClr val="tx2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 BRASIL</a:t>
            </a:r>
          </a:p>
          <a:p>
            <a:pPr marL="0" indent="0" algn="ctr">
              <a:buNone/>
            </a:pPr>
            <a:endParaRPr lang="pt-BR" sz="5800" b="1" dirty="0">
              <a:solidFill>
                <a:srgbClr val="FF008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algn="ctr">
              <a:buNone/>
            </a:pPr>
            <a:r>
              <a:rPr lang="pt-BR" sz="5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DESAFIOS DA REDE CEDES</a:t>
            </a:r>
            <a:endParaRPr lang="pt-BR" sz="5800" b="1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pt-BR" dirty="0" smtClean="0">
                <a:solidFill>
                  <a:srgbClr val="FF0000"/>
                </a:solidFill>
              </a:rPr>
              <a:t>       </a:t>
            </a:r>
            <a:endParaRPr lang="pt-BR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364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/>
          <p:cNvGrpSpPr/>
          <p:nvPr/>
        </p:nvGrpSpPr>
        <p:grpSpPr>
          <a:xfrm>
            <a:off x="132522" y="2253384"/>
            <a:ext cx="9011478" cy="3765263"/>
            <a:chOff x="0" y="2461850"/>
            <a:chExt cx="9144000" cy="3765263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 rotWithShape="1">
            <a:blip r:embed="rId2"/>
            <a:srcRect t="20309"/>
            <a:stretch/>
          </p:blipFill>
          <p:spPr>
            <a:xfrm>
              <a:off x="0" y="2461850"/>
              <a:ext cx="9144000" cy="3765263"/>
            </a:xfrm>
            <a:prstGeom prst="rect">
              <a:avLst/>
            </a:prstGeom>
          </p:spPr>
        </p:pic>
        <p:sp>
          <p:nvSpPr>
            <p:cNvPr id="8" name="Rectangle 7"/>
            <p:cNvSpPr/>
            <p:nvPr/>
          </p:nvSpPr>
          <p:spPr>
            <a:xfrm>
              <a:off x="2035631" y="3460897"/>
              <a:ext cx="5285172" cy="236536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6" name="Subtitle 2"/>
          <p:cNvSpPr txBox="1">
            <a:spLocks/>
          </p:cNvSpPr>
          <p:nvPr/>
        </p:nvSpPr>
        <p:spPr>
          <a:xfrm>
            <a:off x="541683" y="575938"/>
            <a:ext cx="7343362" cy="1093833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t-BR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CONDIÇÕES SOCIOPOLÍTICAS </a:t>
            </a:r>
            <a:r>
              <a:rPr lang="pt-BR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HISTÓRICAS </a:t>
            </a:r>
            <a:endParaRPr lang="pt-BR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Ponto de Partida</a:t>
            </a:r>
          </a:p>
          <a:p>
            <a:r>
              <a:rPr lang="en-US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Afirmação do direito ao Esporte e Lazer como questão do Estado</a:t>
            </a:r>
          </a:p>
          <a:p>
            <a:pPr algn="l"/>
            <a:endParaRPr lang="en-US" sz="3500" dirty="0">
              <a:solidFill>
                <a:srgbClr val="FF0080"/>
              </a:solidFill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1886815" y="3516178"/>
            <a:ext cx="5984977" cy="769441"/>
            <a:chOff x="1833501" y="3646668"/>
            <a:chExt cx="5571578" cy="769441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 rotWithShape="1">
            <a:blip r:embed="rId2"/>
            <a:srcRect l="21412" t="43235" r="71848" b="46489"/>
            <a:stretch/>
          </p:blipFill>
          <p:spPr>
            <a:xfrm>
              <a:off x="1833501" y="3712649"/>
              <a:ext cx="616292" cy="485522"/>
            </a:xfrm>
            <a:prstGeom prst="rect">
              <a:avLst/>
            </a:prstGeom>
          </p:spPr>
        </p:pic>
        <p:sp>
          <p:nvSpPr>
            <p:cNvPr id="21" name="TextBox 20"/>
            <p:cNvSpPr txBox="1"/>
            <p:nvPr/>
          </p:nvSpPr>
          <p:spPr>
            <a:xfrm>
              <a:off x="2345353" y="3646668"/>
              <a:ext cx="5059726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200" dirty="0" smtClean="0">
                  <a:latin typeface="Arial Unicode MS" panose="020B0604020202020204" pitchFamily="34" charset="-128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Constituição Federal do Brasil (1988)</a:t>
              </a:r>
            </a:p>
            <a:p>
              <a:r>
                <a:rPr lang="en-US" sz="2200" dirty="0">
                  <a:latin typeface="Arial Unicode MS" panose="020B0604020202020204" pitchFamily="34" charset="-128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 </a:t>
              </a:r>
              <a:r>
                <a:rPr lang="en-US" sz="2200" dirty="0" smtClean="0">
                  <a:latin typeface="Arial Unicode MS" panose="020B0604020202020204" pitchFamily="34" charset="-128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  Art. 217 e Art. 218</a:t>
              </a:r>
              <a:endParaRPr lang="en-US" sz="22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1913013" y="4454752"/>
            <a:ext cx="5578328" cy="531597"/>
            <a:chOff x="1833501" y="4454752"/>
            <a:chExt cx="5578328" cy="531597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 rotWithShape="1">
            <a:blip r:embed="rId2"/>
            <a:srcRect l="21412" t="43235" r="71848" b="46489"/>
            <a:stretch/>
          </p:blipFill>
          <p:spPr>
            <a:xfrm>
              <a:off x="1833501" y="4500827"/>
              <a:ext cx="616292" cy="485522"/>
            </a:xfrm>
            <a:prstGeom prst="rect">
              <a:avLst/>
            </a:prstGeom>
          </p:spPr>
        </p:pic>
        <p:sp>
          <p:nvSpPr>
            <p:cNvPr id="23" name="TextBox 22"/>
            <p:cNvSpPr txBox="1"/>
            <p:nvPr/>
          </p:nvSpPr>
          <p:spPr>
            <a:xfrm>
              <a:off x="2352103" y="4454752"/>
              <a:ext cx="5059726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200" dirty="0" smtClean="0">
                  <a:latin typeface="Arial Unicode MS" panose="020B0604020202020204" pitchFamily="34" charset="-128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Lei Pelé (1998)</a:t>
              </a:r>
              <a:endParaRPr lang="en-US" sz="22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</p:grpSp>
      <p:grpSp>
        <p:nvGrpSpPr>
          <p:cNvPr id="25" name="Group 24"/>
          <p:cNvGrpSpPr/>
          <p:nvPr/>
        </p:nvGrpSpPr>
        <p:grpSpPr>
          <a:xfrm>
            <a:off x="1906047" y="5180730"/>
            <a:ext cx="5540954" cy="576926"/>
            <a:chOff x="1853039" y="5180730"/>
            <a:chExt cx="5540954" cy="576926"/>
          </a:xfrm>
        </p:grpSpPr>
        <p:pic>
          <p:nvPicPr>
            <p:cNvPr id="11" name="Picture 10"/>
            <p:cNvPicPr>
              <a:picLocks noChangeAspect="1"/>
            </p:cNvPicPr>
            <p:nvPr/>
          </p:nvPicPr>
          <p:blipFill rotWithShape="1">
            <a:blip r:embed="rId2"/>
            <a:srcRect l="21412" t="43235" r="71848" b="46489"/>
            <a:stretch/>
          </p:blipFill>
          <p:spPr>
            <a:xfrm>
              <a:off x="1853039" y="5272134"/>
              <a:ext cx="616292" cy="485522"/>
            </a:xfrm>
            <a:prstGeom prst="rect">
              <a:avLst/>
            </a:prstGeom>
          </p:spPr>
        </p:pic>
        <p:sp>
          <p:nvSpPr>
            <p:cNvPr id="24" name="TextBox 23"/>
            <p:cNvSpPr txBox="1"/>
            <p:nvPr/>
          </p:nvSpPr>
          <p:spPr>
            <a:xfrm>
              <a:off x="2334267" y="5180730"/>
              <a:ext cx="5059726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200" dirty="0" smtClean="0">
                  <a:latin typeface="Arial Unicode MS" panose="020B0604020202020204" pitchFamily="34" charset="-128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Estatuto da Cidade (2001)</a:t>
              </a:r>
              <a:endParaRPr lang="en-US" sz="22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070367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t="14964" b="40452"/>
          <a:stretch/>
        </p:blipFill>
        <p:spPr>
          <a:xfrm>
            <a:off x="1060174" y="1785648"/>
            <a:ext cx="6944140" cy="2715847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l="8482" t="60003" r="61222" b="3320"/>
          <a:stretch/>
        </p:blipFill>
        <p:spPr>
          <a:xfrm>
            <a:off x="116047" y="4432576"/>
            <a:ext cx="3373149" cy="244665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l="38415" t="60003" r="31895" b="3320"/>
          <a:stretch/>
        </p:blipFill>
        <p:spPr>
          <a:xfrm>
            <a:off x="3404621" y="4459080"/>
            <a:ext cx="3305686" cy="239892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/>
          <a:srcRect l="67338" t="60003" r="11253" b="3320"/>
          <a:stretch/>
        </p:blipFill>
        <p:spPr>
          <a:xfrm>
            <a:off x="6541815" y="4578348"/>
            <a:ext cx="2383692" cy="21935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9939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ubtitle 2"/>
          <p:cNvSpPr txBox="1">
            <a:spLocks/>
          </p:cNvSpPr>
          <p:nvPr/>
        </p:nvSpPr>
        <p:spPr>
          <a:xfrm>
            <a:off x="497001" y="411474"/>
            <a:ext cx="7373833" cy="52943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t-BR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DESAFIO 1 -  Atendimento de demandas do País</a:t>
            </a:r>
          </a:p>
        </p:txBody>
      </p:sp>
      <p:sp>
        <p:nvSpPr>
          <p:cNvPr id="3" name="CaixaDeTexto 2"/>
          <p:cNvSpPr txBox="1"/>
          <p:nvPr/>
        </p:nvSpPr>
        <p:spPr>
          <a:xfrm>
            <a:off x="13265" y="1524010"/>
            <a:ext cx="9130736" cy="52783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spcAft>
                <a:spcPts val="1000"/>
              </a:spcAft>
            </a:pPr>
            <a:r>
              <a:rPr lang="pt-BR" b="1" dirty="0" smtClean="0">
                <a:solidFill>
                  <a:srgbClr val="FF0000"/>
                </a:solidFill>
              </a:rPr>
              <a:t>1.</a:t>
            </a:r>
            <a:r>
              <a:rPr lang="pt-BR" b="1" dirty="0" smtClean="0"/>
              <a:t> Memória da Educação Física, do Esporte </a:t>
            </a:r>
            <a:r>
              <a:rPr lang="pt-BR" b="1" dirty="0"/>
              <a:t>e do </a:t>
            </a:r>
            <a:r>
              <a:rPr lang="pt-BR" b="1" dirty="0" smtClean="0"/>
              <a:t>lazer</a:t>
            </a:r>
            <a:endParaRPr lang="pt-BR" dirty="0"/>
          </a:p>
          <a:p>
            <a:pPr lvl="0" fontAlgn="base">
              <a:spcAft>
                <a:spcPts val="1000"/>
              </a:spcAft>
            </a:pPr>
            <a:r>
              <a:rPr lang="pt-BR" b="1" dirty="0" smtClean="0">
                <a:solidFill>
                  <a:srgbClr val="FF0000"/>
                </a:solidFill>
              </a:rPr>
              <a:t>2.</a:t>
            </a:r>
            <a:r>
              <a:rPr lang="pt-BR" b="1" dirty="0" smtClean="0"/>
              <a:t> Perfil </a:t>
            </a:r>
            <a:r>
              <a:rPr lang="pt-BR" b="1" dirty="0"/>
              <a:t>do </a:t>
            </a:r>
            <a:r>
              <a:rPr lang="pt-BR" b="1" dirty="0" smtClean="0"/>
              <a:t>Esporte e Lazer</a:t>
            </a:r>
            <a:r>
              <a:rPr lang="pt-BR" dirty="0" smtClean="0"/>
              <a:t> </a:t>
            </a:r>
            <a:r>
              <a:rPr lang="pt-BR" b="1" dirty="0" smtClean="0"/>
              <a:t>de Municípios</a:t>
            </a:r>
            <a:r>
              <a:rPr lang="pt-BR" b="1" dirty="0"/>
              <a:t>, Distrito Federal e </a:t>
            </a:r>
            <a:r>
              <a:rPr lang="pt-BR" b="1" dirty="0" smtClean="0"/>
              <a:t>Estados Brasileiros</a:t>
            </a:r>
            <a:endParaRPr lang="pt-BR" b="1" dirty="0"/>
          </a:p>
          <a:p>
            <a:pPr lvl="0">
              <a:spcAft>
                <a:spcPts val="1000"/>
              </a:spcAft>
            </a:pPr>
            <a:r>
              <a:rPr lang="pt-BR" b="1" dirty="0" smtClean="0">
                <a:solidFill>
                  <a:srgbClr val="FF0000"/>
                </a:solidFill>
              </a:rPr>
              <a:t>3.</a:t>
            </a:r>
            <a:r>
              <a:rPr lang="pt-BR" b="1" dirty="0" smtClean="0"/>
              <a:t> Políticas</a:t>
            </a:r>
            <a:r>
              <a:rPr lang="pt-BR" b="1" dirty="0"/>
              <a:t>, </a:t>
            </a:r>
            <a:r>
              <a:rPr lang="pt-BR" b="1" dirty="0" smtClean="0"/>
              <a:t>Programas </a:t>
            </a:r>
            <a:r>
              <a:rPr lang="pt-BR" b="1" dirty="0"/>
              <a:t>e </a:t>
            </a:r>
            <a:r>
              <a:rPr lang="pt-BR" b="1" dirty="0" smtClean="0"/>
              <a:t>Ações Integradas </a:t>
            </a:r>
            <a:r>
              <a:rPr lang="pt-BR" b="1" dirty="0"/>
              <a:t>de </a:t>
            </a:r>
            <a:r>
              <a:rPr lang="pt-BR" b="1" dirty="0" smtClean="0"/>
              <a:t>Esporte </a:t>
            </a:r>
            <a:r>
              <a:rPr lang="pt-BR" b="1" dirty="0"/>
              <a:t>e do </a:t>
            </a:r>
            <a:r>
              <a:rPr lang="pt-BR" b="1" dirty="0" smtClean="0"/>
              <a:t>Lazer</a:t>
            </a:r>
            <a:endParaRPr lang="pt-BR" dirty="0"/>
          </a:p>
          <a:p>
            <a:pPr lvl="0">
              <a:spcAft>
                <a:spcPts val="1000"/>
              </a:spcAft>
            </a:pPr>
            <a:r>
              <a:rPr lang="pt-BR" b="1" dirty="0" smtClean="0">
                <a:solidFill>
                  <a:srgbClr val="FF0000"/>
                </a:solidFill>
              </a:rPr>
              <a:t>4.</a:t>
            </a:r>
            <a:r>
              <a:rPr lang="pt-BR" b="1" dirty="0" smtClean="0"/>
              <a:t> Grupos </a:t>
            </a:r>
            <a:r>
              <a:rPr lang="pt-BR" b="1" dirty="0"/>
              <a:t>com </a:t>
            </a:r>
            <a:r>
              <a:rPr lang="pt-BR" b="1" dirty="0" smtClean="0"/>
              <a:t>Necessidades Específicas </a:t>
            </a:r>
            <a:r>
              <a:rPr lang="pt-BR" sz="1400" dirty="0" smtClean="0"/>
              <a:t>(diferenças </a:t>
            </a:r>
            <a:r>
              <a:rPr lang="pt-BR" sz="1400" dirty="0"/>
              <a:t>culturais, </a:t>
            </a:r>
            <a:r>
              <a:rPr lang="pt-BR" sz="1400" dirty="0" smtClean="0"/>
              <a:t>de pessoas </a:t>
            </a:r>
            <a:r>
              <a:rPr lang="pt-BR" sz="1400" dirty="0"/>
              <a:t>com </a:t>
            </a:r>
            <a:r>
              <a:rPr lang="pt-BR" sz="1400" dirty="0" smtClean="0"/>
              <a:t>deficiências, necessidades quanto a idade</a:t>
            </a:r>
            <a:r>
              <a:rPr lang="pt-BR" sz="1400" dirty="0"/>
              <a:t>, gênero </a:t>
            </a:r>
            <a:r>
              <a:rPr lang="pt-BR" sz="1400" dirty="0" smtClean="0"/>
              <a:t>etnia/raça, </a:t>
            </a:r>
            <a:r>
              <a:rPr lang="pt-BR" sz="1400" dirty="0"/>
              <a:t>populações ribeirinhas, rurais, </a:t>
            </a:r>
            <a:r>
              <a:rPr lang="pt-BR" sz="1400" dirty="0" smtClean="0"/>
              <a:t>dentre outras</a:t>
            </a:r>
            <a:r>
              <a:rPr lang="pt-BR" sz="1400" b="1" dirty="0" smtClean="0"/>
              <a:t>)</a:t>
            </a:r>
            <a:endParaRPr lang="pt-BR" sz="1400" dirty="0"/>
          </a:p>
          <a:p>
            <a:pPr lvl="0">
              <a:spcAft>
                <a:spcPts val="1000"/>
              </a:spcAft>
            </a:pPr>
            <a:r>
              <a:rPr lang="pt-BR" b="1" dirty="0" smtClean="0">
                <a:solidFill>
                  <a:srgbClr val="FF0000"/>
                </a:solidFill>
              </a:rPr>
              <a:t>5.</a:t>
            </a:r>
            <a:r>
              <a:rPr lang="pt-BR" b="1" dirty="0" smtClean="0"/>
              <a:t> Observatório </a:t>
            </a:r>
            <a:r>
              <a:rPr lang="pt-BR" b="1" dirty="0"/>
              <a:t>do </a:t>
            </a:r>
            <a:r>
              <a:rPr lang="pt-BR" b="1" dirty="0" smtClean="0"/>
              <a:t>Esporte </a:t>
            </a:r>
            <a:r>
              <a:rPr lang="pt-BR" b="1" dirty="0"/>
              <a:t>e da </a:t>
            </a:r>
            <a:r>
              <a:rPr lang="pt-BR" b="1" dirty="0" smtClean="0"/>
              <a:t>Atividade Física </a:t>
            </a:r>
            <a:r>
              <a:rPr lang="pt-BR" sz="1400" dirty="0" smtClean="0"/>
              <a:t>(torcidas </a:t>
            </a:r>
            <a:r>
              <a:rPr lang="pt-BR" sz="1400" dirty="0"/>
              <a:t>organizadas, violência no esporte, mídia esportiva, </a:t>
            </a:r>
            <a:r>
              <a:rPr lang="pt-BR" sz="1400" dirty="0" smtClean="0"/>
              <a:t>atividade </a:t>
            </a:r>
            <a:r>
              <a:rPr lang="pt-BR" sz="1400" dirty="0"/>
              <a:t>física, estilo de vida, </a:t>
            </a:r>
            <a:r>
              <a:rPr lang="pt-BR" sz="1400" dirty="0" smtClean="0"/>
              <a:t>saúde, educação </a:t>
            </a:r>
            <a:r>
              <a:rPr lang="pt-BR" sz="1400" dirty="0"/>
              <a:t>olímpica, esporte escolar, </a:t>
            </a:r>
            <a:r>
              <a:rPr lang="pt-BR" sz="1400" dirty="0" smtClean="0"/>
              <a:t>legados</a:t>
            </a:r>
            <a:r>
              <a:rPr lang="pt-BR" sz="1400" dirty="0"/>
              <a:t>, megaeventos </a:t>
            </a:r>
            <a:r>
              <a:rPr lang="pt-BR" sz="1400" dirty="0" smtClean="0"/>
              <a:t>esportivos e outros)</a:t>
            </a:r>
            <a:endParaRPr lang="pt-BR" sz="1400" dirty="0"/>
          </a:p>
          <a:p>
            <a:pPr lvl="0">
              <a:spcAft>
                <a:spcPts val="1000"/>
              </a:spcAft>
            </a:pPr>
            <a:r>
              <a:rPr lang="pt-BR" b="1" dirty="0" smtClean="0">
                <a:solidFill>
                  <a:srgbClr val="FF0000"/>
                </a:solidFill>
              </a:rPr>
              <a:t>6.</a:t>
            </a:r>
            <a:r>
              <a:rPr lang="pt-BR" b="1" dirty="0" smtClean="0"/>
              <a:t> Gestão </a:t>
            </a:r>
            <a:r>
              <a:rPr lang="pt-BR" b="1" dirty="0"/>
              <a:t>do </a:t>
            </a:r>
            <a:r>
              <a:rPr lang="pt-BR" b="1" dirty="0" smtClean="0"/>
              <a:t>Esporte </a:t>
            </a:r>
            <a:r>
              <a:rPr lang="pt-BR" b="1" dirty="0"/>
              <a:t>e do </a:t>
            </a:r>
            <a:r>
              <a:rPr lang="pt-BR" b="1" dirty="0" smtClean="0"/>
              <a:t>Lazer </a:t>
            </a:r>
            <a:r>
              <a:rPr lang="pt-BR" sz="1400" dirty="0" smtClean="0"/>
              <a:t>(princípios</a:t>
            </a:r>
            <a:r>
              <a:rPr lang="pt-BR" sz="1400" dirty="0"/>
              <a:t>, </a:t>
            </a:r>
            <a:r>
              <a:rPr lang="pt-BR" sz="1400" dirty="0" smtClean="0"/>
              <a:t>planejamento</a:t>
            </a:r>
            <a:r>
              <a:rPr lang="pt-BR" sz="1400" dirty="0"/>
              <a:t>, financiamento, </a:t>
            </a:r>
            <a:r>
              <a:rPr lang="pt-BR" sz="1400" dirty="0" smtClean="0"/>
              <a:t>gestão </a:t>
            </a:r>
            <a:r>
              <a:rPr lang="pt-BR" sz="1400" dirty="0"/>
              <a:t>de pessoas, </a:t>
            </a:r>
            <a:r>
              <a:rPr lang="pt-BR" sz="1400" dirty="0" smtClean="0"/>
              <a:t>atividades, metodologias</a:t>
            </a:r>
            <a:r>
              <a:rPr lang="pt-BR" sz="1400" dirty="0"/>
              <a:t>, </a:t>
            </a:r>
            <a:r>
              <a:rPr lang="pt-BR" sz="1400" dirty="0" smtClean="0"/>
              <a:t>controle social e outros)</a:t>
            </a:r>
            <a:endParaRPr lang="pt-BR" sz="1400" dirty="0"/>
          </a:p>
          <a:p>
            <a:pPr lvl="0">
              <a:spcAft>
                <a:spcPts val="1000"/>
              </a:spcAft>
            </a:pPr>
            <a:r>
              <a:rPr lang="pt-BR" b="1" dirty="0" smtClean="0">
                <a:solidFill>
                  <a:srgbClr val="FF0000"/>
                </a:solidFill>
              </a:rPr>
              <a:t>7.</a:t>
            </a:r>
            <a:r>
              <a:rPr lang="pt-BR" b="1" dirty="0" smtClean="0"/>
              <a:t> Avaliação </a:t>
            </a:r>
            <a:r>
              <a:rPr lang="pt-BR" b="1" dirty="0"/>
              <a:t>de </a:t>
            </a:r>
            <a:r>
              <a:rPr lang="pt-BR" b="1" dirty="0" smtClean="0"/>
              <a:t>Políticas</a:t>
            </a:r>
            <a:r>
              <a:rPr lang="pt-BR" b="1" dirty="0"/>
              <a:t>, P</a:t>
            </a:r>
            <a:r>
              <a:rPr lang="pt-BR" b="1" dirty="0" smtClean="0"/>
              <a:t>rogramas </a:t>
            </a:r>
            <a:r>
              <a:rPr lang="pt-BR" b="1" dirty="0"/>
              <a:t>e </a:t>
            </a:r>
            <a:r>
              <a:rPr lang="pt-BR" b="1" dirty="0" smtClean="0"/>
              <a:t>Projetos Sociais </a:t>
            </a:r>
            <a:r>
              <a:rPr lang="pt-BR" b="1" dirty="0"/>
              <a:t>de </a:t>
            </a:r>
            <a:r>
              <a:rPr lang="pt-BR" b="1" dirty="0" smtClean="0"/>
              <a:t>Esporte </a:t>
            </a:r>
            <a:r>
              <a:rPr lang="pt-BR" b="1" dirty="0"/>
              <a:t>e </a:t>
            </a:r>
            <a:r>
              <a:rPr lang="pt-BR" b="1" dirty="0" smtClean="0"/>
              <a:t>Lazer</a:t>
            </a:r>
            <a:endParaRPr lang="pt-BR" dirty="0"/>
          </a:p>
          <a:p>
            <a:pPr lvl="0">
              <a:spcAft>
                <a:spcPts val="1000"/>
              </a:spcAft>
            </a:pPr>
            <a:r>
              <a:rPr lang="pt-BR" b="1" dirty="0" smtClean="0">
                <a:solidFill>
                  <a:srgbClr val="FF0000"/>
                </a:solidFill>
              </a:rPr>
              <a:t>8.</a:t>
            </a:r>
            <a:r>
              <a:rPr lang="pt-BR" b="1" dirty="0" smtClean="0"/>
              <a:t> Infraestrutura </a:t>
            </a:r>
            <a:r>
              <a:rPr lang="pt-BR" b="1" dirty="0"/>
              <a:t>e </a:t>
            </a:r>
            <a:r>
              <a:rPr lang="pt-BR" b="1" dirty="0" smtClean="0"/>
              <a:t>Espaços </a:t>
            </a:r>
            <a:r>
              <a:rPr lang="pt-BR" b="1" dirty="0"/>
              <a:t>de </a:t>
            </a:r>
            <a:r>
              <a:rPr lang="pt-BR" b="1" dirty="0" smtClean="0"/>
              <a:t>Esporte </a:t>
            </a:r>
            <a:r>
              <a:rPr lang="pt-BR" b="1" dirty="0"/>
              <a:t>e </a:t>
            </a:r>
            <a:r>
              <a:rPr lang="pt-BR" b="1" dirty="0" smtClean="0"/>
              <a:t>Lazer </a:t>
            </a:r>
            <a:r>
              <a:rPr lang="pt-BR" sz="1400" dirty="0" smtClean="0"/>
              <a:t>(implantação</a:t>
            </a:r>
            <a:r>
              <a:rPr lang="pt-BR" sz="1400" dirty="0"/>
              <a:t>, manutenção, uso, acessibilidade e novas </a:t>
            </a:r>
            <a:r>
              <a:rPr lang="pt-BR" sz="1400" dirty="0" smtClean="0"/>
              <a:t>tecnologias, demandas </a:t>
            </a:r>
            <a:r>
              <a:rPr lang="pt-BR" sz="1400" dirty="0"/>
              <a:t>e necessidades da </a:t>
            </a:r>
            <a:r>
              <a:rPr lang="pt-BR" sz="1400" dirty="0" smtClean="0"/>
              <a:t>população)</a:t>
            </a:r>
            <a:endParaRPr lang="pt-BR" sz="1400" dirty="0"/>
          </a:p>
          <a:p>
            <a:pPr lvl="0">
              <a:spcAft>
                <a:spcPts val="1000"/>
              </a:spcAft>
            </a:pPr>
            <a:r>
              <a:rPr lang="pt-BR" b="1" dirty="0" smtClean="0">
                <a:solidFill>
                  <a:srgbClr val="FF0000"/>
                </a:solidFill>
              </a:rPr>
              <a:t>9.</a:t>
            </a:r>
            <a:r>
              <a:rPr lang="pt-BR" b="1" dirty="0" smtClean="0"/>
              <a:t> Ordenamento Legal </a:t>
            </a:r>
            <a:r>
              <a:rPr lang="pt-BR" b="1" dirty="0"/>
              <a:t>e Sistema Nacional do Esporte </a:t>
            </a:r>
            <a:r>
              <a:rPr lang="pt-BR" sz="1400" dirty="0" smtClean="0"/>
              <a:t>(Ordenamento legal </a:t>
            </a:r>
            <a:r>
              <a:rPr lang="pt-BR" sz="1400" dirty="0"/>
              <a:t>do esporte, </a:t>
            </a:r>
            <a:r>
              <a:rPr lang="pt-BR" sz="1400" dirty="0" smtClean="0"/>
              <a:t>conferências, Sistema Nacional do Esporte</a:t>
            </a:r>
            <a:r>
              <a:rPr lang="pt-BR" sz="1400" b="1" dirty="0" smtClean="0"/>
              <a:t>)</a:t>
            </a:r>
            <a:endParaRPr lang="pt-BR" sz="1400" dirty="0"/>
          </a:p>
          <a:p>
            <a:pPr>
              <a:spcAft>
                <a:spcPts val="800"/>
              </a:spcAft>
            </a:pPr>
            <a:r>
              <a:rPr lang="pt-BR" b="1" dirty="0" smtClean="0">
                <a:solidFill>
                  <a:srgbClr val="FF0000"/>
                </a:solidFill>
              </a:rPr>
              <a:t>10.</a:t>
            </a:r>
            <a:r>
              <a:rPr lang="pt-BR" b="1" dirty="0" smtClean="0"/>
              <a:t> Esporte </a:t>
            </a:r>
            <a:r>
              <a:rPr lang="pt-BR" b="1" dirty="0"/>
              <a:t>e </a:t>
            </a:r>
            <a:r>
              <a:rPr lang="pt-BR" b="1" dirty="0" smtClean="0"/>
              <a:t>Lazer </a:t>
            </a:r>
            <a:r>
              <a:rPr lang="pt-BR" b="1" dirty="0"/>
              <a:t>na </a:t>
            </a:r>
            <a:r>
              <a:rPr lang="pt-BR" b="1" dirty="0" smtClean="0"/>
              <a:t>Escola </a:t>
            </a:r>
            <a:r>
              <a:rPr lang="pt-BR" b="1" dirty="0"/>
              <a:t>e </a:t>
            </a:r>
            <a:r>
              <a:rPr lang="pt-BR" b="1" dirty="0" smtClean="0"/>
              <a:t>Formação </a:t>
            </a:r>
            <a:r>
              <a:rPr lang="pt-BR" b="1" dirty="0"/>
              <a:t>de </a:t>
            </a:r>
            <a:r>
              <a:rPr lang="pt-BR" b="1" dirty="0" smtClean="0"/>
              <a:t>Professores</a:t>
            </a:r>
            <a:endParaRPr lang="pt-BR" dirty="0"/>
          </a:p>
        </p:txBody>
      </p:sp>
      <p:sp>
        <p:nvSpPr>
          <p:cNvPr id="2" name="CaixaDeTexto 1"/>
          <p:cNvSpPr txBox="1"/>
          <p:nvPr/>
        </p:nvSpPr>
        <p:spPr>
          <a:xfrm>
            <a:off x="2266121" y="927664"/>
            <a:ext cx="432041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Linhas </a:t>
            </a:r>
            <a:r>
              <a:rPr lang="en-US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 estudo da Rede </a:t>
            </a:r>
            <a:r>
              <a:rPr lang="en-US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CEDES</a:t>
            </a:r>
            <a:endParaRPr lang="pt-BR" sz="2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82401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3" grpId="0"/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98474" y="603362"/>
            <a:ext cx="7556313" cy="854376"/>
          </a:xfrm>
        </p:spPr>
        <p:txBody>
          <a:bodyPr/>
          <a:lstStyle/>
          <a:p>
            <a:pPr algn="ctr"/>
            <a:r>
              <a:rPr lang="pt-BR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PESQUISAS NOS CENTROS DA REDE CEDES </a:t>
            </a:r>
            <a:br>
              <a:rPr lang="pt-BR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pt-BR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Por Linha de Estudo - 2016</a:t>
            </a:r>
            <a:r>
              <a:rPr lang="pt-BR" sz="24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pt-BR" sz="24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pt-BR" sz="24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4" name="Espaço Reservado para Conteú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3679678"/>
              </p:ext>
            </p:extLst>
          </p:nvPr>
        </p:nvGraphicFramePr>
        <p:xfrm>
          <a:off x="498472" y="1973983"/>
          <a:ext cx="8075687" cy="469187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001861"/>
                <a:gridCol w="626568"/>
                <a:gridCol w="627380"/>
                <a:gridCol w="628189"/>
                <a:gridCol w="627380"/>
                <a:gridCol w="627380"/>
                <a:gridCol w="627380"/>
                <a:gridCol w="627380"/>
                <a:gridCol w="627380"/>
                <a:gridCol w="627380"/>
                <a:gridCol w="710869"/>
                <a:gridCol w="716540"/>
              </a:tblGrid>
              <a:tr h="15815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pt-BR" sz="800">
                          <a:effectLst/>
                        </a:rPr>
                        <a:t>UF</a:t>
                      </a:r>
                      <a:endParaRPr lang="pt-BR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67" marR="43367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pt-BR" sz="500">
                          <a:effectLst/>
                        </a:rPr>
                        <a:t>Linha 1</a:t>
                      </a:r>
                      <a:endParaRPr lang="pt-BR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67" marR="43367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pt-BR" sz="500">
                          <a:effectLst/>
                        </a:rPr>
                        <a:t>Linha 2</a:t>
                      </a:r>
                      <a:endParaRPr lang="pt-BR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67" marR="43367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pt-BR" sz="500">
                          <a:effectLst/>
                        </a:rPr>
                        <a:t>Linha 3</a:t>
                      </a:r>
                      <a:endParaRPr lang="pt-BR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67" marR="43367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pt-BR" sz="500">
                          <a:effectLst/>
                        </a:rPr>
                        <a:t>Linha 4</a:t>
                      </a:r>
                      <a:endParaRPr lang="pt-BR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67" marR="43367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pt-BR" sz="500">
                          <a:effectLst/>
                        </a:rPr>
                        <a:t>Linha 5</a:t>
                      </a:r>
                      <a:endParaRPr lang="pt-BR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67" marR="43367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pt-BR" sz="500">
                          <a:effectLst/>
                        </a:rPr>
                        <a:t>Linha 6</a:t>
                      </a:r>
                      <a:endParaRPr lang="pt-BR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67" marR="43367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pt-BR" sz="500">
                          <a:effectLst/>
                        </a:rPr>
                        <a:t>Linha 7</a:t>
                      </a:r>
                      <a:endParaRPr lang="pt-BR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67" marR="43367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pt-BR" sz="500">
                          <a:effectLst/>
                        </a:rPr>
                        <a:t>Linha 8</a:t>
                      </a:r>
                      <a:endParaRPr lang="pt-BR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67" marR="43367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pt-BR" sz="500">
                          <a:effectLst/>
                        </a:rPr>
                        <a:t>Linha 9</a:t>
                      </a:r>
                      <a:endParaRPr lang="pt-BR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67" marR="43367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pt-BR" sz="500">
                          <a:effectLst/>
                        </a:rPr>
                        <a:t>Linha 10</a:t>
                      </a:r>
                      <a:endParaRPr lang="pt-BR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67" marR="43367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pt-BR" sz="500">
                          <a:effectLst/>
                        </a:rPr>
                        <a:t>TOTAL</a:t>
                      </a:r>
                      <a:endParaRPr lang="pt-BR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67" marR="43367" marT="0" marB="0"/>
                </a:tc>
              </a:tr>
              <a:tr h="12501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pt-BR" sz="600">
                          <a:effectLst/>
                        </a:rPr>
                        <a:t>AC</a:t>
                      </a:r>
                      <a:endParaRPr lang="pt-BR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67" marR="4336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pt-BR" sz="600">
                          <a:effectLst/>
                        </a:rPr>
                        <a:t>-</a:t>
                      </a:r>
                      <a:endParaRPr lang="pt-BR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67" marR="4336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pt-BR" sz="600">
                          <a:effectLst/>
                        </a:rPr>
                        <a:t>4</a:t>
                      </a:r>
                      <a:endParaRPr lang="pt-BR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67" marR="4336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pt-BR" sz="600">
                          <a:effectLst/>
                        </a:rPr>
                        <a:t>-</a:t>
                      </a:r>
                      <a:endParaRPr lang="pt-BR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67" marR="4336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pt-BR" sz="600">
                          <a:effectLst/>
                        </a:rPr>
                        <a:t>-</a:t>
                      </a:r>
                      <a:endParaRPr lang="pt-BR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67" marR="4336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pt-BR" sz="600">
                          <a:effectLst/>
                        </a:rPr>
                        <a:t>-</a:t>
                      </a:r>
                      <a:endParaRPr lang="pt-BR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67" marR="4336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pt-BR" sz="600">
                          <a:effectLst/>
                        </a:rPr>
                        <a:t>-</a:t>
                      </a:r>
                      <a:endParaRPr lang="pt-BR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67" marR="4336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pt-BR" sz="600">
                          <a:effectLst/>
                        </a:rPr>
                        <a:t>-</a:t>
                      </a:r>
                      <a:endParaRPr lang="pt-BR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67" marR="4336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pt-BR" sz="600">
                          <a:effectLst/>
                        </a:rPr>
                        <a:t>-</a:t>
                      </a:r>
                      <a:endParaRPr lang="pt-BR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67" marR="4336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pt-BR" sz="600">
                          <a:effectLst/>
                        </a:rPr>
                        <a:t>-</a:t>
                      </a:r>
                      <a:endParaRPr lang="pt-BR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67" marR="4336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pt-BR" sz="600">
                          <a:effectLst/>
                        </a:rPr>
                        <a:t>-</a:t>
                      </a:r>
                      <a:endParaRPr lang="pt-BR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67" marR="4336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pt-BR" sz="600">
                          <a:effectLst/>
                        </a:rPr>
                        <a:t>4</a:t>
                      </a:r>
                      <a:endParaRPr lang="pt-BR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67" marR="43367" marT="0" marB="0"/>
                </a:tc>
              </a:tr>
              <a:tr h="12501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pt-BR" sz="600">
                          <a:effectLst/>
                        </a:rPr>
                        <a:t>AP</a:t>
                      </a:r>
                      <a:endParaRPr lang="pt-BR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67" marR="4336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pt-BR" sz="600">
                          <a:effectLst/>
                        </a:rPr>
                        <a:t>-</a:t>
                      </a:r>
                      <a:endParaRPr lang="pt-BR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67" marR="4336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pt-BR" sz="600">
                          <a:effectLst/>
                        </a:rPr>
                        <a:t>1</a:t>
                      </a:r>
                      <a:endParaRPr lang="pt-BR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67" marR="4336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pt-BR" sz="600">
                          <a:effectLst/>
                        </a:rPr>
                        <a:t>-</a:t>
                      </a:r>
                      <a:endParaRPr lang="pt-BR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67" marR="4336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pt-BR" sz="600">
                          <a:effectLst/>
                        </a:rPr>
                        <a:t>-</a:t>
                      </a:r>
                      <a:endParaRPr lang="pt-BR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67" marR="4336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pt-BR" sz="600">
                          <a:effectLst/>
                        </a:rPr>
                        <a:t>-</a:t>
                      </a:r>
                      <a:endParaRPr lang="pt-BR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67" marR="4336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pt-BR" sz="600">
                          <a:effectLst/>
                        </a:rPr>
                        <a:t>-</a:t>
                      </a:r>
                      <a:endParaRPr lang="pt-BR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67" marR="4336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pt-BR" sz="600">
                          <a:effectLst/>
                        </a:rPr>
                        <a:t>-</a:t>
                      </a:r>
                      <a:endParaRPr lang="pt-BR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67" marR="4336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pt-BR" sz="600">
                          <a:effectLst/>
                        </a:rPr>
                        <a:t>-</a:t>
                      </a:r>
                      <a:endParaRPr lang="pt-BR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67" marR="4336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pt-BR" sz="600">
                          <a:effectLst/>
                        </a:rPr>
                        <a:t>-</a:t>
                      </a:r>
                      <a:endParaRPr lang="pt-BR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67" marR="4336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pt-BR" sz="600">
                          <a:effectLst/>
                        </a:rPr>
                        <a:t>-</a:t>
                      </a:r>
                      <a:endParaRPr lang="pt-BR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67" marR="4336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pt-BR" sz="600">
                          <a:effectLst/>
                        </a:rPr>
                        <a:t>1</a:t>
                      </a:r>
                      <a:endParaRPr lang="pt-BR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67" marR="43367" marT="0" marB="0"/>
                </a:tc>
              </a:tr>
              <a:tr h="12501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pt-BR" sz="600">
                          <a:effectLst/>
                        </a:rPr>
                        <a:t>AM</a:t>
                      </a:r>
                      <a:endParaRPr lang="pt-BR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67" marR="4336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pt-BR" sz="600">
                          <a:effectLst/>
                        </a:rPr>
                        <a:t>1</a:t>
                      </a:r>
                      <a:endParaRPr lang="pt-BR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67" marR="4336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pt-BR" sz="600">
                          <a:effectLst/>
                        </a:rPr>
                        <a:t>1</a:t>
                      </a:r>
                      <a:endParaRPr lang="pt-BR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67" marR="4336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pt-BR" sz="600">
                          <a:effectLst/>
                        </a:rPr>
                        <a:t>-</a:t>
                      </a:r>
                      <a:endParaRPr lang="pt-BR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67" marR="4336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pt-BR" sz="600">
                          <a:effectLst/>
                        </a:rPr>
                        <a:t>1</a:t>
                      </a:r>
                      <a:endParaRPr lang="pt-BR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67" marR="4336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pt-BR" sz="600">
                          <a:effectLst/>
                        </a:rPr>
                        <a:t>-</a:t>
                      </a:r>
                      <a:endParaRPr lang="pt-BR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67" marR="4336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pt-BR" sz="600">
                          <a:effectLst/>
                        </a:rPr>
                        <a:t>-</a:t>
                      </a:r>
                      <a:endParaRPr lang="pt-BR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67" marR="4336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pt-BR" sz="600">
                          <a:effectLst/>
                        </a:rPr>
                        <a:t>-</a:t>
                      </a:r>
                      <a:endParaRPr lang="pt-BR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67" marR="4336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pt-BR" sz="600">
                          <a:effectLst/>
                        </a:rPr>
                        <a:t>1</a:t>
                      </a:r>
                      <a:endParaRPr lang="pt-BR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67" marR="4336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pt-BR" sz="600">
                          <a:effectLst/>
                        </a:rPr>
                        <a:t>-</a:t>
                      </a:r>
                      <a:endParaRPr lang="pt-BR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67" marR="4336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pt-BR" sz="600">
                          <a:effectLst/>
                        </a:rPr>
                        <a:t>-</a:t>
                      </a:r>
                      <a:endParaRPr lang="pt-BR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67" marR="4336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pt-BR" sz="600">
                          <a:effectLst/>
                        </a:rPr>
                        <a:t>4</a:t>
                      </a:r>
                      <a:endParaRPr lang="pt-BR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67" marR="43367" marT="0" marB="0"/>
                </a:tc>
              </a:tr>
              <a:tr h="12501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pt-BR" sz="600">
                          <a:effectLst/>
                        </a:rPr>
                        <a:t>PA</a:t>
                      </a:r>
                      <a:endParaRPr lang="pt-BR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67" marR="4336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pt-BR" sz="600">
                          <a:effectLst/>
                        </a:rPr>
                        <a:t>1</a:t>
                      </a:r>
                      <a:endParaRPr lang="pt-BR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67" marR="4336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pt-BR" sz="600">
                          <a:effectLst/>
                        </a:rPr>
                        <a:t>-</a:t>
                      </a:r>
                      <a:endParaRPr lang="pt-BR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67" marR="4336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pt-BR" sz="600">
                          <a:effectLst/>
                        </a:rPr>
                        <a:t>-</a:t>
                      </a:r>
                      <a:endParaRPr lang="pt-BR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67" marR="4336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pt-BR" sz="600">
                          <a:effectLst/>
                        </a:rPr>
                        <a:t>-</a:t>
                      </a:r>
                      <a:endParaRPr lang="pt-BR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67" marR="4336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pt-BR" sz="600">
                          <a:effectLst/>
                        </a:rPr>
                        <a:t>-</a:t>
                      </a:r>
                      <a:endParaRPr lang="pt-BR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67" marR="4336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pt-BR" sz="600">
                          <a:effectLst/>
                        </a:rPr>
                        <a:t>1</a:t>
                      </a:r>
                      <a:endParaRPr lang="pt-BR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67" marR="4336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pt-BR" sz="600">
                          <a:effectLst/>
                        </a:rPr>
                        <a:t>-</a:t>
                      </a:r>
                      <a:endParaRPr lang="pt-BR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67" marR="4336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pt-BR" sz="600">
                          <a:effectLst/>
                        </a:rPr>
                        <a:t>1</a:t>
                      </a:r>
                      <a:endParaRPr lang="pt-BR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67" marR="4336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pt-BR" sz="600">
                          <a:effectLst/>
                        </a:rPr>
                        <a:t>-</a:t>
                      </a:r>
                      <a:endParaRPr lang="pt-BR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67" marR="4336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pt-BR" sz="600">
                          <a:effectLst/>
                        </a:rPr>
                        <a:t>-</a:t>
                      </a:r>
                      <a:endParaRPr lang="pt-BR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67" marR="4336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pt-BR" sz="600">
                          <a:effectLst/>
                        </a:rPr>
                        <a:t>3</a:t>
                      </a:r>
                      <a:endParaRPr lang="pt-BR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67" marR="43367" marT="0" marB="0"/>
                </a:tc>
              </a:tr>
              <a:tr h="12501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pt-BR" sz="600">
                          <a:effectLst/>
                        </a:rPr>
                        <a:t>RO</a:t>
                      </a:r>
                      <a:endParaRPr lang="pt-BR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67" marR="4336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pt-BR" sz="600">
                          <a:effectLst/>
                        </a:rPr>
                        <a:t>-</a:t>
                      </a:r>
                      <a:endParaRPr lang="pt-BR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67" marR="4336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pt-BR" sz="600">
                          <a:effectLst/>
                        </a:rPr>
                        <a:t>-</a:t>
                      </a:r>
                      <a:endParaRPr lang="pt-BR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67" marR="4336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pt-BR" sz="600">
                          <a:effectLst/>
                        </a:rPr>
                        <a:t>-</a:t>
                      </a:r>
                      <a:endParaRPr lang="pt-BR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67" marR="4336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pt-BR" sz="600">
                          <a:effectLst/>
                        </a:rPr>
                        <a:t>-</a:t>
                      </a:r>
                      <a:endParaRPr lang="pt-BR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67" marR="4336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pt-BR" sz="600">
                          <a:effectLst/>
                        </a:rPr>
                        <a:t>-</a:t>
                      </a:r>
                      <a:endParaRPr lang="pt-BR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67" marR="4336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pt-BR" sz="600">
                          <a:effectLst/>
                        </a:rPr>
                        <a:t>1</a:t>
                      </a:r>
                      <a:endParaRPr lang="pt-BR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67" marR="4336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pt-BR" sz="600">
                          <a:effectLst/>
                        </a:rPr>
                        <a:t>1</a:t>
                      </a:r>
                      <a:endParaRPr lang="pt-BR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67" marR="4336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pt-BR" sz="600">
                          <a:effectLst/>
                        </a:rPr>
                        <a:t>1</a:t>
                      </a:r>
                      <a:endParaRPr lang="pt-BR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67" marR="4336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pt-BR" sz="600">
                          <a:effectLst/>
                        </a:rPr>
                        <a:t>-</a:t>
                      </a:r>
                      <a:endParaRPr lang="pt-BR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67" marR="4336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pt-BR" sz="600">
                          <a:effectLst/>
                        </a:rPr>
                        <a:t>1</a:t>
                      </a:r>
                      <a:endParaRPr lang="pt-BR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67" marR="4336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pt-BR" sz="600">
                          <a:effectLst/>
                        </a:rPr>
                        <a:t>4</a:t>
                      </a:r>
                      <a:endParaRPr lang="pt-BR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67" marR="43367" marT="0" marB="0"/>
                </a:tc>
              </a:tr>
              <a:tr h="12501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pt-BR" sz="600">
                          <a:effectLst/>
                        </a:rPr>
                        <a:t>RR</a:t>
                      </a:r>
                      <a:endParaRPr lang="pt-BR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67" marR="4336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pt-BR" sz="600">
                          <a:effectLst/>
                        </a:rPr>
                        <a:t>-</a:t>
                      </a:r>
                      <a:endParaRPr lang="pt-BR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67" marR="4336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pt-BR" sz="600">
                          <a:effectLst/>
                        </a:rPr>
                        <a:t>2</a:t>
                      </a:r>
                      <a:endParaRPr lang="pt-BR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67" marR="4336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pt-BR" sz="600">
                          <a:effectLst/>
                        </a:rPr>
                        <a:t>-</a:t>
                      </a:r>
                      <a:endParaRPr lang="pt-BR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67" marR="4336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pt-BR" sz="600">
                          <a:effectLst/>
                        </a:rPr>
                        <a:t>-</a:t>
                      </a:r>
                      <a:endParaRPr lang="pt-BR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67" marR="4336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pt-BR" sz="600">
                          <a:effectLst/>
                        </a:rPr>
                        <a:t>-</a:t>
                      </a:r>
                      <a:endParaRPr lang="pt-BR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67" marR="4336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pt-BR" sz="600">
                          <a:effectLst/>
                        </a:rPr>
                        <a:t>-</a:t>
                      </a:r>
                      <a:endParaRPr lang="pt-BR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67" marR="4336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pt-BR" sz="600">
                          <a:effectLst/>
                        </a:rPr>
                        <a:t>-</a:t>
                      </a:r>
                      <a:endParaRPr lang="pt-BR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67" marR="4336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pt-BR" sz="600">
                          <a:effectLst/>
                        </a:rPr>
                        <a:t>-</a:t>
                      </a:r>
                      <a:endParaRPr lang="pt-BR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67" marR="4336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pt-BR" sz="600">
                          <a:effectLst/>
                        </a:rPr>
                        <a:t>-</a:t>
                      </a:r>
                      <a:endParaRPr lang="pt-BR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67" marR="4336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pt-BR" sz="600">
                          <a:effectLst/>
                        </a:rPr>
                        <a:t>-</a:t>
                      </a:r>
                      <a:endParaRPr lang="pt-BR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67" marR="4336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pt-BR" sz="600">
                          <a:effectLst/>
                        </a:rPr>
                        <a:t>2</a:t>
                      </a:r>
                      <a:endParaRPr lang="pt-BR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67" marR="43367" marT="0" marB="0"/>
                </a:tc>
              </a:tr>
              <a:tr h="12501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pt-BR" sz="600">
                          <a:effectLst/>
                        </a:rPr>
                        <a:t>TO</a:t>
                      </a:r>
                      <a:endParaRPr lang="pt-BR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67" marR="4336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pt-BR" sz="600">
                          <a:effectLst/>
                        </a:rPr>
                        <a:t>-</a:t>
                      </a:r>
                      <a:endParaRPr lang="pt-BR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67" marR="4336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pt-BR" sz="600">
                          <a:effectLst/>
                        </a:rPr>
                        <a:t>3</a:t>
                      </a:r>
                      <a:endParaRPr lang="pt-BR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67" marR="4336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pt-BR" sz="600">
                          <a:effectLst/>
                        </a:rPr>
                        <a:t>-</a:t>
                      </a:r>
                      <a:endParaRPr lang="pt-BR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67" marR="4336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pt-BR" sz="600">
                          <a:effectLst/>
                        </a:rPr>
                        <a:t>-</a:t>
                      </a:r>
                      <a:endParaRPr lang="pt-BR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67" marR="4336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pt-BR" sz="600">
                          <a:effectLst/>
                        </a:rPr>
                        <a:t>-</a:t>
                      </a:r>
                      <a:endParaRPr lang="pt-BR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67" marR="4336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pt-BR" sz="600">
                          <a:effectLst/>
                        </a:rPr>
                        <a:t>-</a:t>
                      </a:r>
                      <a:endParaRPr lang="pt-BR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67" marR="4336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pt-BR" sz="600">
                          <a:effectLst/>
                        </a:rPr>
                        <a:t>-</a:t>
                      </a:r>
                      <a:endParaRPr lang="pt-BR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67" marR="4336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pt-BR" sz="600">
                          <a:effectLst/>
                        </a:rPr>
                        <a:t>-</a:t>
                      </a:r>
                      <a:endParaRPr lang="pt-BR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67" marR="4336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pt-BR" sz="600">
                          <a:effectLst/>
                        </a:rPr>
                        <a:t>-</a:t>
                      </a:r>
                      <a:endParaRPr lang="pt-BR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67" marR="4336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pt-BR" sz="600">
                          <a:effectLst/>
                        </a:rPr>
                        <a:t>-</a:t>
                      </a:r>
                      <a:endParaRPr lang="pt-BR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67" marR="4336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pt-BR" sz="600">
                          <a:effectLst/>
                        </a:rPr>
                        <a:t>3</a:t>
                      </a:r>
                      <a:endParaRPr lang="pt-BR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67" marR="43367" marT="0" marB="0"/>
                </a:tc>
              </a:tr>
              <a:tr h="20002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500">
                          <a:effectLst/>
                        </a:rPr>
                        <a:t>Total Região Norte</a:t>
                      </a:r>
                      <a:endParaRPr lang="pt-BR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67" marR="4336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pt-BR" sz="800">
                          <a:effectLst/>
                        </a:rPr>
                        <a:t>2</a:t>
                      </a:r>
                      <a:endParaRPr lang="pt-BR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67" marR="4336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pt-BR" sz="800">
                          <a:effectLst/>
                        </a:rPr>
                        <a:t>11</a:t>
                      </a:r>
                      <a:endParaRPr lang="pt-BR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67" marR="4336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pt-BR" sz="800">
                          <a:effectLst/>
                        </a:rPr>
                        <a:t>-</a:t>
                      </a:r>
                      <a:endParaRPr lang="pt-BR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67" marR="4336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pt-BR" sz="800">
                          <a:effectLst/>
                        </a:rPr>
                        <a:t>1</a:t>
                      </a:r>
                      <a:endParaRPr lang="pt-BR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67" marR="4336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pt-BR" sz="800">
                          <a:effectLst/>
                        </a:rPr>
                        <a:t>1</a:t>
                      </a:r>
                      <a:endParaRPr lang="pt-BR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67" marR="4336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pt-BR" sz="800">
                          <a:effectLst/>
                        </a:rPr>
                        <a:t>2</a:t>
                      </a:r>
                      <a:endParaRPr lang="pt-BR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67" marR="4336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pt-BR" sz="800">
                          <a:effectLst/>
                        </a:rPr>
                        <a:t>1</a:t>
                      </a:r>
                      <a:endParaRPr lang="pt-BR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67" marR="4336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pt-BR" sz="800">
                          <a:effectLst/>
                        </a:rPr>
                        <a:t>2</a:t>
                      </a:r>
                      <a:endParaRPr lang="pt-BR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67" marR="4336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pt-BR" sz="800">
                          <a:effectLst/>
                        </a:rPr>
                        <a:t>-</a:t>
                      </a:r>
                      <a:endParaRPr lang="pt-BR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67" marR="4336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pt-BR" sz="800">
                          <a:effectLst/>
                        </a:rPr>
                        <a:t>1</a:t>
                      </a:r>
                      <a:endParaRPr lang="pt-BR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67" marR="4336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pt-BR" sz="800">
                          <a:effectLst/>
                        </a:rPr>
                        <a:t>21</a:t>
                      </a:r>
                      <a:endParaRPr lang="pt-BR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67" marR="43367" marT="0" marB="0"/>
                </a:tc>
              </a:tr>
              <a:tr h="12501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pt-BR" sz="600">
                          <a:effectLst/>
                        </a:rPr>
                        <a:t>MA</a:t>
                      </a:r>
                      <a:endParaRPr lang="pt-BR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67" marR="4336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pt-BR" sz="600">
                          <a:effectLst/>
                        </a:rPr>
                        <a:t>-</a:t>
                      </a:r>
                      <a:endParaRPr lang="pt-BR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67" marR="4336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pt-BR" sz="600">
                          <a:effectLst/>
                        </a:rPr>
                        <a:t>-</a:t>
                      </a:r>
                      <a:endParaRPr lang="pt-BR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67" marR="4336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pt-BR" sz="600">
                          <a:effectLst/>
                        </a:rPr>
                        <a:t>-</a:t>
                      </a:r>
                      <a:endParaRPr lang="pt-BR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67" marR="4336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pt-BR" sz="600">
                          <a:effectLst/>
                        </a:rPr>
                        <a:t>1</a:t>
                      </a:r>
                      <a:endParaRPr lang="pt-BR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67" marR="4336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pt-BR" sz="600">
                          <a:effectLst/>
                        </a:rPr>
                        <a:t>-</a:t>
                      </a:r>
                      <a:endParaRPr lang="pt-BR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67" marR="4336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pt-BR" sz="600">
                          <a:effectLst/>
                        </a:rPr>
                        <a:t>-</a:t>
                      </a:r>
                      <a:endParaRPr lang="pt-BR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67" marR="4336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pt-BR" sz="600">
                          <a:effectLst/>
                        </a:rPr>
                        <a:t>-</a:t>
                      </a:r>
                      <a:endParaRPr lang="pt-BR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67" marR="4336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pt-BR" sz="600">
                          <a:effectLst/>
                        </a:rPr>
                        <a:t>-</a:t>
                      </a:r>
                      <a:endParaRPr lang="pt-BR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67" marR="4336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pt-BR" sz="600">
                          <a:effectLst/>
                        </a:rPr>
                        <a:t>1</a:t>
                      </a:r>
                      <a:endParaRPr lang="pt-BR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67" marR="4336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pt-BR" sz="600">
                          <a:effectLst/>
                        </a:rPr>
                        <a:t>-</a:t>
                      </a:r>
                      <a:endParaRPr lang="pt-BR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67" marR="4336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pt-BR" sz="600">
                          <a:effectLst/>
                        </a:rPr>
                        <a:t>2</a:t>
                      </a:r>
                      <a:endParaRPr lang="pt-BR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67" marR="43367" marT="0" marB="0"/>
                </a:tc>
              </a:tr>
              <a:tr h="12501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pt-BR" sz="600">
                          <a:effectLst/>
                        </a:rPr>
                        <a:t>PI</a:t>
                      </a:r>
                      <a:endParaRPr lang="pt-BR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67" marR="4336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pt-BR" sz="600">
                          <a:effectLst/>
                        </a:rPr>
                        <a:t>-</a:t>
                      </a:r>
                      <a:endParaRPr lang="pt-BR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67" marR="4336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pt-BR" sz="600">
                          <a:effectLst/>
                        </a:rPr>
                        <a:t>-</a:t>
                      </a:r>
                      <a:endParaRPr lang="pt-BR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67" marR="4336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pt-BR" sz="600">
                          <a:effectLst/>
                        </a:rPr>
                        <a:t>-</a:t>
                      </a:r>
                      <a:endParaRPr lang="pt-BR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67" marR="4336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pt-BR" sz="600">
                          <a:effectLst/>
                        </a:rPr>
                        <a:t>-</a:t>
                      </a:r>
                      <a:endParaRPr lang="pt-BR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67" marR="4336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pt-BR" sz="600">
                          <a:effectLst/>
                        </a:rPr>
                        <a:t>1</a:t>
                      </a:r>
                      <a:endParaRPr lang="pt-BR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67" marR="4336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pt-BR" sz="600">
                          <a:effectLst/>
                        </a:rPr>
                        <a:t>-</a:t>
                      </a:r>
                      <a:endParaRPr lang="pt-BR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67" marR="4336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pt-BR" sz="600">
                          <a:effectLst/>
                        </a:rPr>
                        <a:t>3</a:t>
                      </a:r>
                      <a:endParaRPr lang="pt-BR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67" marR="4336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pt-BR" sz="600">
                          <a:effectLst/>
                        </a:rPr>
                        <a:t>-</a:t>
                      </a:r>
                      <a:endParaRPr lang="pt-BR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67" marR="4336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pt-BR" sz="600">
                          <a:effectLst/>
                        </a:rPr>
                        <a:t>-</a:t>
                      </a:r>
                      <a:endParaRPr lang="pt-BR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67" marR="4336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pt-BR" sz="600">
                          <a:effectLst/>
                        </a:rPr>
                        <a:t>-</a:t>
                      </a:r>
                      <a:endParaRPr lang="pt-BR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67" marR="4336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pt-BR" sz="600">
                          <a:effectLst/>
                        </a:rPr>
                        <a:t>4</a:t>
                      </a:r>
                      <a:endParaRPr lang="pt-BR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67" marR="43367" marT="0" marB="0"/>
                </a:tc>
              </a:tr>
              <a:tr h="12501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pt-BR" sz="600">
                          <a:effectLst/>
                        </a:rPr>
                        <a:t>CE</a:t>
                      </a:r>
                      <a:endParaRPr lang="pt-BR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67" marR="4336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pt-BR" sz="600">
                          <a:effectLst/>
                        </a:rPr>
                        <a:t>-</a:t>
                      </a:r>
                      <a:endParaRPr lang="pt-BR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67" marR="4336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pt-BR" sz="600">
                          <a:effectLst/>
                        </a:rPr>
                        <a:t>-</a:t>
                      </a:r>
                      <a:endParaRPr lang="pt-BR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67" marR="4336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pt-BR" sz="600">
                          <a:effectLst/>
                        </a:rPr>
                        <a:t>-</a:t>
                      </a:r>
                      <a:endParaRPr lang="pt-BR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67" marR="4336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pt-BR" sz="600">
                          <a:effectLst/>
                        </a:rPr>
                        <a:t>-</a:t>
                      </a:r>
                      <a:endParaRPr lang="pt-BR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67" marR="4336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pt-BR" sz="600">
                          <a:effectLst/>
                        </a:rPr>
                        <a:t>-</a:t>
                      </a:r>
                      <a:endParaRPr lang="pt-BR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67" marR="4336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pt-BR" sz="600">
                          <a:effectLst/>
                        </a:rPr>
                        <a:t>1</a:t>
                      </a:r>
                      <a:endParaRPr lang="pt-BR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67" marR="4336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pt-BR" sz="600">
                          <a:effectLst/>
                        </a:rPr>
                        <a:t>1</a:t>
                      </a:r>
                      <a:endParaRPr lang="pt-BR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67" marR="4336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pt-BR" sz="600">
                          <a:effectLst/>
                        </a:rPr>
                        <a:t>1</a:t>
                      </a:r>
                      <a:endParaRPr lang="pt-BR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67" marR="4336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pt-BR" sz="600">
                          <a:effectLst/>
                        </a:rPr>
                        <a:t>-</a:t>
                      </a:r>
                      <a:endParaRPr lang="pt-BR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67" marR="4336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pt-BR" sz="600">
                          <a:effectLst/>
                        </a:rPr>
                        <a:t>-</a:t>
                      </a:r>
                      <a:endParaRPr lang="pt-BR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67" marR="4336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pt-BR" sz="600">
                          <a:effectLst/>
                        </a:rPr>
                        <a:t>3</a:t>
                      </a:r>
                      <a:endParaRPr lang="pt-BR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67" marR="43367" marT="0" marB="0"/>
                </a:tc>
              </a:tr>
              <a:tr h="12501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pt-BR" sz="600">
                          <a:effectLst/>
                        </a:rPr>
                        <a:t>RN</a:t>
                      </a:r>
                      <a:endParaRPr lang="pt-BR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67" marR="4336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pt-BR" sz="600">
                          <a:effectLst/>
                        </a:rPr>
                        <a:t>2</a:t>
                      </a:r>
                      <a:endParaRPr lang="pt-BR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67" marR="4336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pt-BR" sz="600">
                          <a:effectLst/>
                        </a:rPr>
                        <a:t>3</a:t>
                      </a:r>
                      <a:endParaRPr lang="pt-BR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67" marR="4336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pt-BR" sz="600">
                          <a:effectLst/>
                        </a:rPr>
                        <a:t>-</a:t>
                      </a:r>
                      <a:endParaRPr lang="pt-BR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67" marR="4336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pt-BR" sz="600">
                          <a:effectLst/>
                        </a:rPr>
                        <a:t>-</a:t>
                      </a:r>
                      <a:endParaRPr lang="pt-BR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67" marR="4336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pt-BR" sz="600">
                          <a:effectLst/>
                        </a:rPr>
                        <a:t>-</a:t>
                      </a:r>
                      <a:endParaRPr lang="pt-BR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67" marR="4336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pt-BR" sz="600">
                          <a:effectLst/>
                        </a:rPr>
                        <a:t>-</a:t>
                      </a:r>
                      <a:endParaRPr lang="pt-BR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67" marR="4336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pt-BR" sz="600">
                          <a:effectLst/>
                        </a:rPr>
                        <a:t>-</a:t>
                      </a:r>
                      <a:endParaRPr lang="pt-BR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67" marR="4336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pt-BR" sz="600">
                          <a:effectLst/>
                        </a:rPr>
                        <a:t>-</a:t>
                      </a:r>
                      <a:endParaRPr lang="pt-BR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67" marR="4336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pt-BR" sz="600">
                          <a:effectLst/>
                        </a:rPr>
                        <a:t>-</a:t>
                      </a:r>
                      <a:endParaRPr lang="pt-BR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67" marR="4336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pt-BR" sz="600">
                          <a:effectLst/>
                        </a:rPr>
                        <a:t>-</a:t>
                      </a:r>
                      <a:endParaRPr lang="pt-BR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67" marR="4336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pt-BR" sz="600">
                          <a:effectLst/>
                        </a:rPr>
                        <a:t>5</a:t>
                      </a:r>
                      <a:endParaRPr lang="pt-BR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67" marR="43367" marT="0" marB="0"/>
                </a:tc>
              </a:tr>
              <a:tr h="12501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pt-BR" sz="600">
                          <a:effectLst/>
                        </a:rPr>
                        <a:t>PE</a:t>
                      </a:r>
                      <a:endParaRPr lang="pt-BR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67" marR="4336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pt-BR" sz="600">
                          <a:effectLst/>
                        </a:rPr>
                        <a:t>-</a:t>
                      </a:r>
                      <a:endParaRPr lang="pt-BR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67" marR="4336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pt-BR" sz="600">
                          <a:effectLst/>
                        </a:rPr>
                        <a:t>1</a:t>
                      </a:r>
                      <a:endParaRPr lang="pt-BR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67" marR="4336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pt-BR" sz="600">
                          <a:effectLst/>
                        </a:rPr>
                        <a:t>-</a:t>
                      </a:r>
                      <a:endParaRPr lang="pt-BR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67" marR="4336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pt-BR" sz="600">
                          <a:effectLst/>
                        </a:rPr>
                        <a:t>3</a:t>
                      </a:r>
                      <a:endParaRPr lang="pt-BR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67" marR="4336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pt-BR" sz="600">
                          <a:effectLst/>
                        </a:rPr>
                        <a:t>-</a:t>
                      </a:r>
                      <a:endParaRPr lang="pt-BR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67" marR="4336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pt-BR" sz="600">
                          <a:effectLst/>
                        </a:rPr>
                        <a:t>2</a:t>
                      </a:r>
                      <a:endParaRPr lang="pt-BR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67" marR="4336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pt-BR" sz="600">
                          <a:effectLst/>
                        </a:rPr>
                        <a:t>1</a:t>
                      </a:r>
                      <a:endParaRPr lang="pt-BR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67" marR="4336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pt-BR" sz="600">
                          <a:effectLst/>
                        </a:rPr>
                        <a:t>-</a:t>
                      </a:r>
                      <a:endParaRPr lang="pt-BR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67" marR="4336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pt-BR" sz="600">
                          <a:effectLst/>
                        </a:rPr>
                        <a:t>-</a:t>
                      </a:r>
                      <a:endParaRPr lang="pt-BR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67" marR="4336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pt-BR" sz="600">
                          <a:effectLst/>
                        </a:rPr>
                        <a:t>-</a:t>
                      </a:r>
                      <a:endParaRPr lang="pt-BR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67" marR="4336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pt-BR" sz="600">
                          <a:effectLst/>
                        </a:rPr>
                        <a:t>7</a:t>
                      </a:r>
                      <a:endParaRPr lang="pt-BR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67" marR="43367" marT="0" marB="0"/>
                </a:tc>
              </a:tr>
              <a:tr h="12501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pt-BR" sz="600">
                          <a:effectLst/>
                        </a:rPr>
                        <a:t>PB</a:t>
                      </a:r>
                      <a:endParaRPr lang="pt-BR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67" marR="4336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pt-BR" sz="600">
                          <a:effectLst/>
                        </a:rPr>
                        <a:t>1</a:t>
                      </a:r>
                      <a:endParaRPr lang="pt-BR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67" marR="4336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pt-BR" sz="600">
                          <a:effectLst/>
                        </a:rPr>
                        <a:t>-</a:t>
                      </a:r>
                      <a:endParaRPr lang="pt-BR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67" marR="4336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pt-BR" sz="600">
                          <a:effectLst/>
                        </a:rPr>
                        <a:t>-</a:t>
                      </a:r>
                      <a:endParaRPr lang="pt-BR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67" marR="4336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pt-BR" sz="600">
                          <a:effectLst/>
                        </a:rPr>
                        <a:t>-</a:t>
                      </a:r>
                      <a:endParaRPr lang="pt-BR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67" marR="4336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pt-BR" sz="600">
                          <a:effectLst/>
                        </a:rPr>
                        <a:t>-</a:t>
                      </a:r>
                      <a:endParaRPr lang="pt-BR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67" marR="4336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pt-BR" sz="600">
                          <a:effectLst/>
                        </a:rPr>
                        <a:t>-</a:t>
                      </a:r>
                      <a:endParaRPr lang="pt-BR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67" marR="4336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pt-BR" sz="600">
                          <a:effectLst/>
                        </a:rPr>
                        <a:t>-</a:t>
                      </a:r>
                      <a:endParaRPr lang="pt-BR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67" marR="4336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pt-BR" sz="600">
                          <a:effectLst/>
                        </a:rPr>
                        <a:t>-</a:t>
                      </a:r>
                      <a:endParaRPr lang="pt-BR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67" marR="4336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pt-BR" sz="600">
                          <a:effectLst/>
                        </a:rPr>
                        <a:t>-</a:t>
                      </a:r>
                      <a:endParaRPr lang="pt-BR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67" marR="4336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pt-BR" sz="600">
                          <a:effectLst/>
                        </a:rPr>
                        <a:t>-</a:t>
                      </a:r>
                      <a:endParaRPr lang="pt-BR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67" marR="4336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pt-BR" sz="600">
                          <a:effectLst/>
                        </a:rPr>
                        <a:t>1</a:t>
                      </a:r>
                      <a:endParaRPr lang="pt-BR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67" marR="43367" marT="0" marB="0"/>
                </a:tc>
              </a:tr>
              <a:tr h="12501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pt-BR" sz="600">
                          <a:effectLst/>
                        </a:rPr>
                        <a:t>SE</a:t>
                      </a:r>
                      <a:endParaRPr lang="pt-BR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67" marR="4336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pt-BR" sz="600">
                          <a:effectLst/>
                        </a:rPr>
                        <a:t>-</a:t>
                      </a:r>
                      <a:endParaRPr lang="pt-BR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67" marR="4336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pt-BR" sz="600">
                          <a:effectLst/>
                        </a:rPr>
                        <a:t>5</a:t>
                      </a:r>
                      <a:endParaRPr lang="pt-BR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67" marR="4336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pt-BR" sz="600">
                          <a:effectLst/>
                        </a:rPr>
                        <a:t>1</a:t>
                      </a:r>
                      <a:endParaRPr lang="pt-BR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67" marR="4336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pt-BR" sz="600">
                          <a:effectLst/>
                        </a:rPr>
                        <a:t>-</a:t>
                      </a:r>
                      <a:endParaRPr lang="pt-BR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67" marR="4336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pt-BR" sz="600">
                          <a:effectLst/>
                        </a:rPr>
                        <a:t>-</a:t>
                      </a:r>
                      <a:endParaRPr lang="pt-BR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67" marR="4336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pt-BR" sz="600">
                          <a:effectLst/>
                        </a:rPr>
                        <a:t>1</a:t>
                      </a:r>
                      <a:endParaRPr lang="pt-BR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67" marR="4336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pt-BR" sz="600">
                          <a:effectLst/>
                        </a:rPr>
                        <a:t>-</a:t>
                      </a:r>
                      <a:endParaRPr lang="pt-BR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67" marR="4336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pt-BR" sz="600">
                          <a:effectLst/>
                        </a:rPr>
                        <a:t>-</a:t>
                      </a:r>
                      <a:endParaRPr lang="pt-BR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67" marR="4336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pt-BR" sz="600">
                          <a:effectLst/>
                        </a:rPr>
                        <a:t>-</a:t>
                      </a:r>
                      <a:endParaRPr lang="pt-BR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67" marR="4336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pt-BR" sz="600">
                          <a:effectLst/>
                        </a:rPr>
                        <a:t>1</a:t>
                      </a:r>
                      <a:endParaRPr lang="pt-BR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67" marR="4336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pt-BR" sz="600">
                          <a:effectLst/>
                        </a:rPr>
                        <a:t>8</a:t>
                      </a:r>
                      <a:endParaRPr lang="pt-BR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67" marR="43367" marT="0" marB="0"/>
                </a:tc>
              </a:tr>
              <a:tr h="12501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pt-BR" sz="600">
                          <a:effectLst/>
                        </a:rPr>
                        <a:t>AL</a:t>
                      </a:r>
                      <a:endParaRPr lang="pt-BR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67" marR="4336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pt-BR" sz="600">
                          <a:effectLst/>
                        </a:rPr>
                        <a:t>-</a:t>
                      </a:r>
                      <a:endParaRPr lang="pt-BR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67" marR="4336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pt-BR" sz="600">
                          <a:effectLst/>
                        </a:rPr>
                        <a:t>1</a:t>
                      </a:r>
                      <a:endParaRPr lang="pt-BR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67" marR="4336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pt-BR" sz="600">
                          <a:effectLst/>
                        </a:rPr>
                        <a:t>1</a:t>
                      </a:r>
                      <a:endParaRPr lang="pt-BR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67" marR="4336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pt-BR" sz="600">
                          <a:effectLst/>
                        </a:rPr>
                        <a:t>-</a:t>
                      </a:r>
                      <a:endParaRPr lang="pt-BR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67" marR="4336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pt-BR" sz="600">
                          <a:effectLst/>
                        </a:rPr>
                        <a:t>-</a:t>
                      </a:r>
                      <a:endParaRPr lang="pt-BR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67" marR="4336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pt-BR" sz="600">
                          <a:effectLst/>
                        </a:rPr>
                        <a:t>-</a:t>
                      </a:r>
                      <a:endParaRPr lang="pt-BR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67" marR="4336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pt-BR" sz="600">
                          <a:effectLst/>
                        </a:rPr>
                        <a:t>-</a:t>
                      </a:r>
                      <a:endParaRPr lang="pt-BR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67" marR="4336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pt-BR" sz="600">
                          <a:effectLst/>
                        </a:rPr>
                        <a:t>-</a:t>
                      </a:r>
                      <a:endParaRPr lang="pt-BR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67" marR="4336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pt-BR" sz="600">
                          <a:effectLst/>
                        </a:rPr>
                        <a:t>-</a:t>
                      </a:r>
                      <a:endParaRPr lang="pt-BR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67" marR="4336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pt-BR" sz="600">
                          <a:effectLst/>
                        </a:rPr>
                        <a:t>-</a:t>
                      </a:r>
                      <a:endParaRPr lang="pt-BR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67" marR="4336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pt-BR" sz="600">
                          <a:effectLst/>
                        </a:rPr>
                        <a:t>2</a:t>
                      </a:r>
                      <a:endParaRPr lang="pt-BR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67" marR="43367" marT="0" marB="0"/>
                </a:tc>
              </a:tr>
              <a:tr h="12501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pt-BR" sz="600">
                          <a:effectLst/>
                        </a:rPr>
                        <a:t>BA</a:t>
                      </a:r>
                      <a:endParaRPr lang="pt-BR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67" marR="4336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pt-BR" sz="600">
                          <a:effectLst/>
                        </a:rPr>
                        <a:t>-</a:t>
                      </a:r>
                      <a:endParaRPr lang="pt-BR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67" marR="4336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pt-BR" sz="600">
                          <a:effectLst/>
                        </a:rPr>
                        <a:t>-</a:t>
                      </a:r>
                      <a:endParaRPr lang="pt-BR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67" marR="4336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pt-BR" sz="600">
                          <a:effectLst/>
                        </a:rPr>
                        <a:t>-</a:t>
                      </a:r>
                      <a:endParaRPr lang="pt-BR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67" marR="4336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pt-BR" sz="600">
                          <a:effectLst/>
                        </a:rPr>
                        <a:t>-</a:t>
                      </a:r>
                      <a:endParaRPr lang="pt-BR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67" marR="4336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pt-BR" sz="600">
                          <a:effectLst/>
                        </a:rPr>
                        <a:t>-</a:t>
                      </a:r>
                      <a:endParaRPr lang="pt-BR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67" marR="4336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pt-BR" sz="600">
                          <a:effectLst/>
                        </a:rPr>
                        <a:t>-</a:t>
                      </a:r>
                      <a:endParaRPr lang="pt-BR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67" marR="4336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pt-BR" sz="600">
                          <a:effectLst/>
                        </a:rPr>
                        <a:t>-</a:t>
                      </a:r>
                      <a:endParaRPr lang="pt-BR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67" marR="4336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pt-BR" sz="600">
                          <a:effectLst/>
                        </a:rPr>
                        <a:t>-</a:t>
                      </a:r>
                      <a:endParaRPr lang="pt-BR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67" marR="4336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pt-BR" sz="600">
                          <a:effectLst/>
                        </a:rPr>
                        <a:t>1</a:t>
                      </a:r>
                      <a:endParaRPr lang="pt-BR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67" marR="4336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pt-BR" sz="600">
                          <a:effectLst/>
                        </a:rPr>
                        <a:t>-</a:t>
                      </a:r>
                      <a:endParaRPr lang="pt-BR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67" marR="4336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pt-BR" sz="600">
                          <a:effectLst/>
                        </a:rPr>
                        <a:t>1</a:t>
                      </a:r>
                      <a:endParaRPr lang="pt-BR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67" marR="43367" marT="0" marB="0"/>
                </a:tc>
              </a:tr>
              <a:tr h="20002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500">
                          <a:effectLst/>
                        </a:rPr>
                        <a:t>Total Região Nordeste</a:t>
                      </a:r>
                      <a:endParaRPr lang="pt-BR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67" marR="4336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pt-BR" sz="800">
                          <a:effectLst/>
                        </a:rPr>
                        <a:t>3</a:t>
                      </a:r>
                      <a:endParaRPr lang="pt-BR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67" marR="4336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pt-BR" sz="800">
                          <a:effectLst/>
                        </a:rPr>
                        <a:t>10</a:t>
                      </a:r>
                      <a:endParaRPr lang="pt-BR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67" marR="4336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pt-BR" sz="800">
                          <a:effectLst/>
                        </a:rPr>
                        <a:t>2</a:t>
                      </a:r>
                      <a:endParaRPr lang="pt-BR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67" marR="4336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pt-BR" sz="800">
                          <a:effectLst/>
                        </a:rPr>
                        <a:t>4</a:t>
                      </a:r>
                      <a:endParaRPr lang="pt-BR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67" marR="4336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pt-BR" sz="800">
                          <a:effectLst/>
                        </a:rPr>
                        <a:t>1</a:t>
                      </a:r>
                      <a:endParaRPr lang="pt-BR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67" marR="4336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pt-BR" sz="800">
                          <a:effectLst/>
                        </a:rPr>
                        <a:t>4</a:t>
                      </a:r>
                      <a:endParaRPr lang="pt-BR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67" marR="4336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pt-BR" sz="800">
                          <a:effectLst/>
                        </a:rPr>
                        <a:t>5</a:t>
                      </a:r>
                      <a:endParaRPr lang="pt-BR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67" marR="4336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pt-BR" sz="800">
                          <a:effectLst/>
                        </a:rPr>
                        <a:t>1</a:t>
                      </a:r>
                      <a:endParaRPr lang="pt-BR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67" marR="4336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pt-BR" sz="800">
                          <a:effectLst/>
                        </a:rPr>
                        <a:t>2</a:t>
                      </a:r>
                      <a:endParaRPr lang="pt-BR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67" marR="4336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pt-BR" sz="800">
                          <a:effectLst/>
                        </a:rPr>
                        <a:t>1</a:t>
                      </a:r>
                      <a:endParaRPr lang="pt-BR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67" marR="4336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pt-BR" sz="800">
                          <a:effectLst/>
                        </a:rPr>
                        <a:t>33</a:t>
                      </a:r>
                      <a:endParaRPr lang="pt-BR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67" marR="43367" marT="0" marB="0"/>
                </a:tc>
              </a:tr>
              <a:tr h="12501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pt-BR" sz="600">
                          <a:effectLst/>
                        </a:rPr>
                        <a:t>GO</a:t>
                      </a:r>
                      <a:endParaRPr lang="pt-BR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67" marR="4336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pt-BR" sz="600">
                          <a:effectLst/>
                        </a:rPr>
                        <a:t>-</a:t>
                      </a:r>
                      <a:endParaRPr lang="pt-BR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67" marR="4336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pt-BR" sz="600">
                          <a:effectLst/>
                        </a:rPr>
                        <a:t>1</a:t>
                      </a:r>
                      <a:endParaRPr lang="pt-BR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67" marR="4336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pt-BR" sz="600">
                          <a:effectLst/>
                        </a:rPr>
                        <a:t>-</a:t>
                      </a:r>
                      <a:endParaRPr lang="pt-BR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67" marR="4336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pt-BR" sz="600">
                          <a:effectLst/>
                        </a:rPr>
                        <a:t>-</a:t>
                      </a:r>
                      <a:endParaRPr lang="pt-BR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67" marR="4336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pt-BR" sz="600">
                          <a:effectLst/>
                        </a:rPr>
                        <a:t>-</a:t>
                      </a:r>
                      <a:endParaRPr lang="pt-BR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67" marR="4336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pt-BR" sz="600">
                          <a:effectLst/>
                        </a:rPr>
                        <a:t>-</a:t>
                      </a:r>
                      <a:endParaRPr lang="pt-BR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67" marR="4336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pt-BR" sz="600">
                          <a:effectLst/>
                        </a:rPr>
                        <a:t>-</a:t>
                      </a:r>
                      <a:endParaRPr lang="pt-BR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67" marR="4336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pt-BR" sz="600">
                          <a:effectLst/>
                        </a:rPr>
                        <a:t>-</a:t>
                      </a:r>
                      <a:endParaRPr lang="pt-BR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67" marR="4336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pt-BR" sz="600">
                          <a:effectLst/>
                        </a:rPr>
                        <a:t>-</a:t>
                      </a:r>
                      <a:endParaRPr lang="pt-BR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67" marR="4336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pt-BR" sz="600">
                          <a:effectLst/>
                        </a:rPr>
                        <a:t>-</a:t>
                      </a:r>
                      <a:endParaRPr lang="pt-BR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67" marR="4336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pt-BR" sz="600">
                          <a:effectLst/>
                        </a:rPr>
                        <a:t>1</a:t>
                      </a:r>
                      <a:endParaRPr lang="pt-BR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67" marR="43367" marT="0" marB="0"/>
                </a:tc>
              </a:tr>
              <a:tr h="12501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pt-BR" sz="600">
                          <a:effectLst/>
                        </a:rPr>
                        <a:t>MT</a:t>
                      </a:r>
                      <a:endParaRPr lang="pt-BR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67" marR="4336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pt-BR" sz="600">
                          <a:effectLst/>
                        </a:rPr>
                        <a:t>1</a:t>
                      </a:r>
                      <a:endParaRPr lang="pt-BR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67" marR="4336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pt-BR" sz="600">
                          <a:effectLst/>
                        </a:rPr>
                        <a:t>2</a:t>
                      </a:r>
                      <a:endParaRPr lang="pt-BR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67" marR="4336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pt-BR" sz="600">
                          <a:effectLst/>
                        </a:rPr>
                        <a:t>-</a:t>
                      </a:r>
                      <a:endParaRPr lang="pt-BR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67" marR="4336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pt-BR" sz="600">
                          <a:effectLst/>
                        </a:rPr>
                        <a:t>1</a:t>
                      </a:r>
                      <a:endParaRPr lang="pt-BR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67" marR="4336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pt-BR" sz="600">
                          <a:effectLst/>
                        </a:rPr>
                        <a:t>1</a:t>
                      </a:r>
                      <a:endParaRPr lang="pt-BR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67" marR="4336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pt-BR" sz="600">
                          <a:effectLst/>
                        </a:rPr>
                        <a:t>-</a:t>
                      </a:r>
                      <a:endParaRPr lang="pt-BR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67" marR="4336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pt-BR" sz="600">
                          <a:effectLst/>
                        </a:rPr>
                        <a:t>-</a:t>
                      </a:r>
                      <a:endParaRPr lang="pt-BR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67" marR="4336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pt-BR" sz="600">
                          <a:effectLst/>
                        </a:rPr>
                        <a:t>-</a:t>
                      </a:r>
                      <a:endParaRPr lang="pt-BR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67" marR="4336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pt-BR" sz="600">
                          <a:effectLst/>
                        </a:rPr>
                        <a:t>-</a:t>
                      </a:r>
                      <a:endParaRPr lang="pt-BR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67" marR="4336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pt-BR" sz="600">
                          <a:effectLst/>
                        </a:rPr>
                        <a:t>-</a:t>
                      </a:r>
                      <a:endParaRPr lang="pt-BR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67" marR="4336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pt-BR" sz="600">
                          <a:effectLst/>
                        </a:rPr>
                        <a:t>5</a:t>
                      </a:r>
                      <a:endParaRPr lang="pt-BR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67" marR="43367" marT="0" marB="0"/>
                </a:tc>
              </a:tr>
              <a:tr h="12501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pt-BR" sz="600">
                          <a:effectLst/>
                        </a:rPr>
                        <a:t>MS</a:t>
                      </a:r>
                      <a:endParaRPr lang="pt-BR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67" marR="4336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pt-BR" sz="600">
                          <a:effectLst/>
                        </a:rPr>
                        <a:t>-</a:t>
                      </a:r>
                      <a:endParaRPr lang="pt-BR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67" marR="4336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pt-BR" sz="600">
                          <a:effectLst/>
                        </a:rPr>
                        <a:t>-</a:t>
                      </a:r>
                      <a:endParaRPr lang="pt-BR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67" marR="4336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pt-BR" sz="600">
                          <a:effectLst/>
                        </a:rPr>
                        <a:t>-</a:t>
                      </a:r>
                      <a:endParaRPr lang="pt-BR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67" marR="4336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pt-BR" sz="600">
                          <a:effectLst/>
                        </a:rPr>
                        <a:t>2</a:t>
                      </a:r>
                      <a:endParaRPr lang="pt-BR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67" marR="4336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pt-BR" sz="600">
                          <a:effectLst/>
                        </a:rPr>
                        <a:t>-</a:t>
                      </a:r>
                      <a:endParaRPr lang="pt-BR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67" marR="4336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pt-BR" sz="600">
                          <a:effectLst/>
                        </a:rPr>
                        <a:t>-</a:t>
                      </a:r>
                      <a:endParaRPr lang="pt-BR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67" marR="4336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pt-BR" sz="600">
                          <a:effectLst/>
                        </a:rPr>
                        <a:t>-</a:t>
                      </a:r>
                      <a:endParaRPr lang="pt-BR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67" marR="4336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pt-BR" sz="600">
                          <a:effectLst/>
                        </a:rPr>
                        <a:t>-</a:t>
                      </a:r>
                      <a:endParaRPr lang="pt-BR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67" marR="4336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pt-BR" sz="600">
                          <a:effectLst/>
                        </a:rPr>
                        <a:t>-</a:t>
                      </a:r>
                      <a:endParaRPr lang="pt-BR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67" marR="4336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pt-BR" sz="600">
                          <a:effectLst/>
                        </a:rPr>
                        <a:t>-</a:t>
                      </a:r>
                      <a:endParaRPr lang="pt-BR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67" marR="4336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pt-BR" sz="600">
                          <a:effectLst/>
                        </a:rPr>
                        <a:t>2</a:t>
                      </a:r>
                      <a:endParaRPr lang="pt-BR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67" marR="43367" marT="0" marB="0"/>
                </a:tc>
              </a:tr>
              <a:tr h="12501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pt-BR" sz="600">
                          <a:effectLst/>
                        </a:rPr>
                        <a:t>DF</a:t>
                      </a:r>
                      <a:endParaRPr lang="pt-BR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67" marR="4336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pt-BR" sz="600">
                          <a:effectLst/>
                        </a:rPr>
                        <a:t>-</a:t>
                      </a:r>
                      <a:endParaRPr lang="pt-BR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67" marR="4336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pt-BR" sz="600">
                          <a:effectLst/>
                        </a:rPr>
                        <a:t>-</a:t>
                      </a:r>
                      <a:endParaRPr lang="pt-BR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67" marR="4336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pt-BR" sz="600">
                          <a:effectLst/>
                        </a:rPr>
                        <a:t>-</a:t>
                      </a:r>
                      <a:endParaRPr lang="pt-BR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67" marR="4336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pt-BR" sz="600">
                          <a:effectLst/>
                        </a:rPr>
                        <a:t>1</a:t>
                      </a:r>
                      <a:endParaRPr lang="pt-BR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67" marR="4336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pt-BR" sz="600">
                          <a:effectLst/>
                        </a:rPr>
                        <a:t>-</a:t>
                      </a:r>
                      <a:endParaRPr lang="pt-BR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67" marR="4336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pt-BR" sz="600">
                          <a:effectLst/>
                        </a:rPr>
                        <a:t>1</a:t>
                      </a:r>
                      <a:endParaRPr lang="pt-BR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67" marR="4336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pt-BR" sz="600">
                          <a:effectLst/>
                        </a:rPr>
                        <a:t>-</a:t>
                      </a:r>
                      <a:endParaRPr lang="pt-BR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67" marR="4336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pt-BR" sz="600">
                          <a:effectLst/>
                        </a:rPr>
                        <a:t>-</a:t>
                      </a:r>
                      <a:endParaRPr lang="pt-BR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67" marR="4336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pt-BR" sz="600">
                          <a:effectLst/>
                        </a:rPr>
                        <a:t>-</a:t>
                      </a:r>
                      <a:endParaRPr lang="pt-BR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67" marR="4336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pt-BR" sz="600">
                          <a:effectLst/>
                        </a:rPr>
                        <a:t>1</a:t>
                      </a:r>
                      <a:endParaRPr lang="pt-BR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67" marR="4336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pt-BR" sz="600">
                          <a:effectLst/>
                        </a:rPr>
                        <a:t>3</a:t>
                      </a:r>
                      <a:endParaRPr lang="pt-BR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67" marR="43367" marT="0" marB="0"/>
                </a:tc>
              </a:tr>
              <a:tr h="20002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500">
                          <a:effectLst/>
                        </a:rPr>
                        <a:t>Total Região Centro Oeste</a:t>
                      </a:r>
                      <a:endParaRPr lang="pt-BR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67" marR="4336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pt-BR" sz="800">
                          <a:effectLst/>
                        </a:rPr>
                        <a:t>1</a:t>
                      </a:r>
                      <a:endParaRPr lang="pt-BR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67" marR="4336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pt-BR" sz="800">
                          <a:effectLst/>
                        </a:rPr>
                        <a:t>3</a:t>
                      </a:r>
                      <a:endParaRPr lang="pt-BR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67" marR="4336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pt-BR" sz="800">
                          <a:effectLst/>
                        </a:rPr>
                        <a:t>-</a:t>
                      </a:r>
                      <a:endParaRPr lang="pt-BR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67" marR="4336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pt-BR" sz="800">
                          <a:effectLst/>
                        </a:rPr>
                        <a:t>4</a:t>
                      </a:r>
                      <a:endParaRPr lang="pt-BR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67" marR="4336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pt-BR" sz="800">
                          <a:effectLst/>
                        </a:rPr>
                        <a:t>1</a:t>
                      </a:r>
                      <a:endParaRPr lang="pt-BR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67" marR="4336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pt-BR" sz="800">
                          <a:effectLst/>
                        </a:rPr>
                        <a:t>1</a:t>
                      </a:r>
                      <a:endParaRPr lang="pt-BR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67" marR="4336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pt-BR" sz="800">
                          <a:effectLst/>
                        </a:rPr>
                        <a:t>-</a:t>
                      </a:r>
                      <a:endParaRPr lang="pt-BR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67" marR="4336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pt-BR" sz="800">
                          <a:effectLst/>
                        </a:rPr>
                        <a:t>-</a:t>
                      </a:r>
                      <a:endParaRPr lang="pt-BR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67" marR="4336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pt-BR" sz="800">
                          <a:effectLst/>
                        </a:rPr>
                        <a:t>-</a:t>
                      </a:r>
                      <a:endParaRPr lang="pt-BR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67" marR="4336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pt-BR" sz="800">
                          <a:effectLst/>
                        </a:rPr>
                        <a:t>1</a:t>
                      </a:r>
                      <a:endParaRPr lang="pt-BR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67" marR="4336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pt-BR" sz="800">
                          <a:effectLst/>
                        </a:rPr>
                        <a:t>11</a:t>
                      </a:r>
                      <a:endParaRPr lang="pt-BR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67" marR="43367" marT="0" marB="0"/>
                </a:tc>
              </a:tr>
              <a:tr h="12501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pt-BR" sz="600">
                          <a:effectLst/>
                        </a:rPr>
                        <a:t>RJ</a:t>
                      </a:r>
                      <a:endParaRPr lang="pt-BR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67" marR="4336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pt-BR" sz="600">
                          <a:effectLst/>
                        </a:rPr>
                        <a:t>-</a:t>
                      </a:r>
                      <a:endParaRPr lang="pt-BR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67" marR="4336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pt-BR" sz="600">
                          <a:effectLst/>
                        </a:rPr>
                        <a:t>-</a:t>
                      </a:r>
                      <a:endParaRPr lang="pt-BR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67" marR="4336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pt-BR" sz="600">
                          <a:effectLst/>
                        </a:rPr>
                        <a:t>-</a:t>
                      </a:r>
                      <a:endParaRPr lang="pt-BR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67" marR="4336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pt-BR" sz="600">
                          <a:effectLst/>
                        </a:rPr>
                        <a:t>2</a:t>
                      </a:r>
                      <a:endParaRPr lang="pt-BR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67" marR="4336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pt-BR" sz="600">
                          <a:effectLst/>
                        </a:rPr>
                        <a:t>1</a:t>
                      </a:r>
                      <a:endParaRPr lang="pt-BR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67" marR="4336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pt-BR" sz="600">
                          <a:effectLst/>
                        </a:rPr>
                        <a:t>-</a:t>
                      </a:r>
                      <a:endParaRPr lang="pt-BR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67" marR="4336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pt-BR" sz="600">
                          <a:effectLst/>
                        </a:rPr>
                        <a:t>-</a:t>
                      </a:r>
                      <a:endParaRPr lang="pt-BR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67" marR="4336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pt-BR" sz="600">
                          <a:effectLst/>
                        </a:rPr>
                        <a:t>1</a:t>
                      </a:r>
                      <a:endParaRPr lang="pt-BR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67" marR="4336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pt-BR" sz="600">
                          <a:effectLst/>
                        </a:rPr>
                        <a:t>-</a:t>
                      </a:r>
                      <a:endParaRPr lang="pt-BR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67" marR="4336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pt-BR" sz="600">
                          <a:effectLst/>
                        </a:rPr>
                        <a:t>1</a:t>
                      </a:r>
                      <a:endParaRPr lang="pt-BR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67" marR="4336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pt-BR" sz="600">
                          <a:effectLst/>
                        </a:rPr>
                        <a:t>5</a:t>
                      </a:r>
                      <a:endParaRPr lang="pt-BR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67" marR="43367" marT="0" marB="0"/>
                </a:tc>
              </a:tr>
              <a:tr h="12501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pt-BR" sz="600">
                          <a:effectLst/>
                        </a:rPr>
                        <a:t>SP</a:t>
                      </a:r>
                      <a:endParaRPr lang="pt-BR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67" marR="4336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pt-BR" sz="600">
                          <a:effectLst/>
                        </a:rPr>
                        <a:t>-</a:t>
                      </a:r>
                      <a:endParaRPr lang="pt-BR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67" marR="4336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pt-BR" sz="600">
                          <a:effectLst/>
                        </a:rPr>
                        <a:t>-</a:t>
                      </a:r>
                      <a:endParaRPr lang="pt-BR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67" marR="4336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pt-BR" sz="600">
                          <a:effectLst/>
                        </a:rPr>
                        <a:t>-</a:t>
                      </a:r>
                      <a:endParaRPr lang="pt-BR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67" marR="4336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pt-BR" sz="600">
                          <a:effectLst/>
                        </a:rPr>
                        <a:t>-</a:t>
                      </a:r>
                      <a:endParaRPr lang="pt-BR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67" marR="4336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pt-BR" sz="600">
                          <a:effectLst/>
                        </a:rPr>
                        <a:t>3</a:t>
                      </a:r>
                      <a:endParaRPr lang="pt-BR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67" marR="4336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pt-BR" sz="600">
                          <a:effectLst/>
                        </a:rPr>
                        <a:t>-</a:t>
                      </a:r>
                      <a:endParaRPr lang="pt-BR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67" marR="4336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pt-BR" sz="600">
                          <a:effectLst/>
                        </a:rPr>
                        <a:t>-</a:t>
                      </a:r>
                      <a:endParaRPr lang="pt-BR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67" marR="4336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pt-BR" sz="600">
                          <a:effectLst/>
                        </a:rPr>
                        <a:t>-</a:t>
                      </a:r>
                      <a:endParaRPr lang="pt-BR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67" marR="4336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pt-BR" sz="600">
                          <a:effectLst/>
                        </a:rPr>
                        <a:t>-</a:t>
                      </a:r>
                      <a:endParaRPr lang="pt-BR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67" marR="4336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pt-BR" sz="600">
                          <a:effectLst/>
                        </a:rPr>
                        <a:t>-</a:t>
                      </a:r>
                      <a:endParaRPr lang="pt-BR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67" marR="4336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pt-BR" sz="600">
                          <a:effectLst/>
                        </a:rPr>
                        <a:t>3</a:t>
                      </a:r>
                      <a:endParaRPr lang="pt-BR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67" marR="43367" marT="0" marB="0"/>
                </a:tc>
              </a:tr>
              <a:tr h="12501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pt-BR" sz="600">
                          <a:effectLst/>
                        </a:rPr>
                        <a:t>MG</a:t>
                      </a:r>
                      <a:endParaRPr lang="pt-BR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67" marR="4336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pt-BR" sz="600">
                          <a:effectLst/>
                        </a:rPr>
                        <a:t>-</a:t>
                      </a:r>
                      <a:endParaRPr lang="pt-BR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67" marR="4336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pt-BR" sz="600">
                          <a:effectLst/>
                        </a:rPr>
                        <a:t>-</a:t>
                      </a:r>
                      <a:endParaRPr lang="pt-BR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67" marR="4336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pt-BR" sz="600">
                          <a:effectLst/>
                        </a:rPr>
                        <a:t>-</a:t>
                      </a:r>
                      <a:endParaRPr lang="pt-BR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67" marR="4336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pt-BR" sz="600">
                          <a:effectLst/>
                        </a:rPr>
                        <a:t>1</a:t>
                      </a:r>
                      <a:endParaRPr lang="pt-BR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67" marR="4336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pt-BR" sz="600">
                          <a:effectLst/>
                        </a:rPr>
                        <a:t>2</a:t>
                      </a:r>
                      <a:endParaRPr lang="pt-BR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67" marR="4336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pt-BR" sz="600">
                          <a:effectLst/>
                        </a:rPr>
                        <a:t>1</a:t>
                      </a:r>
                      <a:endParaRPr lang="pt-BR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67" marR="4336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pt-BR" sz="600">
                          <a:effectLst/>
                        </a:rPr>
                        <a:t>3</a:t>
                      </a:r>
                      <a:endParaRPr lang="pt-BR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67" marR="4336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pt-BR" sz="600">
                          <a:effectLst/>
                        </a:rPr>
                        <a:t>-</a:t>
                      </a:r>
                      <a:endParaRPr lang="pt-BR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67" marR="4336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pt-BR" sz="600">
                          <a:effectLst/>
                        </a:rPr>
                        <a:t>-</a:t>
                      </a:r>
                      <a:endParaRPr lang="pt-BR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67" marR="4336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pt-BR" sz="600">
                          <a:effectLst/>
                        </a:rPr>
                        <a:t>-</a:t>
                      </a:r>
                      <a:endParaRPr lang="pt-BR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67" marR="4336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pt-BR" sz="600">
                          <a:effectLst/>
                        </a:rPr>
                        <a:t>7</a:t>
                      </a:r>
                      <a:endParaRPr lang="pt-BR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67" marR="43367" marT="0" marB="0"/>
                </a:tc>
              </a:tr>
              <a:tr h="12501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pt-BR" sz="600">
                          <a:effectLst/>
                        </a:rPr>
                        <a:t>ES</a:t>
                      </a:r>
                      <a:endParaRPr lang="pt-BR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67" marR="4336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pt-BR" sz="600">
                          <a:effectLst/>
                        </a:rPr>
                        <a:t>-</a:t>
                      </a:r>
                      <a:endParaRPr lang="pt-BR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67" marR="4336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pt-BR" sz="600">
                          <a:effectLst/>
                        </a:rPr>
                        <a:t>-</a:t>
                      </a:r>
                      <a:endParaRPr lang="pt-BR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67" marR="4336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pt-BR" sz="600">
                          <a:effectLst/>
                        </a:rPr>
                        <a:t>-</a:t>
                      </a:r>
                      <a:endParaRPr lang="pt-BR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67" marR="4336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pt-BR" sz="600">
                          <a:effectLst/>
                        </a:rPr>
                        <a:t>1</a:t>
                      </a:r>
                      <a:endParaRPr lang="pt-BR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67" marR="4336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pt-BR" sz="600">
                          <a:effectLst/>
                        </a:rPr>
                        <a:t>-</a:t>
                      </a:r>
                      <a:endParaRPr lang="pt-BR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67" marR="4336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pt-BR" sz="600">
                          <a:effectLst/>
                        </a:rPr>
                        <a:t>-</a:t>
                      </a:r>
                      <a:endParaRPr lang="pt-BR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67" marR="4336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pt-BR" sz="600">
                          <a:effectLst/>
                        </a:rPr>
                        <a:t>1</a:t>
                      </a:r>
                      <a:endParaRPr lang="pt-BR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67" marR="4336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pt-BR" sz="600">
                          <a:effectLst/>
                        </a:rPr>
                        <a:t>1</a:t>
                      </a:r>
                      <a:endParaRPr lang="pt-BR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67" marR="4336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pt-BR" sz="600">
                          <a:effectLst/>
                        </a:rPr>
                        <a:t>-</a:t>
                      </a:r>
                      <a:endParaRPr lang="pt-BR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67" marR="4336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pt-BR" sz="600">
                          <a:effectLst/>
                        </a:rPr>
                        <a:t>-</a:t>
                      </a:r>
                      <a:endParaRPr lang="pt-BR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67" marR="4336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pt-BR" sz="600">
                          <a:effectLst/>
                        </a:rPr>
                        <a:t>3</a:t>
                      </a:r>
                      <a:endParaRPr lang="pt-BR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67" marR="43367" marT="0" marB="0"/>
                </a:tc>
              </a:tr>
              <a:tr h="20002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500">
                          <a:effectLst/>
                        </a:rPr>
                        <a:t>Total Região Sudeste</a:t>
                      </a:r>
                      <a:endParaRPr lang="pt-BR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67" marR="4336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pt-BR" sz="800">
                          <a:effectLst/>
                        </a:rPr>
                        <a:t>-</a:t>
                      </a:r>
                      <a:endParaRPr lang="pt-BR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67" marR="4336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pt-BR" sz="800">
                          <a:effectLst/>
                        </a:rPr>
                        <a:t>-</a:t>
                      </a:r>
                      <a:endParaRPr lang="pt-BR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67" marR="4336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pt-BR" sz="800">
                          <a:effectLst/>
                        </a:rPr>
                        <a:t>-</a:t>
                      </a:r>
                      <a:endParaRPr lang="pt-BR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67" marR="4336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pt-BR" sz="800">
                          <a:effectLst/>
                        </a:rPr>
                        <a:t>4</a:t>
                      </a:r>
                      <a:endParaRPr lang="pt-BR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67" marR="4336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pt-BR" sz="800">
                          <a:effectLst/>
                        </a:rPr>
                        <a:t>6</a:t>
                      </a:r>
                      <a:endParaRPr lang="pt-BR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67" marR="4336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pt-BR" sz="800">
                          <a:effectLst/>
                        </a:rPr>
                        <a:t>1</a:t>
                      </a:r>
                      <a:endParaRPr lang="pt-BR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67" marR="4336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pt-BR" sz="800">
                          <a:effectLst/>
                        </a:rPr>
                        <a:t>4</a:t>
                      </a:r>
                      <a:endParaRPr lang="pt-BR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67" marR="4336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pt-BR" sz="800">
                          <a:effectLst/>
                        </a:rPr>
                        <a:t>2</a:t>
                      </a:r>
                      <a:endParaRPr lang="pt-BR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67" marR="4336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pt-BR" sz="800">
                          <a:effectLst/>
                        </a:rPr>
                        <a:t>-</a:t>
                      </a:r>
                      <a:endParaRPr lang="pt-BR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67" marR="4336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pt-BR" sz="800">
                          <a:effectLst/>
                        </a:rPr>
                        <a:t>1</a:t>
                      </a:r>
                      <a:endParaRPr lang="pt-BR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67" marR="4336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pt-BR" sz="800">
                          <a:effectLst/>
                        </a:rPr>
                        <a:t>18</a:t>
                      </a:r>
                      <a:endParaRPr lang="pt-BR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67" marR="43367" marT="0" marB="0"/>
                </a:tc>
              </a:tr>
              <a:tr h="12501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pt-BR" sz="600">
                          <a:effectLst/>
                        </a:rPr>
                        <a:t>SC</a:t>
                      </a:r>
                      <a:endParaRPr lang="pt-BR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67" marR="4336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pt-BR" sz="600">
                          <a:effectLst/>
                        </a:rPr>
                        <a:t>-</a:t>
                      </a:r>
                      <a:endParaRPr lang="pt-BR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67" marR="4336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pt-BR" sz="600">
                          <a:effectLst/>
                        </a:rPr>
                        <a:t>1</a:t>
                      </a:r>
                      <a:endParaRPr lang="pt-BR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67" marR="4336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pt-BR" sz="600">
                          <a:effectLst/>
                        </a:rPr>
                        <a:t>-</a:t>
                      </a:r>
                      <a:endParaRPr lang="pt-BR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67" marR="4336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pt-BR" sz="600">
                          <a:effectLst/>
                        </a:rPr>
                        <a:t>-</a:t>
                      </a:r>
                      <a:endParaRPr lang="pt-BR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67" marR="4336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pt-BR" sz="600">
                          <a:effectLst/>
                        </a:rPr>
                        <a:t>-</a:t>
                      </a:r>
                      <a:endParaRPr lang="pt-BR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67" marR="4336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pt-BR" sz="600">
                          <a:effectLst/>
                        </a:rPr>
                        <a:t>-</a:t>
                      </a:r>
                      <a:endParaRPr lang="pt-BR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67" marR="4336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pt-BR" sz="600">
                          <a:effectLst/>
                        </a:rPr>
                        <a:t>-</a:t>
                      </a:r>
                      <a:endParaRPr lang="pt-BR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67" marR="4336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pt-BR" sz="600">
                          <a:effectLst/>
                        </a:rPr>
                        <a:t>-</a:t>
                      </a:r>
                      <a:endParaRPr lang="pt-BR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67" marR="4336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pt-BR" sz="600">
                          <a:effectLst/>
                        </a:rPr>
                        <a:t>-</a:t>
                      </a:r>
                      <a:endParaRPr lang="pt-BR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67" marR="4336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pt-BR" sz="600">
                          <a:effectLst/>
                        </a:rPr>
                        <a:t>-</a:t>
                      </a:r>
                      <a:endParaRPr lang="pt-BR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67" marR="4336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pt-BR" sz="600">
                          <a:effectLst/>
                        </a:rPr>
                        <a:t>1</a:t>
                      </a:r>
                      <a:endParaRPr lang="pt-BR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67" marR="43367" marT="0" marB="0"/>
                </a:tc>
              </a:tr>
              <a:tr h="12501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pt-BR" sz="600">
                          <a:effectLst/>
                        </a:rPr>
                        <a:t>PR</a:t>
                      </a:r>
                      <a:endParaRPr lang="pt-BR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67" marR="4336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pt-BR" sz="600">
                          <a:effectLst/>
                        </a:rPr>
                        <a:t>2</a:t>
                      </a:r>
                      <a:endParaRPr lang="pt-BR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67" marR="4336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pt-BR" sz="600">
                          <a:effectLst/>
                        </a:rPr>
                        <a:t>-</a:t>
                      </a:r>
                      <a:endParaRPr lang="pt-BR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67" marR="4336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pt-BR" sz="600">
                          <a:effectLst/>
                        </a:rPr>
                        <a:t>-</a:t>
                      </a:r>
                      <a:endParaRPr lang="pt-BR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67" marR="4336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pt-BR" sz="600">
                          <a:effectLst/>
                        </a:rPr>
                        <a:t>-</a:t>
                      </a:r>
                      <a:endParaRPr lang="pt-BR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67" marR="4336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pt-BR" sz="600">
                          <a:effectLst/>
                        </a:rPr>
                        <a:t>1</a:t>
                      </a:r>
                      <a:endParaRPr lang="pt-BR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67" marR="4336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pt-BR" sz="600">
                          <a:effectLst/>
                        </a:rPr>
                        <a:t>-</a:t>
                      </a:r>
                      <a:endParaRPr lang="pt-BR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67" marR="4336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pt-BR" sz="600">
                          <a:effectLst/>
                        </a:rPr>
                        <a:t>-</a:t>
                      </a:r>
                      <a:endParaRPr lang="pt-BR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67" marR="4336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pt-BR" sz="600">
                          <a:effectLst/>
                        </a:rPr>
                        <a:t>3</a:t>
                      </a:r>
                      <a:endParaRPr lang="pt-BR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67" marR="4336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pt-BR" sz="600">
                          <a:effectLst/>
                        </a:rPr>
                        <a:t>-</a:t>
                      </a:r>
                      <a:endParaRPr lang="pt-BR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67" marR="4336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pt-BR" sz="600">
                          <a:effectLst/>
                        </a:rPr>
                        <a:t>-</a:t>
                      </a:r>
                      <a:endParaRPr lang="pt-BR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67" marR="4336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pt-BR" sz="600">
                          <a:effectLst/>
                        </a:rPr>
                        <a:t>6</a:t>
                      </a:r>
                      <a:endParaRPr lang="pt-BR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67" marR="43367" marT="0" marB="0"/>
                </a:tc>
              </a:tr>
              <a:tr h="12501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pt-BR" sz="600">
                          <a:effectLst/>
                        </a:rPr>
                        <a:t>RS</a:t>
                      </a:r>
                      <a:endParaRPr lang="pt-BR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67" marR="4336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pt-BR" sz="600">
                          <a:effectLst/>
                        </a:rPr>
                        <a:t>-</a:t>
                      </a:r>
                      <a:endParaRPr lang="pt-BR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67" marR="4336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pt-BR" sz="600">
                          <a:effectLst/>
                        </a:rPr>
                        <a:t>-</a:t>
                      </a:r>
                      <a:endParaRPr lang="pt-BR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67" marR="4336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pt-BR" sz="600">
                          <a:effectLst/>
                        </a:rPr>
                        <a:t>-</a:t>
                      </a:r>
                      <a:endParaRPr lang="pt-BR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67" marR="4336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pt-BR" sz="600">
                          <a:effectLst/>
                        </a:rPr>
                        <a:t>1</a:t>
                      </a:r>
                      <a:endParaRPr lang="pt-BR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67" marR="4336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pt-BR" sz="600">
                          <a:effectLst/>
                        </a:rPr>
                        <a:t>-</a:t>
                      </a:r>
                      <a:endParaRPr lang="pt-BR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67" marR="4336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pt-BR" sz="600">
                          <a:effectLst/>
                        </a:rPr>
                        <a:t>-</a:t>
                      </a:r>
                      <a:endParaRPr lang="pt-BR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67" marR="4336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pt-BR" sz="600">
                          <a:effectLst/>
                        </a:rPr>
                        <a:t>-</a:t>
                      </a:r>
                      <a:endParaRPr lang="pt-BR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67" marR="4336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pt-BR" sz="600">
                          <a:effectLst/>
                        </a:rPr>
                        <a:t>-</a:t>
                      </a:r>
                      <a:endParaRPr lang="pt-BR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67" marR="4336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pt-BR" sz="600">
                          <a:effectLst/>
                        </a:rPr>
                        <a:t>-</a:t>
                      </a:r>
                      <a:endParaRPr lang="pt-BR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67" marR="4336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pt-BR" sz="600">
                          <a:effectLst/>
                        </a:rPr>
                        <a:t>-</a:t>
                      </a:r>
                      <a:endParaRPr lang="pt-BR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67" marR="4336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pt-BR" sz="600">
                          <a:effectLst/>
                        </a:rPr>
                        <a:t>1</a:t>
                      </a:r>
                      <a:endParaRPr lang="pt-BR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67" marR="43367" marT="0" marB="0"/>
                </a:tc>
              </a:tr>
              <a:tr h="20002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500">
                          <a:effectLst/>
                        </a:rPr>
                        <a:t>Total Região Sul</a:t>
                      </a:r>
                      <a:endParaRPr lang="pt-BR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67" marR="4336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pt-BR" sz="800">
                          <a:effectLst/>
                        </a:rPr>
                        <a:t>2</a:t>
                      </a:r>
                      <a:endParaRPr lang="pt-BR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67" marR="4336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pt-BR" sz="800">
                          <a:effectLst/>
                        </a:rPr>
                        <a:t>1</a:t>
                      </a:r>
                      <a:endParaRPr lang="pt-BR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67" marR="4336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pt-BR" sz="800">
                          <a:effectLst/>
                        </a:rPr>
                        <a:t>-</a:t>
                      </a:r>
                      <a:endParaRPr lang="pt-BR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67" marR="4336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pt-BR" sz="800">
                          <a:effectLst/>
                        </a:rPr>
                        <a:t>1</a:t>
                      </a:r>
                      <a:endParaRPr lang="pt-BR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67" marR="4336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pt-BR" sz="800">
                          <a:effectLst/>
                        </a:rPr>
                        <a:t>1</a:t>
                      </a:r>
                      <a:endParaRPr lang="pt-BR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67" marR="4336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pt-BR" sz="800">
                          <a:effectLst/>
                        </a:rPr>
                        <a:t>-</a:t>
                      </a:r>
                      <a:endParaRPr lang="pt-BR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67" marR="4336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pt-BR" sz="800">
                          <a:effectLst/>
                        </a:rPr>
                        <a:t>-</a:t>
                      </a:r>
                      <a:endParaRPr lang="pt-BR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67" marR="4336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pt-BR" sz="800">
                          <a:effectLst/>
                        </a:rPr>
                        <a:t>3</a:t>
                      </a:r>
                      <a:endParaRPr lang="pt-BR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67" marR="4336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pt-BR" sz="800">
                          <a:effectLst/>
                        </a:rPr>
                        <a:t>-</a:t>
                      </a:r>
                      <a:endParaRPr lang="pt-BR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67" marR="4336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pt-BR" sz="800">
                          <a:effectLst/>
                        </a:rPr>
                        <a:t>-</a:t>
                      </a:r>
                      <a:endParaRPr lang="pt-BR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67" marR="4336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pt-BR" sz="800">
                          <a:effectLst/>
                        </a:rPr>
                        <a:t>8</a:t>
                      </a:r>
                      <a:endParaRPr lang="pt-BR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67" marR="43367" marT="0" marB="0"/>
                </a:tc>
              </a:tr>
              <a:tr h="15815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pt-BR" sz="600">
                          <a:effectLst/>
                        </a:rPr>
                        <a:t>TOTAL</a:t>
                      </a:r>
                      <a:endParaRPr lang="pt-BR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67" marR="4336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pt-BR" sz="800">
                          <a:effectLst/>
                        </a:rPr>
                        <a:t>08</a:t>
                      </a:r>
                      <a:endParaRPr lang="pt-BR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67" marR="4336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pt-BR" sz="800">
                          <a:effectLst/>
                        </a:rPr>
                        <a:t>27</a:t>
                      </a:r>
                      <a:endParaRPr lang="pt-BR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67" marR="4336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pt-BR" sz="800">
                          <a:effectLst/>
                        </a:rPr>
                        <a:t>02</a:t>
                      </a:r>
                      <a:endParaRPr lang="pt-BR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67" marR="4336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pt-BR" sz="800">
                          <a:effectLst/>
                        </a:rPr>
                        <a:t>13</a:t>
                      </a:r>
                      <a:endParaRPr lang="pt-BR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67" marR="4336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pt-BR" sz="800">
                          <a:effectLst/>
                        </a:rPr>
                        <a:t>09</a:t>
                      </a:r>
                      <a:endParaRPr lang="pt-BR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67" marR="4336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pt-BR" sz="800">
                          <a:effectLst/>
                        </a:rPr>
                        <a:t>08</a:t>
                      </a:r>
                      <a:endParaRPr lang="pt-BR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67" marR="4336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pt-BR" sz="800">
                          <a:effectLst/>
                        </a:rPr>
                        <a:t>10</a:t>
                      </a:r>
                      <a:endParaRPr lang="pt-BR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67" marR="4336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pt-BR" sz="800">
                          <a:effectLst/>
                        </a:rPr>
                        <a:t>08</a:t>
                      </a:r>
                      <a:endParaRPr lang="pt-BR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67" marR="4336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pt-BR" sz="800">
                          <a:effectLst/>
                        </a:rPr>
                        <a:t>02</a:t>
                      </a:r>
                      <a:endParaRPr lang="pt-BR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67" marR="4336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pt-BR" sz="800">
                          <a:effectLst/>
                        </a:rPr>
                        <a:t>04</a:t>
                      </a:r>
                      <a:endParaRPr lang="pt-BR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67" marR="4336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pt-BR" sz="800" dirty="0">
                          <a:effectLst/>
                        </a:rPr>
                        <a:t>91</a:t>
                      </a:r>
                      <a:endParaRPr lang="pt-BR" sz="7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67" marR="43367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245343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66264" y="503589"/>
            <a:ext cx="784528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DESAFIO 2: Implementação de uma </a:t>
            </a:r>
          </a:p>
          <a:p>
            <a:pPr algn="ctr"/>
            <a:r>
              <a:rPr lang="en-US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Política Pública de Ciência, Tecnologia e Inovação </a:t>
            </a:r>
          </a:p>
          <a:p>
            <a:pPr algn="ctr"/>
            <a:r>
              <a:rPr lang="en-US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pelo Ministério do Esporte</a:t>
            </a:r>
          </a:p>
        </p:txBody>
      </p:sp>
      <p:sp>
        <p:nvSpPr>
          <p:cNvPr id="4" name="CaixaDeTexto 3"/>
          <p:cNvSpPr txBox="1"/>
          <p:nvPr/>
        </p:nvSpPr>
        <p:spPr>
          <a:xfrm>
            <a:off x="1364974" y="2690191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pt-BR" dirty="0"/>
          </a:p>
        </p:txBody>
      </p:sp>
      <p:graphicFrame>
        <p:nvGraphicFramePr>
          <p:cNvPr id="5" name="Tabel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67352800"/>
              </p:ext>
            </p:extLst>
          </p:nvPr>
        </p:nvGraphicFramePr>
        <p:xfrm>
          <a:off x="1775791" y="2478156"/>
          <a:ext cx="5459895" cy="360459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351126"/>
                <a:gridCol w="3108769"/>
              </a:tblGrid>
              <a:tr h="1305266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628650" algn="l"/>
                          <a:tab pos="1641475" algn="ctr"/>
                          <a:tab pos="4438650" algn="l"/>
                        </a:tabLst>
                      </a:pPr>
                      <a:endParaRPr lang="pt-BR" sz="1600" dirty="0" smtClean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628650" algn="l"/>
                          <a:tab pos="1641475" algn="ctr"/>
                          <a:tab pos="4438650" algn="l"/>
                        </a:tabLst>
                      </a:pPr>
                      <a:r>
                        <a:rPr lang="pt-BR" sz="1600" dirty="0" smtClean="0">
                          <a:effectLst/>
                        </a:rPr>
                        <a:t>GRUPOS </a:t>
                      </a:r>
                      <a:r>
                        <a:rPr lang="pt-BR" sz="1600" dirty="0">
                          <a:effectLst/>
                        </a:rPr>
                        <a:t>DE </a:t>
                      </a:r>
                      <a:r>
                        <a:rPr lang="pt-BR" sz="1600" dirty="0" smtClean="0">
                          <a:effectLst/>
                        </a:rPr>
                        <a:t>PESQUISA</a:t>
                      </a:r>
                      <a:endParaRPr lang="pt-BR" sz="1600" dirty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200"/>
                        </a:spcAft>
                        <a:tabLst>
                          <a:tab pos="4438650" algn="l"/>
                        </a:tabLst>
                      </a:pPr>
                      <a:r>
                        <a:rPr lang="pt-BR" sz="1600" dirty="0" smtClean="0">
                          <a:effectLst/>
                        </a:rPr>
                        <a:t>INTEGRANTES DOS CENTROS DA </a:t>
                      </a:r>
                      <a:r>
                        <a:rPr lang="pt-BR" sz="1600" dirty="0">
                          <a:effectLst/>
                        </a:rPr>
                        <a:t>REDE </a:t>
                      </a:r>
                      <a:r>
                        <a:rPr lang="pt-BR" sz="1600" dirty="0" smtClean="0">
                          <a:effectLst/>
                        </a:rPr>
                        <a:t>CEDES  2016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200"/>
                        </a:spcAft>
                        <a:tabLst>
                          <a:tab pos="4438650" algn="l"/>
                        </a:tabLst>
                      </a:pPr>
                      <a:endParaRPr lang="pt-BR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</a:tr>
              <a:tr h="32847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tabLst>
                          <a:tab pos="4438650" algn="l"/>
                        </a:tabLst>
                      </a:pPr>
                      <a:r>
                        <a:rPr lang="pt-BR" sz="1600" dirty="0">
                          <a:effectLst/>
                        </a:rPr>
                        <a:t>REGIÕES</a:t>
                      </a:r>
                      <a:endParaRPr lang="pt-BR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tabLst>
                          <a:tab pos="4438650" algn="l"/>
                        </a:tabLst>
                      </a:pPr>
                      <a:r>
                        <a:rPr lang="pt-BR" sz="1600" b="1" dirty="0" smtClean="0">
                          <a:effectLst/>
                        </a:rPr>
                        <a:t>NÚMERO DE GRUPOS</a:t>
                      </a:r>
                      <a:endParaRPr lang="pt-BR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2847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tabLst>
                          <a:tab pos="4438650" algn="l"/>
                        </a:tabLst>
                      </a:pPr>
                      <a:r>
                        <a:rPr lang="pt-BR" sz="1400" b="1" dirty="0">
                          <a:effectLst/>
                        </a:rPr>
                        <a:t>NORTE</a:t>
                      </a:r>
                      <a:endParaRPr lang="pt-BR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tabLst>
                          <a:tab pos="4438650" algn="l"/>
                        </a:tabLst>
                      </a:pPr>
                      <a:r>
                        <a:rPr lang="pt-BR" sz="1400" b="1" dirty="0">
                          <a:effectLst/>
                        </a:rPr>
                        <a:t>20</a:t>
                      </a:r>
                      <a:endParaRPr lang="pt-BR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2847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tabLst>
                          <a:tab pos="4438650" algn="l"/>
                        </a:tabLst>
                      </a:pPr>
                      <a:r>
                        <a:rPr lang="pt-BR" sz="1400" b="1" dirty="0">
                          <a:effectLst/>
                        </a:rPr>
                        <a:t>NORDESTE</a:t>
                      </a:r>
                      <a:endParaRPr lang="pt-BR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tabLst>
                          <a:tab pos="4438650" algn="l"/>
                        </a:tabLst>
                      </a:pPr>
                      <a:r>
                        <a:rPr lang="pt-BR" sz="1400" b="1" dirty="0">
                          <a:effectLst/>
                        </a:rPr>
                        <a:t>34</a:t>
                      </a:r>
                      <a:endParaRPr lang="pt-BR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2847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tabLst>
                          <a:tab pos="4438650" algn="l"/>
                        </a:tabLst>
                      </a:pPr>
                      <a:r>
                        <a:rPr lang="pt-BR" sz="1400" b="1" dirty="0">
                          <a:effectLst/>
                        </a:rPr>
                        <a:t>SUDESTE</a:t>
                      </a:r>
                      <a:endParaRPr lang="pt-BR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tabLst>
                          <a:tab pos="4438650" algn="l"/>
                        </a:tabLst>
                      </a:pPr>
                      <a:r>
                        <a:rPr lang="pt-BR" sz="1400" b="1" dirty="0">
                          <a:effectLst/>
                        </a:rPr>
                        <a:t>16</a:t>
                      </a:r>
                      <a:endParaRPr lang="pt-BR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2847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tabLst>
                          <a:tab pos="4438650" algn="l"/>
                        </a:tabLst>
                      </a:pPr>
                      <a:r>
                        <a:rPr lang="pt-BR" sz="1400" b="1" dirty="0">
                          <a:effectLst/>
                        </a:rPr>
                        <a:t>CENTRO OESTE </a:t>
                      </a:r>
                      <a:endParaRPr lang="pt-BR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tabLst>
                          <a:tab pos="4438650" algn="l"/>
                        </a:tabLst>
                      </a:pPr>
                      <a:r>
                        <a:rPr lang="pt-BR" sz="1400" b="1" dirty="0">
                          <a:effectLst/>
                        </a:rPr>
                        <a:t>16</a:t>
                      </a:r>
                      <a:endParaRPr lang="pt-BR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2847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tabLst>
                          <a:tab pos="4438650" algn="l"/>
                        </a:tabLst>
                      </a:pPr>
                      <a:r>
                        <a:rPr lang="pt-BR" sz="1400" b="1" dirty="0">
                          <a:effectLst/>
                        </a:rPr>
                        <a:t>SUL</a:t>
                      </a:r>
                      <a:endParaRPr lang="pt-BR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tabLst>
                          <a:tab pos="4438650" algn="l"/>
                        </a:tabLst>
                      </a:pPr>
                      <a:r>
                        <a:rPr lang="pt-BR" sz="1400" b="1" dirty="0">
                          <a:effectLst/>
                        </a:rPr>
                        <a:t>13</a:t>
                      </a:r>
                      <a:endParaRPr lang="pt-BR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2847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tabLst>
                          <a:tab pos="4438650" algn="l"/>
                        </a:tabLst>
                      </a:pPr>
                      <a:r>
                        <a:rPr lang="pt-BR" sz="1400" b="1" dirty="0">
                          <a:effectLst/>
                        </a:rPr>
                        <a:t>TOTAL</a:t>
                      </a:r>
                      <a:endParaRPr lang="pt-BR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tabLst>
                          <a:tab pos="4438650" algn="l"/>
                        </a:tabLst>
                      </a:pPr>
                      <a:r>
                        <a:rPr lang="pt-BR" sz="1400" b="1" dirty="0">
                          <a:effectLst/>
                        </a:rPr>
                        <a:t>99</a:t>
                      </a:r>
                      <a:endParaRPr lang="pt-BR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2566988" y="3106738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tabLst>
                <a:tab pos="443865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tabLst>
                <a:tab pos="443865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tabLst>
                <a:tab pos="443865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tabLst>
                <a:tab pos="443865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tabLst>
                <a:tab pos="443865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443865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443865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443865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443865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438650" algn="l"/>
              </a:tabLst>
            </a:pPr>
            <a:endParaRPr kumimoji="0" lang="pt-BR" altLang="pt-B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955138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ixaDeTexto 2"/>
          <p:cNvSpPr txBox="1"/>
          <p:nvPr/>
        </p:nvSpPr>
        <p:spPr>
          <a:xfrm>
            <a:off x="503583" y="463833"/>
            <a:ext cx="735495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DESAFIO </a:t>
            </a:r>
            <a:r>
              <a:rPr lang="en-US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3: Expansão da base de desenvolvimento de pesquisas em </a:t>
            </a:r>
          </a:p>
          <a:p>
            <a:pPr algn="ctr"/>
            <a:r>
              <a:rPr lang="en-US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Políticas Públicas de Esporte e Lazer</a:t>
            </a:r>
            <a:endParaRPr lang="pt-BR" sz="24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8" name="Rectangle 1"/>
          <p:cNvSpPr>
            <a:spLocks noChangeArrowheads="1"/>
          </p:cNvSpPr>
          <p:nvPr/>
        </p:nvSpPr>
        <p:spPr bwMode="auto">
          <a:xfrm>
            <a:off x="1277938" y="321945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BR" altLang="pt-B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20" name="Tabela 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0273291"/>
              </p:ext>
            </p:extLst>
          </p:nvPr>
        </p:nvGraphicFramePr>
        <p:xfrm>
          <a:off x="450578" y="2027586"/>
          <a:ext cx="7474227" cy="470763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713094"/>
                <a:gridCol w="1559125"/>
                <a:gridCol w="1402164"/>
                <a:gridCol w="1402164"/>
                <a:gridCol w="1397680"/>
              </a:tblGrid>
              <a:tr h="89332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400" dirty="0" smtClean="0">
                          <a:effectLst/>
                        </a:rPr>
                        <a:t>REGIÃO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pt-BR" sz="1400" dirty="0" smtClean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pt-BR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100" marR="38100" marT="19050" marB="1905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pt-BR" sz="1400" dirty="0" smtClean="0">
                        <a:solidFill>
                          <a:schemeClr val="accent6">
                            <a:lumMod val="60000"/>
                            <a:lumOff val="40000"/>
                          </a:schemeClr>
                        </a:solidFill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400" dirty="0" smtClean="0">
                          <a:solidFill>
                            <a:schemeClr val="accent6">
                              <a:lumMod val="60000"/>
                              <a:lumOff val="40000"/>
                            </a:schemeClr>
                          </a:solidFill>
                          <a:effectLst/>
                        </a:rPr>
                        <a:t>2003-2014</a:t>
                      </a:r>
                      <a:endParaRPr lang="pt-BR" sz="1400" dirty="0">
                        <a:solidFill>
                          <a:schemeClr val="accent6">
                            <a:lumMod val="60000"/>
                            <a:lumOff val="40000"/>
                          </a:schemeClr>
                        </a:solidFill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pt-BR" sz="1400" dirty="0" smtClean="0">
                          <a:solidFill>
                            <a:schemeClr val="accent6">
                              <a:lumMod val="60000"/>
                              <a:lumOff val="40000"/>
                            </a:schemeClr>
                          </a:solidFill>
                          <a:effectLst/>
                        </a:rPr>
                        <a:t>UF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pt-BR" sz="1400" dirty="0">
                        <a:solidFill>
                          <a:schemeClr val="accent6">
                            <a:lumMod val="60000"/>
                            <a:lumOff val="40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100" marR="38100" marT="19050" marB="1905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400" dirty="0">
                          <a:effectLst/>
                        </a:rPr>
                        <a:t>2003-2014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pt-BR" sz="1400" dirty="0" smtClean="0">
                          <a:effectLst/>
                        </a:rPr>
                        <a:t>IES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pt-BR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100" marR="38100" marT="19050" marB="1905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pt-BR" sz="1400" dirty="0" smtClean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400" dirty="0" smtClean="0">
                          <a:solidFill>
                            <a:schemeClr val="accent6">
                              <a:lumMod val="60000"/>
                              <a:lumOff val="40000"/>
                            </a:schemeClr>
                          </a:solidFill>
                          <a:effectLst/>
                        </a:rPr>
                        <a:t>2015-2016</a:t>
                      </a:r>
                      <a:endParaRPr lang="pt-BR" sz="1400" dirty="0">
                        <a:solidFill>
                          <a:schemeClr val="accent6">
                            <a:lumMod val="60000"/>
                            <a:lumOff val="40000"/>
                          </a:schemeClr>
                        </a:solidFill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400" dirty="0">
                          <a:solidFill>
                            <a:schemeClr val="accent6">
                              <a:lumMod val="60000"/>
                              <a:lumOff val="40000"/>
                            </a:schemeClr>
                          </a:solidFill>
                          <a:effectLst/>
                        </a:rPr>
                        <a:t>UF</a:t>
                      </a:r>
                      <a:endParaRPr lang="pt-BR" sz="1400" dirty="0">
                        <a:solidFill>
                          <a:schemeClr val="accent6">
                            <a:lumMod val="60000"/>
                            <a:lumOff val="40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pt-BR" sz="1400" dirty="0" smtClean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400" dirty="0" smtClean="0">
                          <a:effectLst/>
                        </a:rPr>
                        <a:t>2015-2016</a:t>
                      </a:r>
                      <a:endParaRPr lang="pt-BR" sz="1400" dirty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400" dirty="0">
                          <a:effectLst/>
                        </a:rPr>
                        <a:t>IES</a:t>
                      </a:r>
                      <a:endParaRPr lang="pt-BR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47838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1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NORTE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pt-BR" sz="11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100" marR="38100" marT="19050" marB="1905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pt-BR" sz="1200" b="1" dirty="0" smtClean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t-BR" sz="1200" b="1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04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pt-BR" sz="1200" b="1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100" marR="38100" marT="19050" marB="1905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t-BR" sz="12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06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pt-BR" sz="12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100" marR="38100" marT="19050" marB="1905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pt-BR" sz="1200" b="1" dirty="0" smtClean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t-BR" sz="12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07</a:t>
                      </a:r>
                      <a:endParaRPr lang="pt-BR" sz="12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pt-BR" sz="1200" b="1" dirty="0" smtClean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t-BR" sz="12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14</a:t>
                      </a:r>
                      <a:endParaRPr lang="pt-BR" sz="12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47838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1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NORDESTE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pt-BR" sz="11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100" marR="38100" marT="19050" marB="1905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pt-BR" sz="1200" b="1" dirty="0" smtClean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t-BR" sz="1200" b="1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07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pt-BR" sz="1200" b="1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100" marR="38100" marT="19050" marB="1905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t-BR" sz="12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13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pt-BR" sz="12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100" marR="38100" marT="19050" marB="1905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pt-BR" sz="1200" b="1" dirty="0" smtClean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t-BR" sz="12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09</a:t>
                      </a:r>
                      <a:endParaRPr lang="pt-BR" sz="12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pt-BR" sz="1200" b="1" dirty="0" smtClean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t-BR" sz="12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26</a:t>
                      </a:r>
                      <a:endParaRPr lang="pt-BR" sz="12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47838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1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SUDESTE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pt-BR" sz="11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100" marR="38100" marT="19050" marB="1905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pt-BR" sz="1200" b="1" dirty="0" smtClean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t-BR" sz="1200" b="1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04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pt-BR" sz="1200" b="1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100" marR="38100" marT="19050" marB="1905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t-BR" sz="12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23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pt-BR" sz="12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100" marR="38100" marT="19050" marB="1905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pt-BR" sz="1200" b="1" dirty="0" smtClean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t-BR" sz="12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04</a:t>
                      </a:r>
                      <a:endParaRPr lang="pt-BR" sz="12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pt-BR" sz="1200" b="1" dirty="0" smtClean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t-BR" sz="12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09</a:t>
                      </a:r>
                      <a:endParaRPr lang="pt-BR" sz="12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47838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1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SUL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pt-BR" sz="11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100" marR="38100" marT="19050" marB="1905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pt-BR" sz="1200" b="1" dirty="0" smtClean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t-BR" sz="1200" b="1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03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pt-BR" sz="1200" b="1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100" marR="38100" marT="19050" marB="1905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t-BR" sz="12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12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pt-BR" sz="12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100" marR="38100" marT="19050" marB="1905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pt-BR" sz="1200" b="1" dirty="0" smtClean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t-BR" sz="12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03</a:t>
                      </a:r>
                      <a:endParaRPr lang="pt-BR" sz="12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pt-BR" sz="1200" b="1" dirty="0" smtClean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t-BR" sz="12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13</a:t>
                      </a:r>
                      <a:endParaRPr lang="pt-BR" sz="12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47838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1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CENTRO OESTE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pt-BR" sz="11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100" marR="38100" marT="19050" marB="1905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pt-BR" sz="1200" b="1" dirty="0" smtClean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t-BR" sz="1200" b="1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04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pt-BR" sz="1200" b="1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100" marR="38100" marT="19050" marB="1905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t-BR" sz="12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07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pt-BR" sz="12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100" marR="38100" marT="19050" marB="1905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pt-BR" sz="1200" b="1" dirty="0" smtClean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t-BR" sz="12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04</a:t>
                      </a:r>
                      <a:endParaRPr lang="pt-BR" sz="12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pt-BR" sz="1200" b="1" dirty="0" smtClean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t-BR" sz="12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10</a:t>
                      </a:r>
                      <a:endParaRPr lang="pt-BR" sz="12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47838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4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TOTAL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pt-BR" sz="14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100" marR="38100" marT="19050" marB="1905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pt-BR" sz="1400" b="1" dirty="0" smtClean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t-BR" sz="1400" b="1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22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pt-BR" sz="1400" b="1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100" marR="38100" marT="19050" marB="1905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t-BR" sz="14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61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pt-BR" sz="14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100" marR="38100" marT="19050" marB="1905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pt-BR" sz="1400" b="1" dirty="0" smtClean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t-BR" sz="14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27</a:t>
                      </a:r>
                      <a:endParaRPr lang="pt-BR" sz="14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pt-BR" sz="1400" b="1" dirty="0" smtClean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t-BR" sz="14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72</a:t>
                      </a:r>
                      <a:endParaRPr lang="pt-BR" sz="14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870535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theme1.xml><?xml version="1.0" encoding="utf-8"?>
<a:theme xmlns:a="http://schemas.openxmlformats.org/drawingml/2006/main" name="Advantage">
  <a:themeElements>
    <a:clrScheme name="Advantage">
      <a:dk1>
        <a:sysClr val="windowText" lastClr="000000"/>
      </a:dk1>
      <a:lt1>
        <a:sysClr val="window" lastClr="FFFFFF"/>
      </a:lt1>
      <a:dk2>
        <a:srgbClr val="2B142D"/>
      </a:dk2>
      <a:lt2>
        <a:srgbClr val="C3AFCC"/>
      </a:lt2>
      <a:accent1>
        <a:srgbClr val="663366"/>
      </a:accent1>
      <a:accent2>
        <a:srgbClr val="330F42"/>
      </a:accent2>
      <a:accent3>
        <a:srgbClr val="666699"/>
      </a:accent3>
      <a:accent4>
        <a:srgbClr val="999966"/>
      </a:accent4>
      <a:accent5>
        <a:srgbClr val="F7901E"/>
      </a:accent5>
      <a:accent6>
        <a:srgbClr val="A3A101"/>
      </a:accent6>
      <a:hlink>
        <a:srgbClr val="BC5FBC"/>
      </a:hlink>
      <a:folHlink>
        <a:srgbClr val="9775A7"/>
      </a:folHlink>
    </a:clrScheme>
    <a:fontScheme name="Advantage">
      <a:majorFont>
        <a:latin typeface="Rockwell"/>
        <a:ea typeface=""/>
        <a:cs typeface=""/>
        <a:font script="Jpan" typeface="ＭＳ ゴシック"/>
        <a:font script="Hans" typeface="宋体"/>
        <a:font script="Hant" typeface="新細明體"/>
      </a:majorFont>
      <a:minorFont>
        <a:latin typeface="Rockwell"/>
        <a:ea typeface=""/>
        <a:cs typeface=""/>
        <a:font script="Jpan" typeface="ＭＳ ゴシック"/>
        <a:font script="Hans" typeface="宋体"/>
        <a:font script="Hant" typeface="新細明體"/>
      </a:minorFont>
    </a:fontScheme>
    <a:fmtScheme name="Advantage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40000"/>
                <a:alpha val="100000"/>
                <a:satMod val="150000"/>
                <a:lumMod val="100000"/>
              </a:schemeClr>
            </a:gs>
            <a:gs pos="100000">
              <a:schemeClr val="phClr">
                <a:tint val="70000"/>
                <a:shade val="100000"/>
                <a:alpha val="100000"/>
                <a:satMod val="200000"/>
                <a:lumMod val="100000"/>
              </a:schemeClr>
            </a:gs>
          </a:gsLst>
          <a:lin ang="6000000" scaled="1"/>
        </a:gradFill>
        <a:gradFill rotWithShape="1">
          <a:gsLst>
            <a:gs pos="0">
              <a:schemeClr val="phClr">
                <a:shade val="40000"/>
                <a:alpha val="100000"/>
                <a:satMod val="150000"/>
                <a:lumMod val="100000"/>
              </a:schemeClr>
            </a:gs>
            <a:gs pos="100000">
              <a:schemeClr val="phClr">
                <a:tint val="70000"/>
                <a:shade val="100000"/>
                <a:alpha val="100000"/>
                <a:satMod val="200000"/>
                <a:lumMod val="100000"/>
              </a:schemeClr>
            </a:gs>
          </a:gsLst>
          <a:lin ang="5400000" scaled="1"/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50800" dist="25400" dir="13500000">
              <a:srgbClr val="FFFFFF">
                <a:alpha val="75000"/>
              </a:srgbClr>
            </a:innerShdw>
            <a:outerShdw blurRad="63500" dist="25400" dir="5400000" rotWithShape="0">
              <a:srgbClr val="808080">
                <a:alpha val="75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twoPt" dir="tl">
              <a:rot lat="0" lon="0" rev="4500000"/>
            </a:lightRig>
          </a:scene3d>
          <a:sp3d>
            <a:bevelT w="635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1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Advantage.thmx</Template>
  <TotalTime>1114</TotalTime>
  <Words>1363</Words>
  <Application>Microsoft Office PowerPoint</Application>
  <PresentationFormat>Apresentação na tela (4:3)</PresentationFormat>
  <Paragraphs>621</Paragraphs>
  <Slides>16</Slides>
  <Notes>2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16</vt:i4>
      </vt:variant>
    </vt:vector>
  </HeadingPairs>
  <TitlesOfParts>
    <vt:vector size="17" baseType="lpstr">
      <vt:lpstr>Advantage</vt:lpstr>
      <vt:lpstr>PRODUÇÃO DO CONHECIMENTO EM  POLÍTICAS PÚBLICAS DE LAZER, ESPORTE E SAÚDE: experiências da Rede CEDES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PESQUISAS NOS CENTROS DA REDE CEDES  Por Linha de Estudo - 2016 </vt:lpstr>
      <vt:lpstr>Apresentação do PowerPoint</vt:lpstr>
      <vt:lpstr>Apresentação do PowerPoint</vt:lpstr>
      <vt:lpstr>TITULAÇÃO DOS PESQUISADORES DOS CENTROS DE PESQUISAS DA REDE CEDES  2016</vt:lpstr>
      <vt:lpstr>Apresentação do PowerPoint</vt:lpstr>
      <vt:lpstr>Apresentação do PowerPoint</vt:lpstr>
      <vt:lpstr>Apresentação do PowerPoint</vt:lpstr>
      <vt:lpstr>PROPOSTA DA REDE CEDES Gestão da Informação e do Conhecimento  </vt:lpstr>
      <vt:lpstr>PONTO DE CHEGADA</vt:lpstr>
      <vt:lpstr>Apresentação do PowerPoint</vt:lpstr>
    </vt:vector>
  </TitlesOfParts>
  <Company>chenliju222@gmail.com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li ju chen</dc:creator>
  <cp:lastModifiedBy>Leila</cp:lastModifiedBy>
  <cp:revision>116</cp:revision>
  <dcterms:created xsi:type="dcterms:W3CDTF">2013-11-03T20:32:55Z</dcterms:created>
  <dcterms:modified xsi:type="dcterms:W3CDTF">2016-10-19T14:49:06Z</dcterms:modified>
</cp:coreProperties>
</file>