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4" r:id="rId3"/>
    <p:sldId id="296" r:id="rId4"/>
    <p:sldId id="313" r:id="rId5"/>
    <p:sldId id="294" r:id="rId6"/>
    <p:sldId id="295" r:id="rId7"/>
    <p:sldId id="303" r:id="rId8"/>
    <p:sldId id="304" r:id="rId9"/>
    <p:sldId id="297" r:id="rId10"/>
    <p:sldId id="299" r:id="rId11"/>
    <p:sldId id="300" r:id="rId12"/>
    <p:sldId id="298" r:id="rId13"/>
    <p:sldId id="307" r:id="rId14"/>
    <p:sldId id="306" r:id="rId15"/>
    <p:sldId id="308" r:id="rId16"/>
    <p:sldId id="311" r:id="rId17"/>
    <p:sldId id="309" r:id="rId18"/>
    <p:sldId id="310" r:id="rId19"/>
    <p:sldId id="301" r:id="rId20"/>
    <p:sldId id="312" r:id="rId21"/>
    <p:sldId id="302" r:id="rId22"/>
    <p:sldId id="293" r:id="rId23"/>
    <p:sldId id="257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8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2182" autoAdjust="0"/>
  </p:normalViewPr>
  <p:slideViewPr>
    <p:cSldViewPr snapToGrid="0">
      <p:cViewPr varScale="1">
        <p:scale>
          <a:sx n="106" d="100"/>
          <a:sy n="106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192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A0D85-AF31-478D-9EEE-AB7615EDB34B}" type="datetimeFigureOut">
              <a:rPr lang="pt-BR" smtClean="0"/>
              <a:t>30/08/2022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80EA3-EF07-4BF3-BBBF-E83ABAF794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43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A8E26-4ACD-4708-943B-173EF57831AA}" type="datetimeFigureOut">
              <a:rPr lang="pt-BR" smtClean="0"/>
              <a:t>30/08/2022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1B0FC-1FF2-4E2D-B83C-FDDCA69942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3822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fomentem o empreendedorismo e inovação no âmbito da academia, das empresas e das instituições públicas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1B0FC-1FF2-4E2D-B83C-FDDCA69942A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012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fomentem o empreendedorismo e inovação no âmbito da academia, das empresas e das instituições públicas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1B0FC-1FF2-4E2D-B83C-FDDCA69942A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193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7623" y="1506433"/>
            <a:ext cx="8426083" cy="66999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pt-BR" dirty="0"/>
              <a:t>Clique para editar o título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2176463"/>
            <a:ext cx="8387878" cy="2871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  <a:lvl2pPr marL="457200" indent="0" algn="r">
              <a:buNone/>
              <a:defRPr sz="1600"/>
            </a:lvl2pPr>
            <a:lvl3pPr marL="914400" indent="0" algn="r">
              <a:buNone/>
              <a:defRPr sz="1600"/>
            </a:lvl3pPr>
            <a:lvl4pPr marL="1371600" indent="0" algn="r">
              <a:buNone/>
              <a:defRPr sz="1600"/>
            </a:lvl4pPr>
            <a:lvl5pPr marL="1828800" indent="0" algn="r">
              <a:buNone/>
              <a:defRPr sz="1600"/>
            </a:lvl5pPr>
          </a:lstStyle>
          <a:p>
            <a:pPr lvl="0"/>
            <a:r>
              <a:rPr lang="pt-BR" dirty="0"/>
              <a:t>Nome do autor</a:t>
            </a:r>
          </a:p>
        </p:txBody>
      </p:sp>
      <p:sp>
        <p:nvSpPr>
          <p:cNvPr id="9" name="Espaço Reservado para Texto 5"/>
          <p:cNvSpPr>
            <a:spLocks noGrp="1"/>
          </p:cNvSpPr>
          <p:nvPr>
            <p:ph type="body" sz="quarter" idx="11" hasCustomPrompt="1"/>
          </p:nvPr>
        </p:nvSpPr>
        <p:spPr>
          <a:xfrm>
            <a:off x="364417" y="2517789"/>
            <a:ext cx="8379061" cy="2871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  <a:lvl2pPr marL="457200" indent="0" algn="r">
              <a:buNone/>
              <a:defRPr sz="1600"/>
            </a:lvl2pPr>
            <a:lvl3pPr marL="914400" indent="0" algn="r">
              <a:buNone/>
              <a:defRPr sz="1600"/>
            </a:lvl3pPr>
            <a:lvl4pPr marL="1371600" indent="0" algn="r">
              <a:buNone/>
              <a:defRPr sz="1600"/>
            </a:lvl4pPr>
            <a:lvl5pPr marL="1828800" indent="0" algn="r">
              <a:buNone/>
              <a:defRPr sz="1600"/>
            </a:lvl5pPr>
          </a:lstStyle>
          <a:p>
            <a:pPr lvl="0"/>
            <a:r>
              <a:rPr lang="pt-BR" dirty="0"/>
              <a:t>Especialização, formação etc.</a:t>
            </a:r>
          </a:p>
        </p:txBody>
      </p:sp>
    </p:spTree>
    <p:extLst>
      <p:ext uri="{BB962C8B-B14F-4D97-AF65-F5344CB8AC3E}">
        <p14:creationId xmlns:p14="http://schemas.microsoft.com/office/powerpoint/2010/main" val="120199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193637" y="1398588"/>
            <a:ext cx="8756726" cy="355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pPr lvl="0"/>
            <a:r>
              <a:rPr lang="pt-BR" dirty="0"/>
              <a:t>Contato</a:t>
            </a:r>
          </a:p>
        </p:txBody>
      </p:sp>
      <p:sp>
        <p:nvSpPr>
          <p:cNvPr id="5" name="Espaço Reservado para Texto 3"/>
          <p:cNvSpPr>
            <a:spLocks noGrp="1"/>
          </p:cNvSpPr>
          <p:nvPr>
            <p:ph type="body" sz="quarter" idx="11" hasCustomPrompt="1"/>
          </p:nvPr>
        </p:nvSpPr>
        <p:spPr>
          <a:xfrm>
            <a:off x="193637" y="1905992"/>
            <a:ext cx="8756727" cy="355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 b="0"/>
            </a:lvl1pPr>
          </a:lstStyle>
          <a:p>
            <a:pPr lvl="0"/>
            <a:r>
              <a:rPr lang="pt-BR" dirty="0"/>
              <a:t>E-mail:</a:t>
            </a:r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2" hasCustomPrompt="1"/>
          </p:nvPr>
        </p:nvSpPr>
        <p:spPr>
          <a:xfrm>
            <a:off x="193636" y="2284300"/>
            <a:ext cx="8756727" cy="361878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 b="0"/>
            </a:lvl1pPr>
          </a:lstStyle>
          <a:p>
            <a:pPr lvl="0"/>
            <a:r>
              <a:rPr lang="pt-BR" dirty="0"/>
              <a:t>Telefone:</a:t>
            </a:r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quarter" idx="13" hasCustomPrompt="1"/>
          </p:nvPr>
        </p:nvSpPr>
        <p:spPr>
          <a:xfrm>
            <a:off x="193636" y="2667694"/>
            <a:ext cx="8756727" cy="258388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 b="0"/>
            </a:lvl1pPr>
          </a:lstStyle>
          <a:p>
            <a:pPr lvl="0"/>
            <a:r>
              <a:rPr lang="pt-BR" dirty="0"/>
              <a:t>Site:</a:t>
            </a:r>
          </a:p>
        </p:txBody>
      </p:sp>
    </p:spTree>
    <p:extLst>
      <p:ext uri="{BB962C8B-B14F-4D97-AF65-F5344CB8AC3E}">
        <p14:creationId xmlns:p14="http://schemas.microsoft.com/office/powerpoint/2010/main" val="223005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1631982"/>
            <a:ext cx="7886700" cy="435133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pt-BR" dirty="0" smtClean="0">
                <a:solidFill>
                  <a:schemeClr val="tx1"/>
                </a:solidFill>
              </a:defRPr>
            </a:lvl1pPr>
            <a:lvl2pPr>
              <a:defRPr lang="pt-BR" dirty="0" smtClean="0">
                <a:solidFill>
                  <a:schemeClr val="tx1"/>
                </a:solidFill>
              </a:defRPr>
            </a:lvl2pPr>
            <a:lvl3pPr>
              <a:defRPr lang="pt-BR" dirty="0" smtClean="0">
                <a:solidFill>
                  <a:schemeClr val="tx1"/>
                </a:solidFill>
              </a:defRPr>
            </a:lvl3pPr>
            <a:lvl4pPr>
              <a:defRPr lang="pt-BR" dirty="0" smtClean="0">
                <a:solidFill>
                  <a:schemeClr val="tx1"/>
                </a:solidFill>
              </a:defRPr>
            </a:lvl4pPr>
            <a:lvl5pPr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472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21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64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lang="en-US" dirty="0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56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5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49263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7363" y="2049463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3278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97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1944895"/>
            <a:ext cx="3740146" cy="393767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4593514" y="1944895"/>
            <a:ext cx="3921835" cy="39376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30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13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73" r:id="rId3"/>
    <p:sldLayoutId id="2147483674" r:id="rId4"/>
    <p:sldLayoutId id="2147483662" r:id="rId5"/>
    <p:sldLayoutId id="2147483666" r:id="rId6"/>
    <p:sldLayoutId id="2147483668" r:id="rId7"/>
    <p:sldLayoutId id="2147483672" r:id="rId8"/>
    <p:sldLayoutId id="2147483671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75818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5818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5818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5818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5818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5818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nso2010.ibge.gov.br/" TargetMode="External"/><Relationship Id="rId2" Type="http://schemas.openxmlformats.org/officeDocument/2006/relationships/hyperlink" Target="http://dx.doi.org/10.1016/j.rser.2018.04.077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364417" y="1691938"/>
            <a:ext cx="8379061" cy="806011"/>
          </a:xfrm>
        </p:spPr>
        <p:txBody>
          <a:bodyPr/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Análise da Aceitação de medidores inteligentes residenciais no estado de Santa Catarina</a:t>
            </a:r>
            <a:endParaRPr lang="pt-B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0665" y="419299"/>
            <a:ext cx="8215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Variáveis Analisadas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Espaço Reservado para Conteúdo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885251"/>
              </p:ext>
            </p:extLst>
          </p:nvPr>
        </p:nvGraphicFramePr>
        <p:xfrm>
          <a:off x="814901" y="2580477"/>
          <a:ext cx="7427059" cy="2475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287">
                  <a:extLst>
                    <a:ext uri="{9D8B030D-6E8A-4147-A177-3AD203B41FA5}">
                      <a16:colId xmlns:a16="http://schemas.microsoft.com/office/drawing/2014/main" val="665663507"/>
                    </a:ext>
                  </a:extLst>
                </a:gridCol>
                <a:gridCol w="1939324">
                  <a:extLst>
                    <a:ext uri="{9D8B030D-6E8A-4147-A177-3AD203B41FA5}">
                      <a16:colId xmlns:a16="http://schemas.microsoft.com/office/drawing/2014/main" val="2300802373"/>
                    </a:ext>
                  </a:extLst>
                </a:gridCol>
                <a:gridCol w="1023082">
                  <a:extLst>
                    <a:ext uri="{9D8B030D-6E8A-4147-A177-3AD203B41FA5}">
                      <a16:colId xmlns:a16="http://schemas.microsoft.com/office/drawing/2014/main" val="308607720"/>
                    </a:ext>
                  </a:extLst>
                </a:gridCol>
                <a:gridCol w="4164366">
                  <a:extLst>
                    <a:ext uri="{9D8B030D-6E8A-4147-A177-3AD203B41FA5}">
                      <a16:colId xmlns:a16="http://schemas.microsoft.com/office/drawing/2014/main" val="1671802309"/>
                    </a:ext>
                  </a:extLst>
                </a:gridCol>
              </a:tblGrid>
              <a:tr h="1871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Id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Variável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Mensuração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Descrição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3234025"/>
                  </a:ext>
                </a:extLst>
              </a:tr>
              <a:tr h="5786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Escolaridade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Ordinal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(6 categorias)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Cursando Ensino Básico (1) Ensino Básico completo (2)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(3) Cursando Ensino Superior (4) Ensino Superior completo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(5) Cursando Pós-Graduação (6) Pós-Graduação completo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4816712"/>
                  </a:ext>
                </a:extLst>
              </a:tr>
              <a:tr h="382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b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Gênero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Nominal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(3 categorias)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Feminino (1) Masculino (2) Outro/Prefiro não informar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4022710"/>
                  </a:ext>
                </a:extLst>
              </a:tr>
              <a:tr h="1871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c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Discreta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Anos de vida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4746985"/>
                  </a:ext>
                </a:extLst>
              </a:tr>
              <a:tr h="382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d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Número de dormitórios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Discreta </a:t>
                      </a:r>
                      <a:endParaRPr lang="pt-BR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(4 categorias)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(0) 1 dormitório (1) 2 dormitórios (2) 3 dormitórios (3) 4 dormitórios ou mais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4410027"/>
                  </a:ext>
                </a:extLst>
              </a:tr>
              <a:tr h="382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Habitação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Categórica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(2 categorias)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(0) Casa (1) Apartamento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7306123"/>
                  </a:ext>
                </a:extLst>
              </a:tr>
              <a:tr h="1871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f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Cidade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Nominal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Nome da Cidade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411336"/>
                  </a:ext>
                </a:extLst>
              </a:tr>
              <a:tr h="1871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g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Bairro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Nominal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Nome do Bairro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6923461"/>
                  </a:ext>
                </a:extLst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814902" y="1707991"/>
            <a:ext cx="638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Variáveis analisadas nas pesquisas de Joinville e Florianópolis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50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ço Reservado para Conteú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631364"/>
              </p:ext>
            </p:extLst>
          </p:nvPr>
        </p:nvGraphicFramePr>
        <p:xfrm>
          <a:off x="477618" y="1177512"/>
          <a:ext cx="8101626" cy="485335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27561">
                  <a:extLst>
                    <a:ext uri="{9D8B030D-6E8A-4147-A177-3AD203B41FA5}">
                      <a16:colId xmlns:a16="http://schemas.microsoft.com/office/drawing/2014/main" val="3103774448"/>
                    </a:ext>
                  </a:extLst>
                </a:gridCol>
                <a:gridCol w="2115464">
                  <a:extLst>
                    <a:ext uri="{9D8B030D-6E8A-4147-A177-3AD203B41FA5}">
                      <a16:colId xmlns:a16="http://schemas.microsoft.com/office/drawing/2014/main" val="1112401850"/>
                    </a:ext>
                  </a:extLst>
                </a:gridCol>
                <a:gridCol w="1116004">
                  <a:extLst>
                    <a:ext uri="{9D8B030D-6E8A-4147-A177-3AD203B41FA5}">
                      <a16:colId xmlns:a16="http://schemas.microsoft.com/office/drawing/2014/main" val="2690351916"/>
                    </a:ext>
                  </a:extLst>
                </a:gridCol>
                <a:gridCol w="4542597">
                  <a:extLst>
                    <a:ext uri="{9D8B030D-6E8A-4147-A177-3AD203B41FA5}">
                      <a16:colId xmlns:a16="http://schemas.microsoft.com/office/drawing/2014/main" val="113032961"/>
                    </a:ext>
                  </a:extLst>
                </a:gridCol>
              </a:tblGrid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h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Questionário/Comportamento do consumidor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MOD (2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150058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 Hedonic Motivation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HM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Escala </a:t>
                      </a:r>
                      <a:r>
                        <a:rPr lang="pt-BR" sz="900" dirty="0" err="1">
                          <a:effectLst/>
                        </a:rPr>
                        <a:t>Likert</a:t>
                      </a:r>
                      <a:r>
                        <a:rPr lang="pt-BR" sz="900" dirty="0">
                          <a:effectLst/>
                        </a:rPr>
                        <a:t> de 1 a 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0161396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j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Performance Expectancy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PE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9062473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k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Environmental Awareness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EA</a:t>
                      </a:r>
                      <a:r>
                        <a:rPr lang="pt-BR" sz="900">
                          <a:effectLst/>
                        </a:rPr>
                        <a:t>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9755919"/>
                  </a:ext>
                </a:extLst>
              </a:tr>
              <a:tr h="585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Effort Expectancy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EE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4794816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m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Social Influence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SI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38664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Violation of Privacy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VP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9579612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Associated Costs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AC (5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823739"/>
                  </a:ext>
                </a:extLst>
              </a:tr>
              <a:tr h="53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p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Questionário/Constructo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Intention to Use </a:t>
                      </a:r>
                      <a:endParaRPr lang="pt-BR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IU (6 itens)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Escala Likert de 1 a 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(0) Discordo totalmente (1) Discordo parcialmente (2) Não Concordo nem Discordo (3) Concordo Parcialmente (4) Concordo Totalmente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918709"/>
                  </a:ext>
                </a:extLst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2663722" y="398181"/>
            <a:ext cx="3729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Variáveis Analisadas</a:t>
            </a:r>
          </a:p>
        </p:txBody>
      </p:sp>
    </p:spTree>
    <p:extLst>
      <p:ext uri="{BB962C8B-B14F-4D97-AF65-F5344CB8AC3E}">
        <p14:creationId xmlns:p14="http://schemas.microsoft.com/office/powerpoint/2010/main" val="7837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673496"/>
          </a:xfrm>
        </p:spPr>
        <p:txBody>
          <a:bodyPr/>
          <a:lstStyle/>
          <a:p>
            <a:pPr algn="ctr"/>
            <a:r>
              <a:rPr lang="pt-BR" sz="2800" dirty="0" smtClean="0">
                <a:solidFill>
                  <a:schemeClr val="accent6">
                    <a:lumMod val="75000"/>
                  </a:schemeClr>
                </a:solidFill>
              </a:rPr>
              <a:t>2. Pesquisa sobre Aceitação de Medidores Inteligentes em Joinville (SC)</a:t>
            </a:r>
            <a:endParaRPr lang="pt-B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90991" y="2636927"/>
            <a:ext cx="4614203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Município ao Norte do Estado de Santa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atarina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População de 604 mil habitantes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Amostra de 136 respostas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Modelagem por Equações Estruturais - PLS-SEM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1216"/>
            <a:ext cx="4523380" cy="2737465"/>
          </a:xfrm>
          <a:prstGeom prst="rect">
            <a:avLst/>
          </a:prstGeom>
        </p:spPr>
      </p:pic>
      <p:sp>
        <p:nvSpPr>
          <p:cNvPr id="8" name="Fluxograma: Conector 7"/>
          <p:cNvSpPr/>
          <p:nvPr/>
        </p:nvSpPr>
        <p:spPr>
          <a:xfrm>
            <a:off x="8415762" y="2929981"/>
            <a:ext cx="99588" cy="108641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483" y="253218"/>
            <a:ext cx="6865033" cy="5866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41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6">
                    <a:lumMod val="75000"/>
                  </a:schemeClr>
                </a:solidFill>
              </a:rPr>
              <a:t>Resultados da estimação de Joinville</a:t>
            </a:r>
            <a:endParaRPr lang="pt-B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19" y="4116401"/>
            <a:ext cx="8372759" cy="1391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19" y="1544283"/>
            <a:ext cx="8372759" cy="2293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03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38527" y="2419144"/>
            <a:ext cx="4013688" cy="358143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2000" dirty="0" smtClean="0"/>
              <a:t>Capital do Estado de Santa Catarina</a:t>
            </a:r>
          </a:p>
          <a:p>
            <a:pPr>
              <a:lnSpc>
                <a:spcPct val="100000"/>
              </a:lnSpc>
            </a:pPr>
            <a:r>
              <a:rPr lang="pt-BR" sz="2000" dirty="0" smtClean="0"/>
              <a:t>População de 508 mil habitantes</a:t>
            </a:r>
          </a:p>
          <a:p>
            <a:pPr>
              <a:lnSpc>
                <a:spcPct val="100000"/>
              </a:lnSpc>
            </a:pPr>
            <a:r>
              <a:rPr lang="pt-BR" sz="2000" dirty="0" smtClean="0"/>
              <a:t>Amostra de 144 respostas</a:t>
            </a:r>
          </a:p>
          <a:p>
            <a:pPr marL="285750" indent="-285750">
              <a:lnSpc>
                <a:spcPct val="100000"/>
              </a:lnSpc>
            </a:pPr>
            <a:r>
              <a:rPr lang="pt-BR" sz="2000" dirty="0"/>
              <a:t>Modelagem por Equações Estruturais - PLS-SEM</a:t>
            </a:r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628650" y="278229"/>
            <a:ext cx="78867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BR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sobre Aceitação de Medidores Inteligentes em </a:t>
            </a:r>
            <a:r>
              <a:rPr lang="pt-BR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Florianópolis </a:t>
            </a:r>
            <a:r>
              <a:rPr lang="pt-BR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(SC)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215" y="2419144"/>
            <a:ext cx="4523380" cy="2737465"/>
          </a:xfrm>
          <a:prstGeom prst="rect">
            <a:avLst/>
          </a:prstGeom>
        </p:spPr>
      </p:pic>
      <p:sp>
        <p:nvSpPr>
          <p:cNvPr id="2" name="Fluxograma: Conector 1"/>
          <p:cNvSpPr/>
          <p:nvPr/>
        </p:nvSpPr>
        <p:spPr>
          <a:xfrm>
            <a:off x="8515350" y="3558012"/>
            <a:ext cx="99588" cy="108642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24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Diagrama&#10;&#10;Descrição gerada automaticament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33" y="605006"/>
            <a:ext cx="8178637" cy="53315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304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>
                <a:solidFill>
                  <a:schemeClr val="accent2">
                    <a:lumMod val="75000"/>
                  </a:schemeClr>
                </a:solidFill>
              </a:rPr>
              <a:t>Resultados da </a:t>
            </a:r>
            <a:r>
              <a:rPr lang="pt-BR" sz="2800" dirty="0" smtClean="0">
                <a:solidFill>
                  <a:schemeClr val="accent2">
                    <a:lumMod val="75000"/>
                  </a:schemeClr>
                </a:solidFill>
              </a:rPr>
              <a:t>estimação de Florianópolis</a:t>
            </a:r>
            <a:endParaRPr lang="pt-B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25" y="1208261"/>
            <a:ext cx="7006149" cy="46454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443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>
                <a:solidFill>
                  <a:schemeClr val="accent2">
                    <a:lumMod val="75000"/>
                  </a:schemeClr>
                </a:solidFill>
              </a:rPr>
              <a:t>Resultados da </a:t>
            </a:r>
            <a:r>
              <a:rPr lang="pt-BR" sz="2800" dirty="0" smtClean="0">
                <a:solidFill>
                  <a:schemeClr val="accent2">
                    <a:lumMod val="75000"/>
                  </a:schemeClr>
                </a:solidFill>
              </a:rPr>
              <a:t>estimação </a:t>
            </a:r>
            <a:r>
              <a:rPr lang="pt-BR" sz="2800" dirty="0">
                <a:solidFill>
                  <a:schemeClr val="accent2">
                    <a:lumMod val="75000"/>
                  </a:schemeClr>
                </a:solidFill>
              </a:rPr>
              <a:t>de Florianópolis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99" y="2611159"/>
            <a:ext cx="8141401" cy="1505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094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Resultados Gerais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2265664"/>
            <a:ext cx="1973874" cy="1128827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/>
              <a:t>Motivação </a:t>
            </a:r>
          </a:p>
          <a:p>
            <a:pPr marL="0" indent="0" algn="ctr">
              <a:buNone/>
            </a:pPr>
            <a:r>
              <a:rPr lang="pt-BR" dirty="0" smtClean="0"/>
              <a:t>Hedônica</a:t>
            </a:r>
          </a:p>
          <a:p>
            <a:pPr marL="0" indent="0">
              <a:buNone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946" y="2202290"/>
            <a:ext cx="3168773" cy="1279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tângulo 4"/>
          <p:cNvSpPr/>
          <p:nvPr/>
        </p:nvSpPr>
        <p:spPr>
          <a:xfrm>
            <a:off x="676712" y="4255129"/>
            <a:ext cx="1877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Influência Social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524" y="3606766"/>
            <a:ext cx="2250831" cy="225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355600" y="1399694"/>
            <a:ext cx="8387878" cy="287127"/>
          </a:xfrm>
        </p:spPr>
        <p:txBody>
          <a:bodyPr/>
          <a:lstStyle/>
          <a:p>
            <a:pPr algn="ctr"/>
            <a:r>
              <a:rPr lang="pt-BR" sz="1800" b="1" dirty="0">
                <a:solidFill>
                  <a:schemeClr val="tx1"/>
                </a:solidFill>
              </a:rPr>
              <a:t>Laboratório de Empreendedorismo e Inovação (LEMPI)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1"/>
          </p:nvPr>
        </p:nvSpPr>
        <p:spPr>
          <a:xfrm>
            <a:off x="355600" y="1824563"/>
            <a:ext cx="8379061" cy="1000118"/>
          </a:xfrm>
        </p:spPr>
        <p:txBody>
          <a:bodyPr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 Departamento de Engenharia de Produção e </a:t>
            </a:r>
            <a:r>
              <a:rPr lang="pt-BR" dirty="0" smtClean="0">
                <a:solidFill>
                  <a:schemeClr val="tx1"/>
                </a:solidFill>
              </a:rPr>
              <a:t>Sistemas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Bolsista: Iuri Padilha Tavares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Orientador: Diego de Castro </a:t>
            </a:r>
            <a:r>
              <a:rPr lang="pt-BR" dirty="0" err="1" smtClean="0">
                <a:solidFill>
                  <a:schemeClr val="tx1"/>
                </a:solidFill>
              </a:rPr>
              <a:t>Fettermann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6">
                    <a:lumMod val="75000"/>
                  </a:schemeClr>
                </a:solidFill>
              </a:rPr>
              <a:t>Resultados em Joinville</a:t>
            </a:r>
            <a:endParaRPr lang="pt-B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66288" y="2999994"/>
            <a:ext cx="2705393" cy="2880021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/>
              <a:t>Expectativa de Desempenho</a:t>
            </a:r>
          </a:p>
          <a:p>
            <a:pPr marL="0" indent="0" algn="ctr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23" y="2469287"/>
            <a:ext cx="1832111" cy="183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5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2">
                    <a:lumMod val="75000"/>
                  </a:schemeClr>
                </a:solidFill>
              </a:rPr>
              <a:t>Resultados em Florianópolis</a:t>
            </a:r>
            <a:endParaRPr lang="pt-B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17519" y="2444630"/>
            <a:ext cx="3310304" cy="2344653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/>
              <a:t>Expectativa de Esforço</a:t>
            </a:r>
          </a:p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dirty="0" smtClean="0"/>
              <a:t>Consciência Ambiental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055" y="3657598"/>
            <a:ext cx="1456263" cy="15531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584" y="1991390"/>
            <a:ext cx="1981204" cy="136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5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solidFill>
                  <a:schemeClr val="accent1">
                    <a:lumMod val="50000"/>
                  </a:schemeClr>
                </a:solidFill>
              </a:rPr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628650" y="1446922"/>
            <a:ext cx="7886700" cy="4351338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BENITEZ, J., HENSELER, J., CASTILLO, A., &amp; SCHUBERTH, F. (2020). How to perform and report an impactful analysis using partial least squares: Guidelines for confirmatory and explanatory IS research. Information and Management, 57(2), 103168. https://doi.org/10.1016/j.im.2019.05.003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DANTAS</a:t>
            </a:r>
            <a:r>
              <a:rPr lang="en-US" sz="1400" dirty="0">
                <a:solidFill>
                  <a:schemeClr val="tx1"/>
                </a:solidFill>
              </a:rPr>
              <a:t>, G. A.; CASTRO, N. J..; DIAS, L.; ANTUNES, C. H.; VARDIERO, P.; BRANDÃO, R.; ROSENTAL, R.; ZAMBONI, L.. Public policies for smart grids in Brazil. Renewable And Sustainable Energy Reviews, [</a:t>
            </a:r>
            <a:r>
              <a:rPr lang="en-US" sz="1400" dirty="0" err="1">
                <a:solidFill>
                  <a:schemeClr val="tx1"/>
                </a:solidFill>
              </a:rPr>
              <a:t>s.l</a:t>
            </a:r>
            <a:r>
              <a:rPr lang="en-US" sz="1400" dirty="0">
                <a:solidFill>
                  <a:schemeClr val="tx1"/>
                </a:solidFill>
              </a:rPr>
              <a:t>], v. 92, p. 501-512, set. 2018. Elsevier BV.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http://dx.doi.org/10.1016/j.rser.2018.04.077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400" dirty="0">
                <a:solidFill>
                  <a:schemeClr val="tx1"/>
                </a:solidFill>
              </a:rPr>
              <a:t>FORZA, C. Survey research in operations management: a process‐based perspective. International Journal of Operations &amp; Production Management, 2002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400" dirty="0">
                <a:solidFill>
                  <a:schemeClr val="tx1"/>
                </a:solidFill>
              </a:rPr>
              <a:t>HAIR, J.; HULT, G. T.; RINGLE, C.; SARSTEDT, M. A Primer on Partial Least Squares Structural Equation Modeling (PLS-SEM). 2 ed. Sage. 2017. 9781483377445</a:t>
            </a:r>
          </a:p>
          <a:p>
            <a:r>
              <a:rPr lang="pt-BR" sz="1400" dirty="0" smtClean="0">
                <a:solidFill>
                  <a:schemeClr val="tx1"/>
                </a:solidFill>
              </a:rPr>
              <a:t>IBGE</a:t>
            </a:r>
            <a:r>
              <a:rPr lang="pt-BR" sz="1400" dirty="0">
                <a:solidFill>
                  <a:schemeClr val="tx1"/>
                </a:solidFill>
              </a:rPr>
              <a:t>. (2010). Censo Brasileiro 2010. Atlas Censo Demográfico.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https://censo2010.ibge.gov.br</a:t>
            </a:r>
            <a:r>
              <a:rPr lang="pt-BR" sz="1400" dirty="0" smtClean="0">
                <a:solidFill>
                  <a:schemeClr val="tx1"/>
                </a:solidFill>
                <a:hlinkClick r:id="rId3"/>
              </a:rPr>
              <a:t>/</a:t>
            </a:r>
            <a:endParaRPr lang="pt-BR" sz="1400" dirty="0" smtClean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RIGDON, E. E. (2012). Rethinking Partial Least Squares Path Modeling: In Praise of Simple Methods. Long Range Planning, 45(5–6), 341–358. https://doi.org/10.1016/j.lrp.2012.09.010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VENKATESH</a:t>
            </a:r>
            <a:r>
              <a:rPr lang="en-US" sz="1400" dirty="0">
                <a:solidFill>
                  <a:schemeClr val="tx1"/>
                </a:solidFill>
              </a:rPr>
              <a:t>, V.; THONG, J. Y.; XU, X. Consumer acceptance and use of information technology: extending the unified theory of acceptance and use of technology. MIS Quarterly, p. 157-178, 2012.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Iuri Padilha Tavares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193637" y="1825782"/>
            <a:ext cx="8756727" cy="355600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E-mail: iuritavares1303@gmail.com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2"/>
          </p:nvPr>
        </p:nvSpPr>
        <p:spPr>
          <a:xfrm>
            <a:off x="193636" y="2196068"/>
            <a:ext cx="8756727" cy="361878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Telefone: </a:t>
            </a:r>
            <a:r>
              <a:rPr lang="pt-BR" dirty="0" smtClean="0">
                <a:solidFill>
                  <a:schemeClr val="tx1"/>
                </a:solidFill>
              </a:rPr>
              <a:t>(54) 99198-1387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193636" y="2587483"/>
            <a:ext cx="8756727" cy="258388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Site: http://lempi.ufsc.br/</a:t>
            </a:r>
          </a:p>
        </p:txBody>
      </p:sp>
    </p:spTree>
    <p:extLst>
      <p:ext uri="{BB962C8B-B14F-4D97-AF65-F5344CB8AC3E}">
        <p14:creationId xmlns:p14="http://schemas.microsoft.com/office/powerpoint/2010/main" val="26388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Estrutura do Projeto</a:t>
            </a: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35" y="2658794"/>
            <a:ext cx="7547129" cy="2875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798435" y="2135895"/>
            <a:ext cx="6386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Esquematização da Estrutura do Projeto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09387" y="4281592"/>
            <a:ext cx="2168792" cy="1083212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3487603" y="4281592"/>
            <a:ext cx="2168792" cy="108321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065819" y="4286745"/>
            <a:ext cx="2168792" cy="108321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19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442700" y="1699787"/>
            <a:ext cx="7886700" cy="1325563"/>
          </a:xfrm>
        </p:spPr>
        <p:txBody>
          <a:bodyPr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Medidores Inteligentes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977" y="3957446"/>
            <a:ext cx="5677692" cy="2067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Resultado de imagem para smart meter">
            <a:extLst>
              <a:ext uri="{FF2B5EF4-FFF2-40B4-BE49-F238E27FC236}">
                <a16:creationId xmlns:a16="http://schemas.microsoft.com/office/drawing/2014/main" id="{5463FB85-B716-44CB-A6E7-81676B073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48"/>
          <a:stretch/>
        </p:blipFill>
        <p:spPr bwMode="auto">
          <a:xfrm>
            <a:off x="212468" y="1015080"/>
            <a:ext cx="3476010" cy="2694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ta Dobrada para Cima 13"/>
          <p:cNvSpPr/>
          <p:nvPr/>
        </p:nvSpPr>
        <p:spPr>
          <a:xfrm rot="5400000">
            <a:off x="1489586" y="3907670"/>
            <a:ext cx="1375286" cy="1474839"/>
          </a:xfrm>
          <a:prstGeom prst="bentUpArrow">
            <a:avLst>
              <a:gd name="adj1" fmla="val 12131"/>
              <a:gd name="adj2" fmla="val 25000"/>
              <a:gd name="adj3" fmla="val 2714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6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62850"/>
          </a:xfrm>
        </p:spPr>
        <p:txBody>
          <a:bodyPr/>
          <a:lstStyle/>
          <a:p>
            <a:pPr algn="ctr"/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1. Levantamento de projetos de implementação de medidores inteligentes no Brasil</a:t>
            </a: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14" y="2439254"/>
            <a:ext cx="5791372" cy="3630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628650" y="1731368"/>
            <a:ext cx="638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Mapa dos Projetos de Medidores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nteligentes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rasileiros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26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Redes Elétricas Inteligentes (REI) no Brasil</a:t>
            </a: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55" y="2118510"/>
            <a:ext cx="7679489" cy="3087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76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Comparação dos projetos nas regiões brasileiras</a:t>
            </a: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28" y="2870315"/>
            <a:ext cx="8387543" cy="20674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411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Medidores Inteligentes adotados no Brasil</a:t>
            </a: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345" y="2366446"/>
            <a:ext cx="1830451" cy="1853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m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409" y="2366446"/>
            <a:ext cx="1723661" cy="1853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m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683" y="2366446"/>
            <a:ext cx="1854667" cy="1853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74" y="2366450"/>
            <a:ext cx="1853858" cy="18538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683365" y="4220308"/>
            <a:ext cx="177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SGP +M (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Landis+Gyr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729132" y="4249734"/>
            <a:ext cx="177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SMW-100 (WEG)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703621" y="4220307"/>
            <a:ext cx="177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Lumen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3MD (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Nansen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399295" y="4219522"/>
            <a:ext cx="2377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Ace SL7000</a:t>
            </a:r>
          </a:p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(ITRON)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5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2800" dirty="0" smtClean="0">
                <a:solidFill>
                  <a:schemeClr val="tx1"/>
                </a:solidFill>
              </a:rPr>
              <a:t>Modelo UTAUT2</a:t>
            </a: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/>
          <p:nvPr/>
        </p:nvPicPr>
        <p:blipFill rotWithShape="1">
          <a:blip r:embed="rId2"/>
          <a:srcRect l="1272" t="506" r="1091" b="1519"/>
          <a:stretch/>
        </p:blipFill>
        <p:spPr bwMode="auto">
          <a:xfrm>
            <a:off x="1934674" y="1935790"/>
            <a:ext cx="5274652" cy="38690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628650" y="1412570"/>
            <a:ext cx="6386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UTAUT2 e seus constructos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3031</TotalTime>
  <Words>1077</Words>
  <Application>Microsoft Office PowerPoint</Application>
  <PresentationFormat>Apresentação na tela (4:3)</PresentationFormat>
  <Paragraphs>152</Paragraphs>
  <Slides>23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Tema do Office</vt:lpstr>
      <vt:lpstr>Análise da Aceitação de medidores inteligentes residenciais no estado de Santa Catarina</vt:lpstr>
      <vt:lpstr>Apresentação do PowerPoint</vt:lpstr>
      <vt:lpstr>Estrutura do Projeto</vt:lpstr>
      <vt:lpstr>Medidores Inteligentes</vt:lpstr>
      <vt:lpstr>1. Levantamento de projetos de implementação de medidores inteligentes no Brasil</vt:lpstr>
      <vt:lpstr>Redes Elétricas Inteligentes (REI) no Brasil</vt:lpstr>
      <vt:lpstr>Comparação dos projetos nas regiões brasileiras</vt:lpstr>
      <vt:lpstr>Medidores Inteligentes adotados no Brasil</vt:lpstr>
      <vt:lpstr>Modelo UTAUT2</vt:lpstr>
      <vt:lpstr>Apresentação do PowerPoint</vt:lpstr>
      <vt:lpstr>Apresentação do PowerPoint</vt:lpstr>
      <vt:lpstr>2. Pesquisa sobre Aceitação de Medidores Inteligentes em Joinville (SC)</vt:lpstr>
      <vt:lpstr>Apresentação do PowerPoint</vt:lpstr>
      <vt:lpstr>Resultados da estimação de Joinville</vt:lpstr>
      <vt:lpstr>Apresentação do PowerPoint</vt:lpstr>
      <vt:lpstr>Apresentação do PowerPoint</vt:lpstr>
      <vt:lpstr>Resultados da estimação de Florianópolis</vt:lpstr>
      <vt:lpstr>Resultados da estimação de Florianópolis</vt:lpstr>
      <vt:lpstr>Resultados Gerais</vt:lpstr>
      <vt:lpstr>Resultados em Joinville</vt:lpstr>
      <vt:lpstr>Resultados em Florianópolis</vt:lpstr>
      <vt:lpstr>Referências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GR</dc:creator>
  <cp:lastModifiedBy>Smilinguido Killer</cp:lastModifiedBy>
  <cp:revision>154</cp:revision>
  <dcterms:created xsi:type="dcterms:W3CDTF">2014-05-15T19:13:18Z</dcterms:created>
  <dcterms:modified xsi:type="dcterms:W3CDTF">2022-08-30T23:19:37Z</dcterms:modified>
</cp:coreProperties>
</file>