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42" roundtripDataSignature="AMtx7mjyrByhrjiFMjIlsHHCV2IH6tyX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customschemas.google.com/relationships/presentationmetadata" Target="metadata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6" name="Google Shape;7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6" name="Google Shape;136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3" name="Google Shape;143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1" name="Google Shape;151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9" name="Google Shape;159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1" name="Google Shape;171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7" name="Google Shape;177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3" name="Google Shape;183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0" name="Google Shape;190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3" name="Google Shape;8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4" name="Google Shape;204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1" name="Google Shape;211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8" name="Google Shape;218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4" name="Google Shape;224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0" name="Google Shape;230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8" name="Google Shape;238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5" name="Google Shape;245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2" name="Google Shape;252;p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9" name="Google Shape;259;p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6" name="Google Shape;266;p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3" name="Google Shape;273;p4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0" name="Google Shape;280;p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7" name="Google Shape;287;p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4" name="Google Shape;294;p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1" name="Google Shape;301;p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9" name="Google Shape;309;p5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8" name="Google Shape;31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5" name="Google Shape;9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0" name="Google Shape;110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6" name="Google Shape;116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0" name="Google Shape;130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 rot="5400000">
            <a:off x="7133433" y="1956599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1799435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6"/>
          <p:cNvSpPr txBox="1"/>
          <p:nvPr>
            <p:ph idx="1" type="body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6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/>
          <p:nvPr>
            <p:ph type="title"/>
          </p:nvPr>
        </p:nvSpPr>
        <p:spPr>
          <a:xfrm>
            <a:off x="831851" y="170974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" type="body"/>
          </p:nvPr>
        </p:nvSpPr>
        <p:spPr>
          <a:xfrm>
            <a:off x="831851" y="4589466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17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" type="body"/>
          </p:nvPr>
        </p:nvSpPr>
        <p:spPr>
          <a:xfrm>
            <a:off x="838200" y="1825624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18"/>
          <p:cNvSpPr txBox="1"/>
          <p:nvPr>
            <p:ph idx="2" type="body"/>
          </p:nvPr>
        </p:nvSpPr>
        <p:spPr>
          <a:xfrm>
            <a:off x="6172200" y="1825624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9"/>
          <p:cNvSpPr txBox="1"/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" type="body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19"/>
          <p:cNvSpPr txBox="1"/>
          <p:nvPr>
            <p:ph idx="2" type="body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3" type="body"/>
          </p:nvPr>
        </p:nvSpPr>
        <p:spPr>
          <a:xfrm>
            <a:off x="6172209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9"/>
          <p:cNvSpPr txBox="1"/>
          <p:nvPr>
            <p:ph idx="4" type="body"/>
          </p:nvPr>
        </p:nvSpPr>
        <p:spPr>
          <a:xfrm>
            <a:off x="6172209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9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0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0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" type="body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1" name="Google Shape;51;p21"/>
          <p:cNvSpPr txBox="1"/>
          <p:nvPr>
            <p:ph idx="2" type="body"/>
          </p:nvPr>
        </p:nvSpPr>
        <p:spPr>
          <a:xfrm>
            <a:off x="839788" y="2057402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2" name="Google Shape;52;p21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/>
          <p:nvPr>
            <p:ph idx="2" type="pic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22"/>
          <p:cNvSpPr txBox="1"/>
          <p:nvPr>
            <p:ph idx="1" type="body"/>
          </p:nvPr>
        </p:nvSpPr>
        <p:spPr>
          <a:xfrm>
            <a:off x="839788" y="2057402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22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2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3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1" type="body"/>
          </p:nvPr>
        </p:nvSpPr>
        <p:spPr>
          <a:xfrm rot="5400000">
            <a:off x="3920335" y="-1256507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0" type="dt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3"/>
          <p:cNvSpPr txBox="1"/>
          <p:nvPr>
            <p:ph idx="11" type="ftr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2" type="sldNum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27.png"/><Relationship Id="rId5" Type="http://schemas.openxmlformats.org/officeDocument/2006/relationships/image" Target="../media/image21.png"/><Relationship Id="rId6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3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2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3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3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4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3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4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Relationship Id="rId4" Type="http://schemas.openxmlformats.org/officeDocument/2006/relationships/image" Target="../media/image5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Relationship Id="rId4" Type="http://schemas.openxmlformats.org/officeDocument/2006/relationships/image" Target="../media/image5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.png"/><Relationship Id="rId4" Type="http://schemas.openxmlformats.org/officeDocument/2006/relationships/image" Target="../media/image4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.png"/><Relationship Id="rId4" Type="http://schemas.openxmlformats.org/officeDocument/2006/relationships/image" Target="../media/image4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.png"/><Relationship Id="rId4" Type="http://schemas.openxmlformats.org/officeDocument/2006/relationships/image" Target="../media/image4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.png"/><Relationship Id="rId4" Type="http://schemas.openxmlformats.org/officeDocument/2006/relationships/image" Target="../media/image5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png"/><Relationship Id="rId4" Type="http://schemas.openxmlformats.org/officeDocument/2006/relationships/image" Target="../media/image5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.png"/><Relationship Id="rId4" Type="http://schemas.openxmlformats.org/officeDocument/2006/relationships/image" Target="../media/image6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.png"/><Relationship Id="rId4" Type="http://schemas.openxmlformats.org/officeDocument/2006/relationships/image" Target="../media/image64.png"/><Relationship Id="rId5" Type="http://schemas.openxmlformats.org/officeDocument/2006/relationships/image" Target="../media/image6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"/>
          <p:cNvSpPr txBox="1"/>
          <p:nvPr/>
        </p:nvSpPr>
        <p:spPr>
          <a:xfrm>
            <a:off x="5044398" y="4467300"/>
            <a:ext cx="2244300" cy="3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8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apresentam</a:t>
            </a:r>
            <a:endParaRPr b="1" i="0" sz="28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Google Shape;7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2095" y="2205039"/>
            <a:ext cx="2922587" cy="1509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82629" y="2438515"/>
            <a:ext cx="3712498" cy="1042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/>
          <p:nvPr/>
        </p:nvSpPr>
        <p:spPr>
          <a:xfrm>
            <a:off x="2392760" y="880841"/>
            <a:ext cx="7427100" cy="10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Caso Clínico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8"/>
          <p:cNvSpPr txBox="1"/>
          <p:nvPr/>
        </p:nvSpPr>
        <p:spPr>
          <a:xfrm>
            <a:off x="4248075" y="1971075"/>
            <a:ext cx="7338000" cy="441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João, 26 anos, comparece para "consulta de rotina“ com o seu MFC. Diz que não faz exames há anos e gostaria de um check-up.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Assintomático. Sem comorbidades no histórico médico pessoal 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familiar. Pratica atividades físicas regulares. Vida sexual ativa. Consumo esporádico de alcool e tabaco.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PA: 124X76 mmHg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Peso: 70 Kg Estatura: 1,88 m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9125" y="2431201"/>
            <a:ext cx="3200875" cy="253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/>
          <p:nvPr/>
        </p:nvSpPr>
        <p:spPr>
          <a:xfrm>
            <a:off x="2392760" y="880841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Caso Clínico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9"/>
          <p:cNvSpPr txBox="1"/>
          <p:nvPr/>
        </p:nvSpPr>
        <p:spPr>
          <a:xfrm>
            <a:off x="4251000" y="1548575"/>
            <a:ext cx="7562400" cy="49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Medidas preventivas com </a:t>
            </a:r>
            <a:r>
              <a:rPr b="1"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b="1"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rau de recomendação A e B: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Rastreio infeccioso para hepatites virais, HIV e sífilis;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Rastreio de HAS em intervalos de 3 a 5 anos;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Rastreio de depressão;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Rastreio de abuso de substâncias;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Aconselhamento sobr</a:t>
            </a: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saúde sexual e reprodutiva;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Aconselhamento sobre tabagismo e consumo de álcool; 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Indicação de PREP se comportamento sexual de risco;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Calibri"/>
              <a:buChar char="•"/>
            </a:pP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Rastreio de TB latente se exposição </a:t>
            </a:r>
            <a:r>
              <a:rPr i="0" lang="pt-BR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risco;</a:t>
            </a:r>
            <a:endParaRPr i="0" sz="2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Google Shape;147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5549" y="2382975"/>
            <a:ext cx="2947799" cy="2952175"/>
          </a:xfrm>
          <a:prstGeom prst="rect">
            <a:avLst/>
          </a:prstGeom>
          <a:noFill/>
          <a:ln cap="flat" cmpd="sng" w="38100">
            <a:solidFill>
              <a:srgbClr val="F4B08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8" name="Google Shape;148;p29"/>
          <p:cNvSpPr txBox="1"/>
          <p:nvPr/>
        </p:nvSpPr>
        <p:spPr>
          <a:xfrm>
            <a:off x="117691" y="5685452"/>
            <a:ext cx="3996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https://www.uspreventiveservicestaskforce.org/webview/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/>
          <p:nvPr/>
        </p:nvSpPr>
        <p:spPr>
          <a:xfrm>
            <a:off x="2392760" y="830624"/>
            <a:ext cx="7427100" cy="10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Individualizando as intervenções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4851" y="2085824"/>
            <a:ext cx="3331850" cy="4303651"/>
          </a:xfrm>
          <a:prstGeom prst="rect">
            <a:avLst/>
          </a:prstGeom>
          <a:noFill/>
          <a:ln cap="flat" cmpd="sng" w="28575">
            <a:solidFill>
              <a:srgbClr val="1F3864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5" name="Google Shape;155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26438" y="1679688"/>
            <a:ext cx="5855424" cy="328212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56" name="Google Shape;156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45341" y="3491224"/>
            <a:ext cx="5855443" cy="312685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1"/>
          <p:cNvSpPr txBox="1"/>
          <p:nvPr/>
        </p:nvSpPr>
        <p:spPr>
          <a:xfrm>
            <a:off x="1794850" y="1043060"/>
            <a:ext cx="8757021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Programas de rastreamento organizados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31"/>
          <p:cNvSpPr txBox="1"/>
          <p:nvPr/>
        </p:nvSpPr>
        <p:spPr>
          <a:xfrm>
            <a:off x="975600" y="2475800"/>
            <a:ext cx="10232700" cy="32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81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•"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Sistematizados, oferecidos à população assintomática em geral e realizados por instituições de saúde de abrangência populacional (SNS).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•"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Responsabilidade de prover continuidade do processo diagnóstico até o tratamento do problema quando detectado;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•"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Mais efetivos – maior domínio da informação - passos ao longo dos níveis de atenção estão bem estabelecidos e pactuados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/>
        </p:nvSpPr>
        <p:spPr>
          <a:xfrm>
            <a:off x="1717500" y="707285"/>
            <a:ext cx="8757000" cy="10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Critérios para introdução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87312" y="1793450"/>
            <a:ext cx="4617375" cy="4817600"/>
          </a:xfrm>
          <a:prstGeom prst="rect">
            <a:avLst/>
          </a:prstGeom>
          <a:noFill/>
          <a:ln cap="flat" cmpd="sng" w="57150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 txBox="1"/>
          <p:nvPr/>
        </p:nvSpPr>
        <p:spPr>
          <a:xfrm>
            <a:off x="1794850" y="814460"/>
            <a:ext cx="8757000" cy="10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Critérios para introdução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27101" y="1782775"/>
            <a:ext cx="5092525" cy="4884150"/>
          </a:xfrm>
          <a:prstGeom prst="rect">
            <a:avLst/>
          </a:prstGeom>
          <a:noFill/>
          <a:ln cap="flat" cmpd="sng" w="57150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4"/>
          <p:cNvSpPr txBox="1"/>
          <p:nvPr/>
        </p:nvSpPr>
        <p:spPr>
          <a:xfrm>
            <a:off x="1794850" y="814460"/>
            <a:ext cx="8757000" cy="10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Critérios para introdução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Google Shape;180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02551" y="1622050"/>
            <a:ext cx="4941625" cy="4738875"/>
          </a:xfrm>
          <a:prstGeom prst="rect">
            <a:avLst/>
          </a:prstGeom>
          <a:noFill/>
          <a:ln cap="flat" cmpd="sng" w="57150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5"/>
          <p:cNvSpPr txBox="1"/>
          <p:nvPr/>
        </p:nvSpPr>
        <p:spPr>
          <a:xfrm>
            <a:off x="1507025" y="1043060"/>
            <a:ext cx="9177950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Programas de rastreamento de neoplasias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48850" y="1939625"/>
            <a:ext cx="7837250" cy="3937425"/>
          </a:xfrm>
          <a:prstGeom prst="rect">
            <a:avLst/>
          </a:prstGeom>
          <a:noFill/>
          <a:ln cap="flat" cmpd="sng" w="57150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7" name="Google Shape;187;p35"/>
          <p:cNvSpPr txBox="1"/>
          <p:nvPr/>
        </p:nvSpPr>
        <p:spPr>
          <a:xfrm>
            <a:off x="4590276" y="5995040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Caderno de Atenção Básica n°21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6"/>
          <p:cNvSpPr txBox="1"/>
          <p:nvPr/>
        </p:nvSpPr>
        <p:spPr>
          <a:xfrm>
            <a:off x="1257732" y="2413951"/>
            <a:ext cx="4431211" cy="34162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Cânceres colorretais (CCR) são a terceira neoplasia em homens e segunda em mulheres no mundo.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maioria dos cânceres colorretais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(CCR) surge de pólipos do cólon adenomatosos que progridem para displasia e carcinoma (tempo médiode 10 anos);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36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CA COLORRETAL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6"/>
          <p:cNvSpPr txBox="1"/>
          <p:nvPr/>
        </p:nvSpPr>
        <p:spPr>
          <a:xfrm>
            <a:off x="6503059" y="2409167"/>
            <a:ext cx="4431211" cy="30469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Impacto do rastreamento: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Diminuição das taxas de incidência e mortalidade.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Melhora do prognóstico pela detecção precoce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Prevenção de CCR na medida em que permite interveção em pólipo prémaligno.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7"/>
          <p:cNvSpPr txBox="1"/>
          <p:nvPr/>
        </p:nvSpPr>
        <p:spPr>
          <a:xfrm>
            <a:off x="1036506" y="2413951"/>
            <a:ext cx="5482281" cy="34162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fator de alto risco: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•CRC ou um pólipo adenomatoso prévio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•Parente biológico com CRC ou um pólipo avançado documentado?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•Radiação abdominal para câncer infantil?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•Doença inflamatória intestinal (colite ulcerativa ou doença de </a:t>
            </a: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rohn)?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•HFAM de Síndrome Genética que representa fator de risco para CCR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7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Rastreio pra quem?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1" name="Google Shape;201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38346" y="2413951"/>
            <a:ext cx="2381582" cy="3181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/>
          <p:nvPr/>
        </p:nvSpPr>
        <p:spPr>
          <a:xfrm>
            <a:off x="2281334" y="2715290"/>
            <a:ext cx="7987530" cy="590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4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OS PROGRAMAS DE RASTREIO DO CÂNCER SOB A ÓTICA DAS EVIDÊNCIAS</a:t>
            </a:r>
            <a:endParaRPr b="1" i="0" sz="44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2098635" y="4327065"/>
            <a:ext cx="8352900" cy="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Bernardo Manata Eloi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8"/>
          <p:cNvSpPr txBox="1"/>
          <p:nvPr/>
        </p:nvSpPr>
        <p:spPr>
          <a:xfrm>
            <a:off x="1036506" y="2042373"/>
            <a:ext cx="5059494" cy="4154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 fator de alto risco: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Universal em &gt; 50 anos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Descontinuar quando?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Após 75 anos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Decisão compartilhada, considerando os riscos, valores pessoais e se as condições de comorbidade e a expectativa de vida do paciente justificam intervenção.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Continuar o rastreio após 75 anos se expectativa de vida &gt; 10 anos.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8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Rastreio pra quem?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8" name="Google Shape;208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39138" y="2042373"/>
            <a:ext cx="4194344" cy="4019214"/>
          </a:xfrm>
          <a:prstGeom prst="rect">
            <a:avLst/>
          </a:prstGeom>
          <a:noFill/>
          <a:ln cap="flat" cmpd="sng" w="28575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9"/>
          <p:cNvSpPr txBox="1"/>
          <p:nvPr/>
        </p:nvSpPr>
        <p:spPr>
          <a:xfrm>
            <a:off x="1732800" y="1846688"/>
            <a:ext cx="92136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Apesar das variações em sensibilidade e especificidade, o número de mortes evitadas com as diferentes estratégias de testagem é similar.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9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Como rastrear?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3250" y="2677700"/>
            <a:ext cx="8509924" cy="3653825"/>
          </a:xfrm>
          <a:prstGeom prst="rect">
            <a:avLst/>
          </a:prstGeom>
          <a:noFill/>
          <a:ln cap="flat" cmpd="sng" w="28575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0"/>
          <p:cNvSpPr txBox="1"/>
          <p:nvPr/>
        </p:nvSpPr>
        <p:spPr>
          <a:xfrm>
            <a:off x="2382460" y="916945"/>
            <a:ext cx="7427100" cy="10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Como rastrear?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1" name="Google Shape;221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15500" y="1537925"/>
            <a:ext cx="6622476" cy="509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1"/>
          <p:cNvSpPr txBox="1"/>
          <p:nvPr/>
        </p:nvSpPr>
        <p:spPr>
          <a:xfrm>
            <a:off x="1794850" y="1043060"/>
            <a:ext cx="8757021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Seguimento de resultados anormais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41"/>
          <p:cNvSpPr txBox="1"/>
          <p:nvPr/>
        </p:nvSpPr>
        <p:spPr>
          <a:xfrm>
            <a:off x="2096976" y="1525693"/>
            <a:ext cx="7998047" cy="38066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Todo teste de triagem para câncer colorretal positivo que não a colonoscopia deve ser seguido rapidamente por uma colonoscopia para visualizar todo o cólon, avaliar lesões e remover pólipos.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2"/>
          <p:cNvSpPr txBox="1"/>
          <p:nvPr/>
        </p:nvSpPr>
        <p:spPr>
          <a:xfrm>
            <a:off x="1794850" y="1043060"/>
            <a:ext cx="8757021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Rastreio com colonoscopia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42"/>
          <p:cNvSpPr txBox="1"/>
          <p:nvPr/>
        </p:nvSpPr>
        <p:spPr>
          <a:xfrm>
            <a:off x="1053280" y="2828160"/>
            <a:ext cx="227493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HFAM &lt;60 ANOS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HFAM &gt;2 CASOS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PARTIR DOS 40 ANOS OU EM IDADE 10 ANOS MENOR QUE DO ÍNDICE REPETIR A CADA 5 ANOS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2"/>
          <p:cNvSpPr txBox="1"/>
          <p:nvPr/>
        </p:nvSpPr>
        <p:spPr>
          <a:xfrm>
            <a:off x="4489655" y="2581938"/>
            <a:ext cx="2397842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DII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PARTIR DE 10 ANOS DO INÍCIO DOS SINTOMAS COM INTERVALOS DE 1, 3 OU 5 ANOS A DEPENDER DE EXTENSÃO DA DOENÇA E HFAM PARA CCR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42"/>
          <p:cNvSpPr txBox="1"/>
          <p:nvPr/>
        </p:nvSpPr>
        <p:spPr>
          <a:xfrm>
            <a:off x="8048933" y="2581938"/>
            <a:ext cx="2953364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ADENOMAS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BAIXO RISCO: EM 5 ANOS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RISCO INTERMED: EM 3 ANOS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ALTO RISCO: EM 1 ANO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COLONO NEG. VOLTAR AO PADRÃO À EXCESSÃO DO ALTO RISCO (3 ANOS)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3"/>
          <p:cNvSpPr txBox="1"/>
          <p:nvPr/>
        </p:nvSpPr>
        <p:spPr>
          <a:xfrm>
            <a:off x="1257732" y="2413951"/>
            <a:ext cx="4431211" cy="1938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Quarta neoplasia na população feminina global.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Secundária a infecção pelo vírus do HPV. 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43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CA DE COLO UTERINO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43"/>
          <p:cNvSpPr txBox="1"/>
          <p:nvPr/>
        </p:nvSpPr>
        <p:spPr>
          <a:xfrm>
            <a:off x="6503059" y="2409167"/>
            <a:ext cx="4431211" cy="37856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Impacto do rastreamento: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Estratégia preventiva eficaz, com 70 anos de implementação, reduziu</a:t>
            </a: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drasticamente taxas de incidência e mortalidade.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Melhora do prognóstico pela detecção precoce.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Prevenção de cancer cervical invasico pela intervenção na lesão precursora.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"/>
          <p:cNvSpPr txBox="1"/>
          <p:nvPr/>
        </p:nvSpPr>
        <p:spPr>
          <a:xfrm>
            <a:off x="2392760" y="108733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Rastreio pra quem?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4935" y="2101933"/>
            <a:ext cx="4877417" cy="3668737"/>
          </a:xfrm>
          <a:prstGeom prst="rect">
            <a:avLst/>
          </a:prstGeom>
          <a:solidFill>
            <a:srgbClr val="740000"/>
          </a:solidFill>
          <a:ln cap="flat" cmpd="sng" w="28575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9" name="Google Shape;249;p10"/>
          <p:cNvSpPr txBox="1"/>
          <p:nvPr/>
        </p:nvSpPr>
        <p:spPr>
          <a:xfrm>
            <a:off x="460336" y="1647642"/>
            <a:ext cx="6098458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INÍCIAR AOS 25 ANOS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dois primeiros exames devem ser realizados com intervalo anual e, se ambos os resultados forem negativos, os próximos devem ser realizados a cada 3 anos.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INDIVIDUALIZAR</a:t>
            </a: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EM </a:t>
            </a: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≥ 64 ANOS 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Mulheres sem história prévia de doença neoplásica pré invasiva, interromper quando tiverem pelo menos dois exames negativos consecutivos nos últimos cinco anos.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Mulheres que nunca se submeteram ao exame citopatológico, deve se realizar dois exames com intervalo de um a três anos. Se ambos os exames forem negativos, essas mulheres podem ser dispensadas de exames adicionais.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4"/>
          <p:cNvSpPr txBox="1"/>
          <p:nvPr/>
        </p:nvSpPr>
        <p:spPr>
          <a:xfrm>
            <a:off x="1084684" y="2597473"/>
            <a:ext cx="5011316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COLPOCITOLOGIA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Exame padronizado no SUS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TESTE MOLECULAR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Maior sensibilidade, com possibilidade de identificação do subtipo viral para avaliação do risco. </a:t>
            </a:r>
            <a:endParaRPr/>
          </a:p>
        </p:txBody>
      </p:sp>
      <p:sp>
        <p:nvSpPr>
          <p:cNvPr id="255" name="Google Shape;255;p44"/>
          <p:cNvSpPr txBox="1"/>
          <p:nvPr/>
        </p:nvSpPr>
        <p:spPr>
          <a:xfrm>
            <a:off x="2382416" y="108733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Como rastrear?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22525" y="1992930"/>
            <a:ext cx="4020111" cy="38867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5"/>
          <p:cNvSpPr txBox="1"/>
          <p:nvPr/>
        </p:nvSpPr>
        <p:spPr>
          <a:xfrm>
            <a:off x="1257732" y="2413951"/>
            <a:ext cx="4431211" cy="2308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Contexto: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Câncer mais comum na população feminina global desconsiderando neoplasias de pele.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Segunda causa de morte global da população feminina atrás de doenças cardiovasculares.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45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CA DE MAMA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45"/>
          <p:cNvSpPr txBox="1"/>
          <p:nvPr/>
        </p:nvSpPr>
        <p:spPr>
          <a:xfrm>
            <a:off x="6503059" y="2413951"/>
            <a:ext cx="5044928" cy="3231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Impacto do rastreamento: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Reduz mortalidade de neoplasia de mama e facilita intervenção precoce.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redução de 30% na mortalidade desde a década de 90 é parcialmente atribuída à política de rastreamento.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Estudo de 2014 pôs em perspectiva o sobrediagnóstico e o provável benefício decrescente da MMG diante do aprimoramento dos tratamentos.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6"/>
          <p:cNvSpPr txBox="1"/>
          <p:nvPr/>
        </p:nvSpPr>
        <p:spPr>
          <a:xfrm>
            <a:off x="1287229" y="2042373"/>
            <a:ext cx="4431211" cy="43396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Impacto do rastreamento:</a:t>
            </a:r>
            <a:endParaRPr/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Revisões sistemáticas de RCTs do screening</a:t>
            </a: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mamográfico em mulheres de 40 a 69 anos encontrou redução de mortalidade a longo prazo por câncer de mama de 15 a 20%.</a:t>
            </a:r>
            <a:endParaRPr/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maior parte dos estudos foi iniciada antes da década de 90 e, portanto, pode não refletir papel das terapias modernas e novos métodos de imagem.</a:t>
            </a:r>
            <a:endParaRPr/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Estudos recentes de modelagem sugerem menor efetividade do rastreio mamográfico</a:t>
            </a: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às custas de maior efetividade terapêutica (redução de mortalidade ajustada para 10%)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46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CA DE MAMA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0" name="Google Shape;270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08995" y="2042373"/>
            <a:ext cx="2876951" cy="4096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"/>
          <p:cNvSpPr txBox="1"/>
          <p:nvPr/>
        </p:nvSpPr>
        <p:spPr>
          <a:xfrm>
            <a:off x="1262397" y="1402350"/>
            <a:ext cx="9667200" cy="6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4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POR QUE FALAR SOBRE PREVENÇÃO?</a:t>
            </a:r>
            <a:endParaRPr b="0" i="0" sz="44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6"/>
          <p:cNvSpPr txBox="1"/>
          <p:nvPr/>
        </p:nvSpPr>
        <p:spPr>
          <a:xfrm>
            <a:off x="3004522" y="2743200"/>
            <a:ext cx="62037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Saúde Preventiva é um dos pilares da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assistência médica, com impacto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positivo em indicadores globais de saúde</a:t>
            </a: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7"/>
          <p:cNvSpPr txBox="1"/>
          <p:nvPr/>
        </p:nvSpPr>
        <p:spPr>
          <a:xfrm>
            <a:off x="2392760" y="880841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Estratégias de rastreamento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47"/>
          <p:cNvSpPr txBox="1"/>
          <p:nvPr/>
        </p:nvSpPr>
        <p:spPr>
          <a:xfrm>
            <a:off x="6847371" y="1895444"/>
            <a:ext cx="3829585" cy="4154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Exame clínico das mamas: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Quando executado de forma sistematizada pode melhorar modestamente a taxa de detecção precoce, sendo a sensibilidade baixa (36%)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Pode ser dispendioso se realizado </a:t>
            </a: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associação com a</a:t>
            </a: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mamografia, considerando tempo de realização e risco de falso positivo.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15044" y="2039070"/>
            <a:ext cx="4029637" cy="38676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8"/>
          <p:cNvSpPr txBox="1"/>
          <p:nvPr/>
        </p:nvSpPr>
        <p:spPr>
          <a:xfrm>
            <a:off x="2392760" y="880841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Estratégias de rastreamento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48"/>
          <p:cNvSpPr txBox="1"/>
          <p:nvPr/>
        </p:nvSpPr>
        <p:spPr>
          <a:xfrm>
            <a:off x="6847371" y="1895444"/>
            <a:ext cx="4390900" cy="30469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 exame das mamas: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NÃO ESTÁ RECOMENDADO!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RCT com 10 anos de seguimento não mostrou repercussão positiva em nenhum desfecho clínico.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Aumentou significativamente o número de biopsias de lesões benignas.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4" name="Google Shape;284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15044" y="2039070"/>
            <a:ext cx="4029637" cy="38676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9"/>
          <p:cNvSpPr txBox="1"/>
          <p:nvPr/>
        </p:nvSpPr>
        <p:spPr>
          <a:xfrm>
            <a:off x="441415" y="1844537"/>
            <a:ext cx="4431211" cy="1938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Mamografia: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Mamografia é a única modalidade de imagem recomendada</a:t>
            </a:r>
            <a:r>
              <a:rPr b="0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para </a:t>
            </a:r>
            <a:r>
              <a:rPr b="1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rastreio</a:t>
            </a:r>
            <a:r>
              <a:rPr b="0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 de câncer de mama em mulheres</a:t>
            </a:r>
            <a:r>
              <a:rPr b="0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BR" sz="2400" u="none" cap="none" strike="noStrike">
                <a:solidFill>
                  <a:srgbClr val="740000"/>
                </a:solidFill>
                <a:latin typeface="Calibri"/>
                <a:ea typeface="Calibri"/>
                <a:cs typeface="Calibri"/>
                <a:sym typeface="Calibri"/>
              </a:rPr>
              <a:t>sem fator de alto risco.</a:t>
            </a:r>
            <a:endParaRPr b="0" i="0" sz="2400" u="none" cap="none" strike="noStrike">
              <a:solidFill>
                <a:srgbClr val="74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0" name="Google Shape;290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91432" y="1666722"/>
            <a:ext cx="6559153" cy="4609970"/>
          </a:xfrm>
          <a:prstGeom prst="rect">
            <a:avLst/>
          </a:prstGeom>
          <a:noFill/>
          <a:ln cap="flat" cmpd="sng" w="28575">
            <a:solidFill>
              <a:srgbClr val="74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1" name="Google Shape;291;p49"/>
          <p:cNvSpPr txBox="1"/>
          <p:nvPr/>
        </p:nvSpPr>
        <p:spPr>
          <a:xfrm>
            <a:off x="2392760" y="880841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Estratégias de rastreamento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99780" y="1831034"/>
            <a:ext cx="6592220" cy="438211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50"/>
          <p:cNvSpPr txBox="1"/>
          <p:nvPr/>
        </p:nvSpPr>
        <p:spPr>
          <a:xfrm>
            <a:off x="2392760" y="880841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Estratégias de rastreamento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50"/>
          <p:cNvSpPr txBox="1"/>
          <p:nvPr/>
        </p:nvSpPr>
        <p:spPr>
          <a:xfrm>
            <a:off x="542004" y="2093355"/>
            <a:ext cx="4369210" cy="3908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“O rastreamento mamográfico deve ser oferecido às mulheres com idade de 50 a 69 anos, uma vez a cada dois anos, pois é nessa faixa etária e periodicidade que se observa balanço favorável entre riscos e benefícios do rastreamento.”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pt-B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PARÂMETROS TÉCNICOS PARA O RASTREAMENTO DO CÂNCER DE MAMA, INCA 2021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1"/>
          <p:cNvSpPr txBox="1"/>
          <p:nvPr/>
        </p:nvSpPr>
        <p:spPr>
          <a:xfrm>
            <a:off x="2392760" y="880841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Avaliação de risco para decisão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51"/>
          <p:cNvSpPr txBox="1"/>
          <p:nvPr/>
        </p:nvSpPr>
        <p:spPr>
          <a:xfrm>
            <a:off x="542003" y="2093355"/>
            <a:ext cx="5829299" cy="4524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Fatores de alto risco (&gt;20%)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•História pessoal de CA de ovário, peritoneal ou de mama;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•Predisposição genética (se status do BCRCA for conhecido);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•Radioterapia no tórax entre os 10 e os 30 anos de idade;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•Outros condicionantes de risco familiares (avaliação com ferramentas de estratificação).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Frequência de rastreio para de alto risco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Anual*</a:t>
            </a:r>
            <a:endParaRPr/>
          </a:p>
        </p:txBody>
      </p:sp>
      <p:pic>
        <p:nvPicPr>
          <p:cNvPr id="305" name="Google Shape;305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72002" y="1546181"/>
            <a:ext cx="4448796" cy="4467849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51"/>
          <p:cNvSpPr txBox="1"/>
          <p:nvPr/>
        </p:nvSpPr>
        <p:spPr>
          <a:xfrm>
            <a:off x="7202215" y="5879007"/>
            <a:ext cx="4188370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https://bcrisktool.cancer.gov/calculator.html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2"/>
          <p:cNvSpPr txBox="1"/>
          <p:nvPr/>
        </p:nvSpPr>
        <p:spPr>
          <a:xfrm>
            <a:off x="1794850" y="1043060"/>
            <a:ext cx="8757021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Seguimento de resultados anormais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2" name="Google Shape;312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3528" y="1881287"/>
            <a:ext cx="4808496" cy="4143982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52"/>
          <p:cNvSpPr txBox="1"/>
          <p:nvPr/>
        </p:nvSpPr>
        <p:spPr>
          <a:xfrm>
            <a:off x="364830" y="6151928"/>
            <a:ext cx="5731170" cy="7386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American College of Radiology; Colégio Brasileiro de Radiologia, 2016 apud Instituto Nacional de Câncer José Alencar Gomes da Silva, 2021, p. 10.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4" name="Google Shape;314;p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79976" y="1747947"/>
            <a:ext cx="4963217" cy="4403981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52"/>
          <p:cNvSpPr txBox="1"/>
          <p:nvPr/>
        </p:nvSpPr>
        <p:spPr>
          <a:xfrm>
            <a:off x="6374020" y="6189646"/>
            <a:ext cx="5175128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inca.gov.br – parâmetros técnicos para o rastreamento do câncer de mama, 2021.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2"/>
          <p:cNvSpPr txBox="1"/>
          <p:nvPr/>
        </p:nvSpPr>
        <p:spPr>
          <a:xfrm>
            <a:off x="2565755" y="2717138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Perguntas e respostas</a:t>
            </a:r>
            <a:endParaRPr b="0" i="0" sz="5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"/>
          <p:cNvSpPr txBox="1"/>
          <p:nvPr/>
        </p:nvSpPr>
        <p:spPr>
          <a:xfrm>
            <a:off x="2392760" y="880841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Prevenção Secundária</a:t>
            </a:r>
            <a:endParaRPr b="1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7"/>
          <p:cNvSpPr txBox="1"/>
          <p:nvPr/>
        </p:nvSpPr>
        <p:spPr>
          <a:xfrm>
            <a:off x="5604375" y="2075150"/>
            <a:ext cx="5238600" cy="3390300"/>
          </a:xfrm>
          <a:prstGeom prst="rect">
            <a:avLst/>
          </a:prstGeom>
          <a:noFill/>
          <a:ln cap="flat" cmpd="sng" w="19050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 de detecção precoce do</a:t>
            </a:r>
            <a:r>
              <a:rPr lang="pt-BR" sz="3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adoecimento para tratá-lo com mais</a:t>
            </a:r>
            <a:r>
              <a:rPr lang="pt-BR" sz="3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efetividade, maior brevidade, menor</a:t>
            </a:r>
            <a:r>
              <a:rPr lang="pt-BR" sz="3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sofrimento e menores danos.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69787" y="2320061"/>
            <a:ext cx="3390704" cy="3532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"/>
          <p:cNvSpPr txBox="1"/>
          <p:nvPr/>
        </p:nvSpPr>
        <p:spPr>
          <a:xfrm>
            <a:off x="1257723" y="2370100"/>
            <a:ext cx="53838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Rastreamento: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Aplicação de testes em pessoas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ASSINTOMÁTICAS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(em uma população definida) com o objetivo de selecionar indivíduos para intervenções cujo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BENEFÍCIO POTENCIAL 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seja maior do que o </a:t>
            </a:r>
            <a:r>
              <a:rPr i="0" lang="pt-BR" sz="30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DANO POTENCIAL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8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Estratégia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8"/>
          <p:cNvSpPr txBox="1"/>
          <p:nvPr/>
        </p:nvSpPr>
        <p:spPr>
          <a:xfrm>
            <a:off x="7559073" y="5256095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Telessaúde UFSC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98206" y="2549592"/>
            <a:ext cx="4386844" cy="2706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/>
        </p:nvSpPr>
        <p:spPr>
          <a:xfrm>
            <a:off x="2392760" y="1371384"/>
            <a:ext cx="7427168" cy="6343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Individualizando as intervenções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5"/>
          <p:cNvSpPr txBox="1"/>
          <p:nvPr/>
        </p:nvSpPr>
        <p:spPr>
          <a:xfrm>
            <a:off x="1409046" y="3209075"/>
            <a:ext cx="9137400" cy="202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810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•"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efeitos das intervenções preventivas em qualidade de vida e longevidade variam conforme idade, estilo de vida, histórico médico pessoal ou </a:t>
            </a:r>
            <a:r>
              <a:rPr lang="pt-BR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familiar, entre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outros.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•"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Serviços preventivos devem focar em problemas de saúde prioritários e intervenções efetivas.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2E414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/>
        </p:nvSpPr>
        <p:spPr>
          <a:xfrm>
            <a:off x="1006451" y="2459525"/>
            <a:ext cx="5418300" cy="2862900"/>
          </a:xfrm>
          <a:prstGeom prst="rect">
            <a:avLst/>
          </a:prstGeom>
          <a:noFill/>
          <a:ln cap="flat" cmpd="sng" w="28575">
            <a:solidFill>
              <a:srgbClr val="C55A1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Danos associados ao rastreamento incluem ansiedade produzida por falso-positivo, riscos da propedêutica</a:t>
            </a:r>
            <a:r>
              <a:rPr b="0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complementar, </a:t>
            </a:r>
            <a:r>
              <a:rPr b="1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sobrediagnóstico </a:t>
            </a:r>
            <a:r>
              <a:rPr b="0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sobretratamento</a:t>
            </a:r>
            <a:r>
              <a:rPr b="0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26"/>
          <p:cNvSpPr txBox="1"/>
          <p:nvPr/>
        </p:nvSpPr>
        <p:spPr>
          <a:xfrm>
            <a:off x="2392760" y="1027770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Individualizando as intervenções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13196" y="2459524"/>
            <a:ext cx="3947900" cy="330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/>
        </p:nvSpPr>
        <p:spPr>
          <a:xfrm>
            <a:off x="2382423" y="1371384"/>
            <a:ext cx="7427100" cy="6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Individualizando as intervenções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7"/>
          <p:cNvSpPr txBox="1"/>
          <p:nvPr/>
        </p:nvSpPr>
        <p:spPr>
          <a:xfrm>
            <a:off x="1690650" y="3196775"/>
            <a:ext cx="8810700" cy="2919000"/>
          </a:xfrm>
          <a:prstGeom prst="rect">
            <a:avLst/>
          </a:prstGeom>
          <a:noFill/>
          <a:ln cap="flat" cmpd="sng" w="28575">
            <a:solidFill>
              <a:srgbClr val="C55A1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(ECAs/ECRs) são considerados como o padrão-ouro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 responder às questões: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Rastrear a condição “X” traz </a:t>
            </a:r>
            <a:r>
              <a:rPr b="1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BENEFÍCIOS 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 não, em comparação a não se fazer coisa alguma?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rastreamento produz </a:t>
            </a:r>
            <a:r>
              <a:rPr b="1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DANOS</a:t>
            </a:r>
            <a:r>
              <a:rPr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Se sim, quais? Quantos? 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27"/>
          <p:cNvSpPr txBox="1"/>
          <p:nvPr/>
        </p:nvSpPr>
        <p:spPr>
          <a:xfrm>
            <a:off x="2247897" y="2324275"/>
            <a:ext cx="7696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1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MBE </a:t>
            </a:r>
            <a:r>
              <a:rPr b="0" i="0" lang="pt-BR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pode minimizar impacto da iatrogênia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/>
          <p:nvPr/>
        </p:nvSpPr>
        <p:spPr>
          <a:xfrm>
            <a:off x="2392760" y="1135424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Individualizando as intervenções</a:t>
            </a:r>
            <a:endParaRPr b="0" i="0" sz="4000" u="none" cap="none" strike="noStrik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9875" y="1973800"/>
            <a:ext cx="9972924" cy="466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2016-04-20T14:24:45Z</dcterms:created>
  <dc:creator>Telessaude SC</dc:creator>
</cp:coreProperties>
</file>