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28.jpeg" ContentType="image/jpeg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34.jpeg" ContentType="image/jpeg"/>
  <Override PartName="/ppt/media/image6.png" ContentType="image/png"/>
  <Override PartName="/ppt/media/image7.png" ContentType="image/png"/>
  <Override PartName="/ppt/media/image8.png" ContentType="image/pn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9.png" ContentType="image/png"/>
  <Override PartName="/ppt/media/image14.jpeg" ContentType="image/jpeg"/>
  <Override PartName="/ppt/media/image15.png" ContentType="image/png"/>
  <Override PartName="/ppt/media/image35.jpeg" ContentType="image/jpeg"/>
  <Override PartName="/ppt/media/image16.png" ContentType="image/png"/>
  <Override PartName="/ppt/media/image17.png" ContentType="image/png"/>
  <Override PartName="/ppt/media/image18.png" ContentType="image/png"/>
  <Override PartName="/ppt/media/image20.png" ContentType="image/png"/>
  <Override PartName="/ppt/media/image21.png" ContentType="image/png"/>
  <Override PartName="/ppt/media/image22.png" ContentType="image/png"/>
  <Override PartName="/ppt/media/image23.png" ContentType="image/png"/>
  <Override PartName="/ppt/media/image24.png" ContentType="image/png"/>
  <Override PartName="/ppt/media/image25.png" ContentType="image/png"/>
  <Override PartName="/ppt/media/image36.jpeg" ContentType="image/jpeg"/>
  <Override PartName="/ppt/media/image26.jpeg" ContentType="image/jpeg"/>
  <Override PartName="/ppt/media/image37.png" ContentType="image/png"/>
  <Override PartName="/ppt/media/image27.jpeg" ContentType="image/jpeg"/>
  <Override PartName="/ppt/media/image29.jpeg" ContentType="image/jpeg"/>
  <Override PartName="/ppt/media/image30.jpeg" ContentType="image/jpeg"/>
  <Override PartName="/ppt/media/image32.png" ContentType="image/png"/>
  <Override PartName="/ppt/media/image31.png" ContentType="image/png"/>
  <Override PartName="/ppt/media/image33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comments/comment4.xml" ContentType="application/vnd.openxmlformats-officedocument.presentationml.comments+xml"/>
  <Override PartName="/ppt/comments/comment5.xml" ContentType="application/vnd.openxmlformats-officedocument.presentationml.comment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s/slide26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_rels/slide1.xml.rels" ContentType="application/vnd.openxmlformats-package.relationships+xml"/>
  <Override PartName="/ppt/slides/_rels/slide22.xml.rels" ContentType="application/vnd.openxmlformats-package.relationships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3.xml.rels" ContentType="application/vnd.openxmlformats-package.relationships+xml"/>
  <Override PartName="/ppt/slides/_rels/slide21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23.xml.rels" ContentType="application/vnd.openxmlformats-package.relationships+xml"/>
  <Override PartName="/ppt/slides/_rels/slide6.xml.rels" ContentType="application/vnd.openxmlformats-package.relationships+xml"/>
  <Override PartName="/ppt/slides/_rels/slide24.xml.rels" ContentType="application/vnd.openxmlformats-package.relationships+xml"/>
  <Override PartName="/ppt/slides/_rels/slide7.xml.rels" ContentType="application/vnd.openxmlformats-package.relationships+xml"/>
  <Override PartName="/ppt/slides/_rels/slide25.xml.rels" ContentType="application/vnd.openxmlformats-package.relationships+xml"/>
  <Override PartName="/ppt/slides/_rels/slide8.xml.rels" ContentType="application/vnd.openxmlformats-package.relationships+xml"/>
  <Override PartName="/ppt/slides/_rels/slide26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_rels/presentation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</p:sldIdLst>
  <p:sldSz cx="12192000" cy="6858000"/>
  <p:notesSz cx="7559675" cy="10691813"/>
</p:presentation>
</file>

<file path=ppt/commentAuthors.xml><?xml version="1.0" encoding="utf-8"?>
<p:cmAuthorLst xmlns:p="http://schemas.openxmlformats.org/presentationml/2006/main">
  <p:cmAuthor id="0" name="Telessaude SC" initials="TS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presProps" Target="presProps.xml"/><Relationship Id="rId31" Type="http://schemas.openxmlformats.org/officeDocument/2006/relationships/commentAuthors" Target="commentAuthors.xml"/>
</Relationships>
</file>

<file path=ppt/comments/comment4.xml><?xml version="1.0" encoding="utf-8"?>
<p:cmLst xmlns:p="http://schemas.openxmlformats.org/presentationml/2006/main">
  <p:cm authorId="0" dt="2016-04-25T12:29:51.575000000" idx="1">
    <p:pos x="2879" y="1080"/>
    <p:text>Configurações da sombra da imagem:
Botão diretiro&gt;Formatar imagem&gt;Sombra
Transparência 50%
Tamanho 100%
Esfumado 2pt
Ângulo 45º
Distância 3 pt</p:text>
  </p:cm>
</p:cmLst>
</file>

<file path=ppt/comments/comment5.xml><?xml version="1.0" encoding="utf-8"?>
<p:cmLst xmlns:p="http://schemas.openxmlformats.org/presentationml/2006/main">
  <p:cm authorId="0" dt="2016-04-25T12:29:51.575000000" idx="2">
    <p:pos x="2879" y="1080"/>
    <p:text>Configurações da sombra da imagem:
Botão diretiro&gt;Formatar imagem&gt;Sombra
Transparência 50%
Tamanho 100%
Esfumado 2pt
Ângulo 45º
Distância 3 pt</p:text>
  </p:cm>
</p:cmLst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6814906A-1283-4F74-847C-F31989BECC09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4F527BC-E7A9-47EA-B93E-DFDC0821B33B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F59B8FCF-2776-4396-B3AA-8F49F4435E1B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440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4A7A1192-F11F-4738-A086-F6DAA29E1ADC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F1973221-7C2C-4546-B7C9-DB3CF7F37E11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4400" spc="-1" strike="noStrike"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84E2915F-2D88-4FAE-BDDF-6CDA657F2EE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4400" spc="-1" strike="noStrike"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08F2AAC5-B62F-4C80-ABF9-A435594B12E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4400" spc="-1" strike="noStrike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0D7099A3-03C4-42E3-8BD7-E961B9160D59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916C6348-2108-4A60-AA92-1F7829E0B754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67B7C832-654A-42DA-9409-5C52C72FE468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4400" spc="-1" strike="noStrike"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E7CD7500-B420-4184-8AD1-790C0119CF9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E45FBE30-F14A-4F4E-832A-66582AD51EF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4400" spc="-1" strike="noStrike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778E6524-AC24-4B52-88A3-40D12875E17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4400" spc="-1" strike="noStrike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C76B6024-4CC2-4C22-8561-7156CD1AC212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4400" spc="-1" strike="noStrike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49895D6E-08F7-4485-B8F6-F3ADCA6003B1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4400" spc="-1" strike="noStrike"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C819C1EF-EBF7-4FD9-ACFD-C6A93AACBF83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4400" spc="-1" strike="noStrike"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latin typeface="Arial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latin typeface="Arial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77FB9CFB-BB5C-408A-B377-7EB7E98343FE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1229269-2AE9-45E5-92CA-F7B7650EBDC9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FE07988C-F144-4253-ADB2-97A9C9B1D3A3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FEF0240E-BEA0-4645-9776-2CBD2CB95E22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B85F8778-48A2-4491-A98E-010126639D88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286FC7B0-402D-457F-8ADA-016F48B0F2D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44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849193FE-14C7-4C19-BB24-47EF7185FFF2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F7DF656A-F846-42EA-8362-8B05E4033483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ftr" idx="1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pt-BR" sz="1400" spc="-1" strike="noStrike"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1400" spc="-1" strike="noStrike">
                <a:latin typeface="Times New Roman"/>
              </a:rPr>
              <a:t>&lt;rodapé&gt;</a:t>
            </a:r>
            <a:endParaRPr b="0" lang="pt-BR" sz="1400" spc="-1" strike="noStrike"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 idx="2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pt-BR" sz="1200" spc="-1" strike="noStrike">
                <a:solidFill>
                  <a:srgbClr val="888888"/>
                </a:solidFill>
                <a:latin typeface="Calibri"/>
                <a:ea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B3F5CBEC-4284-4E54-879C-8AFE8EEE4A73}" type="slidenum">
              <a:rPr b="0" lang="pt-BR" sz="1200" spc="-1" strike="noStrike">
                <a:solidFill>
                  <a:srgbClr val="888888"/>
                </a:solidFill>
                <a:latin typeface="Calibri"/>
                <a:ea typeface="Calibri"/>
              </a:rPr>
              <a:t>&lt;número&gt;</a:t>
            </a:fld>
            <a:endParaRPr b="0" lang="pt-BR" sz="12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3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buNone/>
              <a:defRPr b="0" lang="pt-BR" sz="1400" spc="-1" strike="noStrike">
                <a:latin typeface="Times New Roman"/>
              </a:defRPr>
            </a:lvl1pPr>
          </a:lstStyle>
          <a:p>
            <a:pPr indent="0">
              <a:buNone/>
            </a:pPr>
            <a:r>
              <a:rPr b="0" lang="pt-BR" sz="1400" spc="-1" strike="noStrike">
                <a:latin typeface="Times New Roman"/>
              </a:rPr>
              <a:t>&lt;data/hora&gt;</a:t>
            </a:r>
            <a:endParaRPr b="0" lang="pt-BR" sz="1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pt-BR" sz="4400" spc="-1" strike="noStrike">
                <a:latin typeface="Arial"/>
              </a:rPr>
              <a:t>Clique para editar o formato do texto do título</a:t>
            </a:r>
            <a:endParaRPr b="0" lang="pt-BR" sz="4400" spc="-1" strike="noStrike"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3200" spc="-1" strike="noStrike">
                <a:latin typeface="Arial"/>
              </a:rPr>
              <a:t>Clique para editar o formato do texto da estrutura de tópicos</a:t>
            </a:r>
            <a:endParaRPr b="0" lang="pt-B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800" spc="-1" strike="noStrike">
                <a:latin typeface="Arial"/>
              </a:rPr>
              <a:t>2.º nível da estrutura de tópicos</a:t>
            </a:r>
            <a:endParaRPr b="0" lang="pt-B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400" spc="-1" strike="noStrike">
                <a:latin typeface="Arial"/>
              </a:rPr>
              <a:t>3.º nível da estrutura de tópicos</a:t>
            </a:r>
            <a:endParaRPr b="0" lang="pt-B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000" spc="-1" strike="noStrike">
                <a:latin typeface="Arial"/>
              </a:rPr>
              <a:t>4.º nível da estrutura de tópicos</a:t>
            </a:r>
            <a:endParaRPr b="0" lang="pt-B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5.º nível da estrutura de tópicos</a:t>
            </a:r>
            <a:endParaRPr b="0" lang="pt-B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6.º nível da estrutura de tópicos</a:t>
            </a:r>
            <a:endParaRPr b="0" lang="pt-B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7.º nível da estrutura de tópicos</a:t>
            </a:r>
            <a:endParaRPr b="0" lang="pt-B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pt-BR" sz="1800" spc="-1" strike="noStrike">
                <a:latin typeface="Arial"/>
              </a:rPr>
              <a:t>Clique para editar o formato do texto do título</a:t>
            </a:r>
            <a:endParaRPr b="0" lang="pt-BR" sz="1800" spc="-1" strike="noStrike"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ftr" idx="4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pt-BR" sz="1400" spc="-1" strike="noStrike"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1400" spc="-1" strike="noStrike">
                <a:latin typeface="Times New Roman"/>
              </a:rPr>
              <a:t>&lt;rodapé&gt;</a:t>
            </a:r>
            <a:endParaRPr b="0" lang="pt-BR" sz="1400" spc="-1" strike="noStrike"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sldNum" idx="5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pt-BR" sz="1200" spc="-1" strike="noStrike">
                <a:solidFill>
                  <a:srgbClr val="888888"/>
                </a:solidFill>
                <a:latin typeface="Calibri"/>
                <a:ea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2326B0C5-7139-44A4-A094-ADD8CD744B4F}" type="slidenum">
              <a:rPr b="0" lang="pt-BR" sz="1200" spc="-1" strike="noStrike">
                <a:solidFill>
                  <a:srgbClr val="888888"/>
                </a:solidFill>
                <a:latin typeface="Calibri"/>
                <a:ea typeface="Calibri"/>
              </a:rPr>
              <a:t>&lt;número&gt;</a:t>
            </a:fld>
            <a:endParaRPr b="0" lang="pt-BR" sz="12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dt" idx="6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buNone/>
              <a:defRPr b="0" lang="pt-BR" sz="1400" spc="-1" strike="noStrike">
                <a:latin typeface="Times New Roman"/>
              </a:defRPr>
            </a:lvl1pPr>
          </a:lstStyle>
          <a:p>
            <a:pPr indent="0">
              <a:buNone/>
            </a:pPr>
            <a:r>
              <a:rPr b="0" lang="pt-BR" sz="1400" spc="-1" strike="noStrike">
                <a:latin typeface="Times New Roman"/>
              </a:rPr>
              <a:t>&lt;data/hora&gt;</a:t>
            </a:r>
            <a:endParaRPr b="0" lang="pt-BR" sz="1400" spc="-1" strike="noStrike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3200" spc="-1" strike="noStrike">
                <a:latin typeface="Arial"/>
              </a:rPr>
              <a:t>Clique para editar o formato do texto da estrutura de tópicos</a:t>
            </a:r>
            <a:endParaRPr b="0" lang="pt-B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800" spc="-1" strike="noStrike">
                <a:latin typeface="Arial"/>
              </a:rPr>
              <a:t>2.º nível da estrutura de tópicos</a:t>
            </a:r>
            <a:endParaRPr b="0" lang="pt-B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400" spc="-1" strike="noStrike">
                <a:latin typeface="Arial"/>
              </a:rPr>
              <a:t>3.º nível da estrutura de tópicos</a:t>
            </a:r>
            <a:endParaRPr b="0" lang="pt-B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000" spc="-1" strike="noStrike">
                <a:latin typeface="Arial"/>
              </a:rPr>
              <a:t>4.º nível da estrutura de tópicos</a:t>
            </a:r>
            <a:endParaRPr b="0" lang="pt-B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5.º nível da estrutura de tópicos</a:t>
            </a:r>
            <a:endParaRPr b="0" lang="pt-B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6.º nível da estrutura de tópicos</a:t>
            </a:r>
            <a:endParaRPr b="0" lang="pt-B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7.º nível da estrutura de tópicos</a:t>
            </a:r>
            <a:endParaRPr b="0" lang="pt-B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image" Target="../media/image11.jpeg"/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5" Type="http://schemas.openxmlformats.org/officeDocument/2006/relationships/image" Target="../media/image14.jpeg"/><Relationship Id="rId6" Type="http://schemas.openxmlformats.org/officeDocument/2006/relationships/image" Target="../media/image15.png"/><Relationship Id="rId7" Type="http://schemas.openxmlformats.org/officeDocument/2006/relationships/slideLayout" Target="../slideLayouts/slideLayout1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4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20.png"/><Relationship Id="rId3" Type="http://schemas.openxmlformats.org/officeDocument/2006/relationships/image" Target="../media/image21.png"/><Relationship Id="rId4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4" Type="http://schemas.openxmlformats.org/officeDocument/2006/relationships/slideLayout" Target="../slideLayouts/slideLayout1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24.png"/><Relationship Id="rId3" Type="http://schemas.openxmlformats.org/officeDocument/2006/relationships/image" Target="../media/image25.png"/><Relationship Id="rId4" Type="http://schemas.openxmlformats.org/officeDocument/2006/relationships/image" Target="../media/image26.jpeg"/><Relationship Id="rId5" Type="http://schemas.openxmlformats.org/officeDocument/2006/relationships/image" Target="../media/image27.jpeg"/><Relationship Id="rId6" Type="http://schemas.openxmlformats.org/officeDocument/2006/relationships/slideLayout" Target="../slideLayouts/slideLayout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8.jpeg"/><Relationship Id="rId2" Type="http://schemas.openxmlformats.org/officeDocument/2006/relationships/image" Target="../media/image29.jpeg"/><Relationship Id="rId3" Type="http://schemas.openxmlformats.org/officeDocument/2006/relationships/image" Target="../media/image30.jpeg"/><Relationship Id="rId4" Type="http://schemas.openxmlformats.org/officeDocument/2006/relationships/slideLayout" Target="../slideLayouts/slideLayout1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31.png"/><Relationship Id="rId2" Type="http://schemas.openxmlformats.org/officeDocument/2006/relationships/image" Target="../media/image32.png"/><Relationship Id="rId3" Type="http://schemas.openxmlformats.org/officeDocument/2006/relationships/slideLayout" Target="../slideLayouts/slideLayout1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33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34.jpeg"/><Relationship Id="rId3" Type="http://schemas.openxmlformats.org/officeDocument/2006/relationships/slideLayout" Target="../slideLayouts/slideLayout1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35.jpeg"/><Relationship Id="rId3" Type="http://schemas.openxmlformats.org/officeDocument/2006/relationships/slideLayout" Target="../slideLayouts/slideLayout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36.jpeg"/><Relationship Id="rId3" Type="http://schemas.openxmlformats.org/officeDocument/2006/relationships/slideLayout" Target="../slideLayouts/slideLayout1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37.png"/><Relationship Id="rId3" Type="http://schemas.openxmlformats.org/officeDocument/2006/relationships/slideLayout" Target="../slideLayouts/slideLayout1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slideLayout" Target="../slideLayouts/slideLayout1.xml"/><Relationship Id="rId5" Type="http://schemas.openxmlformats.org/officeDocument/2006/relationships/comments" Target="../comments/comment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9.jpeg"/><Relationship Id="rId3" Type="http://schemas.openxmlformats.org/officeDocument/2006/relationships/slideLayout" Target="../slideLayouts/slideLayout1.xml"/><Relationship Id="rId4" Type="http://schemas.openxmlformats.org/officeDocument/2006/relationships/comments" Target="../comments/comment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4;p1"/>
          <p:cNvSpPr/>
          <p:nvPr/>
        </p:nvSpPr>
        <p:spPr>
          <a:xfrm>
            <a:off x="5044320" y="4467240"/>
            <a:ext cx="2243520" cy="376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pt-BR" sz="2800" spc="-1" strike="noStrike">
                <a:solidFill>
                  <a:srgbClr val="7f7f7f"/>
                </a:solidFill>
                <a:latin typeface="Calibri"/>
                <a:ea typeface="Calibri"/>
              </a:rPr>
              <a:t>apresentam</a:t>
            </a:r>
            <a:endParaRPr b="0" lang="pt-BR" sz="2800" spc="-1" strike="noStrike">
              <a:latin typeface="Arial"/>
            </a:endParaRPr>
          </a:p>
        </p:txBody>
      </p:sp>
      <p:pic>
        <p:nvPicPr>
          <p:cNvPr id="83" name="Google Shape;85;p1" descr=""/>
          <p:cNvPicPr/>
          <p:nvPr/>
        </p:nvPicPr>
        <p:blipFill>
          <a:blip r:embed="rId2"/>
          <a:stretch/>
        </p:blipFill>
        <p:spPr>
          <a:xfrm>
            <a:off x="6541920" y="2205000"/>
            <a:ext cx="2921760" cy="1509120"/>
          </a:xfrm>
          <a:prstGeom prst="rect">
            <a:avLst/>
          </a:prstGeom>
          <a:ln w="0">
            <a:noFill/>
          </a:ln>
        </p:spPr>
      </p:pic>
      <p:pic>
        <p:nvPicPr>
          <p:cNvPr id="84" name="Imagem 5" descr=""/>
          <p:cNvPicPr/>
          <p:nvPr/>
        </p:nvPicPr>
        <p:blipFill>
          <a:blip r:embed="rId3"/>
          <a:stretch/>
        </p:blipFill>
        <p:spPr>
          <a:xfrm>
            <a:off x="2282760" y="2438640"/>
            <a:ext cx="3711600" cy="10422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8;p5"/>
          <p:cNvSpPr/>
          <p:nvPr/>
        </p:nvSpPr>
        <p:spPr>
          <a:xfrm>
            <a:off x="2382480" y="835200"/>
            <a:ext cx="7426440" cy="856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algn="ctr">
              <a:lnSpc>
                <a:spcPct val="90000"/>
              </a:lnSpc>
            </a:pPr>
            <a:r>
              <a:rPr b="1" lang="pt-BR" sz="4000" spc="-1" strike="noStrike">
                <a:solidFill>
                  <a:srgbClr val="a03021"/>
                </a:solidFill>
                <a:latin typeface="Calibri"/>
                <a:ea typeface="Calibri"/>
              </a:rPr>
              <a:t>METODOLOGIA</a:t>
            </a:r>
            <a:endParaRPr b="0" lang="pt-BR" sz="4000" spc="-1" strike="noStrike">
              <a:latin typeface="Arial"/>
            </a:endParaRPr>
          </a:p>
        </p:txBody>
      </p:sp>
      <p:sp>
        <p:nvSpPr>
          <p:cNvPr id="103" name="Google Shape;109;p5"/>
          <p:cNvSpPr/>
          <p:nvPr/>
        </p:nvSpPr>
        <p:spPr>
          <a:xfrm>
            <a:off x="896040" y="1487520"/>
            <a:ext cx="10398960" cy="492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7000"/>
          </a:bodyPr>
          <a:p>
            <a:pPr algn="ctr">
              <a:lnSpc>
                <a:spcPct val="110000"/>
              </a:lnSpc>
            </a:pPr>
            <a:r>
              <a:rPr b="0" lang="pt-BR" sz="3000" spc="-1" strike="noStrike">
                <a:solidFill>
                  <a:schemeClr val="dk1"/>
                </a:solidFill>
                <a:latin typeface="Calibri"/>
                <a:ea typeface="Calibri"/>
              </a:rPr>
              <a:t>Oferecimento das práticas desde fevereiro de 2017 no CAPS I;</a:t>
            </a:r>
            <a:endParaRPr b="0" lang="pt-BR" sz="3000" spc="-1" strike="noStrike">
              <a:latin typeface="Arial"/>
            </a:endParaRPr>
          </a:p>
          <a:p>
            <a:pPr algn="ctr">
              <a:lnSpc>
                <a:spcPct val="110000"/>
              </a:lnSpc>
            </a:pPr>
            <a:endParaRPr b="0" lang="pt-BR" sz="1400" spc="-1" strike="noStrike">
              <a:latin typeface="Arial"/>
            </a:endParaRPr>
          </a:p>
          <a:p>
            <a:pPr algn="ctr">
              <a:lnSpc>
                <a:spcPct val="110000"/>
              </a:lnSpc>
            </a:pPr>
            <a:r>
              <a:rPr b="0" lang="pt-BR" sz="3000" spc="-1" strike="noStrike">
                <a:solidFill>
                  <a:schemeClr val="dk1"/>
                </a:solidFill>
                <a:latin typeface="Calibri"/>
                <a:ea typeface="Calibri"/>
              </a:rPr>
              <a:t>Dança circular, arteterapia e relaxamento em grupos;</a:t>
            </a:r>
            <a:endParaRPr b="0" lang="pt-BR" sz="3000" spc="-1" strike="noStrike">
              <a:latin typeface="Arial"/>
            </a:endParaRPr>
          </a:p>
          <a:p>
            <a:pPr algn="ctr">
              <a:lnSpc>
                <a:spcPct val="110000"/>
              </a:lnSpc>
            </a:pPr>
            <a:endParaRPr b="0" lang="pt-BR" sz="1400" spc="-1" strike="noStrike">
              <a:latin typeface="Arial"/>
            </a:endParaRPr>
          </a:p>
          <a:p>
            <a:pPr algn="ctr">
              <a:lnSpc>
                <a:spcPct val="110000"/>
              </a:lnSpc>
            </a:pPr>
            <a:r>
              <a:rPr b="0" lang="pt-BR" sz="3000" spc="-1" strike="noStrike">
                <a:solidFill>
                  <a:schemeClr val="dk1"/>
                </a:solidFill>
                <a:latin typeface="Calibri"/>
                <a:ea typeface="Calibri"/>
              </a:rPr>
              <a:t>Atendimento individuais com auriculoterapia, acupuntura e reiki;</a:t>
            </a:r>
            <a:endParaRPr b="0" lang="pt-BR" sz="3000" spc="-1" strike="noStrike">
              <a:latin typeface="Arial"/>
            </a:endParaRPr>
          </a:p>
          <a:p>
            <a:pPr algn="ctr">
              <a:lnSpc>
                <a:spcPct val="110000"/>
              </a:lnSpc>
            </a:pPr>
            <a:endParaRPr b="0" lang="pt-BR" sz="1400" spc="-1" strike="noStrike">
              <a:latin typeface="Arial"/>
            </a:endParaRPr>
          </a:p>
          <a:p>
            <a:pPr algn="ctr">
              <a:lnSpc>
                <a:spcPct val="110000"/>
              </a:lnSpc>
            </a:pPr>
            <a:r>
              <a:rPr b="0" lang="pt-BR" sz="3000" spc="-1" strike="noStrike">
                <a:solidFill>
                  <a:schemeClr val="dk1"/>
                </a:solidFill>
                <a:latin typeface="Calibri"/>
                <a:ea typeface="Calibri"/>
              </a:rPr>
              <a:t>Foram realizados informes impressos para explicar o método e seus benefícios;</a:t>
            </a:r>
            <a:endParaRPr b="0" lang="pt-BR" sz="3000" spc="-1" strike="noStrike">
              <a:latin typeface="Arial"/>
            </a:endParaRPr>
          </a:p>
          <a:p>
            <a:pPr algn="ctr">
              <a:lnSpc>
                <a:spcPct val="110000"/>
              </a:lnSpc>
            </a:pPr>
            <a:endParaRPr b="0" lang="pt-BR" sz="1500" spc="-1" strike="noStrike">
              <a:latin typeface="Arial"/>
            </a:endParaRPr>
          </a:p>
          <a:p>
            <a:pPr algn="ctr">
              <a:lnSpc>
                <a:spcPct val="110000"/>
              </a:lnSpc>
            </a:pPr>
            <a:r>
              <a:rPr b="0" lang="pt-BR" sz="3000" spc="-1" strike="noStrike">
                <a:solidFill>
                  <a:schemeClr val="dk1"/>
                </a:solidFill>
                <a:latin typeface="Calibri"/>
                <a:ea typeface="Calibri"/>
              </a:rPr>
              <a:t>Foi também anunciado na rádio local e facebook como possibilidade terapêutica;</a:t>
            </a:r>
            <a:endParaRPr b="0" lang="pt-BR" sz="3000" spc="-1" strike="noStrike">
              <a:latin typeface="Arial"/>
            </a:endParaRPr>
          </a:p>
          <a:p>
            <a:pPr algn="ctr">
              <a:lnSpc>
                <a:spcPct val="110000"/>
              </a:lnSpc>
            </a:pPr>
            <a:r>
              <a:rPr b="0" lang="pt-BR" sz="3000" spc="-1" strike="noStrike">
                <a:solidFill>
                  <a:schemeClr val="dk1"/>
                </a:solidFill>
                <a:latin typeface="Calibri"/>
                <a:ea typeface="Calibri"/>
              </a:rPr>
              <a:t>Aumento da demanda de atendimento no Caps (?)</a:t>
            </a:r>
            <a:endParaRPr b="0" lang="pt-BR" sz="3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Picture 6" descr="C:\Users\Psicologia1\Desktop\20180510_131136.jpg"/>
          <p:cNvPicPr/>
          <p:nvPr/>
        </p:nvPicPr>
        <p:blipFill>
          <a:blip r:embed="rId1"/>
          <a:stretch/>
        </p:blipFill>
        <p:spPr>
          <a:xfrm>
            <a:off x="616680" y="3612600"/>
            <a:ext cx="2892600" cy="1626840"/>
          </a:xfrm>
          <a:prstGeom prst="rect">
            <a:avLst/>
          </a:prstGeom>
          <a:ln w="0">
            <a:noFill/>
          </a:ln>
        </p:spPr>
      </p:pic>
      <p:pic>
        <p:nvPicPr>
          <p:cNvPr id="105" name="Picture 5" descr="C:\Users\Psicologia1\Desktop\IMG-20171120-WA0004.jpg"/>
          <p:cNvPicPr/>
          <p:nvPr/>
        </p:nvPicPr>
        <p:blipFill>
          <a:blip r:embed="rId2"/>
          <a:stretch/>
        </p:blipFill>
        <p:spPr>
          <a:xfrm>
            <a:off x="8810280" y="1446840"/>
            <a:ext cx="2878560" cy="1546920"/>
          </a:xfrm>
          <a:prstGeom prst="rect">
            <a:avLst/>
          </a:prstGeom>
          <a:ln w="0">
            <a:noFill/>
          </a:ln>
        </p:spPr>
      </p:pic>
      <p:pic>
        <p:nvPicPr>
          <p:cNvPr id="106" name="Picture 3" descr="C:\Users\Psicologia1\Desktop\20180419_091847.jpg"/>
          <p:cNvPicPr/>
          <p:nvPr/>
        </p:nvPicPr>
        <p:blipFill>
          <a:blip r:embed="rId3"/>
          <a:stretch/>
        </p:blipFill>
        <p:spPr>
          <a:xfrm>
            <a:off x="4489560" y="4173840"/>
            <a:ext cx="3211920" cy="1806480"/>
          </a:xfrm>
          <a:prstGeom prst="rect">
            <a:avLst/>
          </a:prstGeom>
          <a:ln w="0">
            <a:noFill/>
          </a:ln>
        </p:spPr>
      </p:pic>
      <p:pic>
        <p:nvPicPr>
          <p:cNvPr id="107" name="Picture 7" descr="C:\Users\Psicologia1\Desktop\IMG-20171120-WA0003.jpg"/>
          <p:cNvPicPr/>
          <p:nvPr/>
        </p:nvPicPr>
        <p:blipFill>
          <a:blip r:embed="rId4"/>
          <a:stretch/>
        </p:blipFill>
        <p:spPr>
          <a:xfrm>
            <a:off x="8816760" y="3612600"/>
            <a:ext cx="2872080" cy="1615320"/>
          </a:xfrm>
          <a:prstGeom prst="rect">
            <a:avLst/>
          </a:prstGeom>
          <a:ln w="0">
            <a:noFill/>
          </a:ln>
        </p:spPr>
      </p:pic>
      <p:sp>
        <p:nvSpPr>
          <p:cNvPr id="108" name="CaixaDeTexto 7"/>
          <p:cNvSpPr/>
          <p:nvPr/>
        </p:nvSpPr>
        <p:spPr>
          <a:xfrm>
            <a:off x="607320" y="2220840"/>
            <a:ext cx="183960" cy="368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9" name="CaixaDeTexto 8"/>
          <p:cNvSpPr/>
          <p:nvPr/>
        </p:nvSpPr>
        <p:spPr>
          <a:xfrm>
            <a:off x="618480" y="3011400"/>
            <a:ext cx="166824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pt-BR" sz="2000" spc="-1" strike="noStrike">
                <a:solidFill>
                  <a:schemeClr val="dk1"/>
                </a:solidFill>
                <a:latin typeface="Calibri"/>
                <a:ea typeface="Calibri"/>
              </a:rPr>
              <a:t>Dança Circular</a:t>
            </a:r>
            <a:endParaRPr b="0" lang="pt-BR" sz="2000" spc="-1" strike="noStrike">
              <a:latin typeface="Arial"/>
            </a:endParaRPr>
          </a:p>
        </p:txBody>
      </p:sp>
      <p:sp>
        <p:nvSpPr>
          <p:cNvPr id="110" name="CaixaDeTexto 9"/>
          <p:cNvSpPr/>
          <p:nvPr/>
        </p:nvSpPr>
        <p:spPr>
          <a:xfrm>
            <a:off x="623520" y="5239800"/>
            <a:ext cx="212976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pt-BR" sz="2000" spc="-1" strike="noStrike">
                <a:solidFill>
                  <a:schemeClr val="dk1"/>
                </a:solidFill>
                <a:latin typeface="Calibri"/>
                <a:ea typeface="Calibri"/>
              </a:rPr>
              <a:t>Acupuntura e Reiki</a:t>
            </a:r>
            <a:endParaRPr b="0" lang="pt-BR" sz="2000" spc="-1" strike="noStrike">
              <a:latin typeface="Arial"/>
            </a:endParaRPr>
          </a:p>
        </p:txBody>
      </p:sp>
      <p:sp>
        <p:nvSpPr>
          <p:cNvPr id="111" name="CaixaDeTexto 10"/>
          <p:cNvSpPr/>
          <p:nvPr/>
        </p:nvSpPr>
        <p:spPr>
          <a:xfrm>
            <a:off x="4470120" y="5981040"/>
            <a:ext cx="315252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pt-BR" sz="2000" spc="-1" strike="noStrike">
                <a:solidFill>
                  <a:schemeClr val="dk1"/>
                </a:solidFill>
                <a:latin typeface="Calibri"/>
                <a:ea typeface="Calibri"/>
              </a:rPr>
              <a:t>Relaxamento e Alongamento</a:t>
            </a:r>
            <a:endParaRPr b="0" lang="pt-BR" sz="2000" spc="-1" strike="noStrike">
              <a:latin typeface="Arial"/>
            </a:endParaRPr>
          </a:p>
        </p:txBody>
      </p:sp>
      <p:sp>
        <p:nvSpPr>
          <p:cNvPr id="112" name="CaixaDeTexto 11"/>
          <p:cNvSpPr/>
          <p:nvPr/>
        </p:nvSpPr>
        <p:spPr>
          <a:xfrm>
            <a:off x="8830080" y="3011400"/>
            <a:ext cx="261468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pt-BR" sz="2000" spc="-1" strike="noStrike">
                <a:solidFill>
                  <a:schemeClr val="dk1"/>
                </a:solidFill>
                <a:latin typeface="Calibri"/>
                <a:ea typeface="Calibri"/>
              </a:rPr>
              <a:t>Oficina de Argiloterapia</a:t>
            </a:r>
            <a:endParaRPr b="0" lang="pt-BR" sz="2000" spc="-1" strike="noStrike">
              <a:latin typeface="Arial"/>
            </a:endParaRPr>
          </a:p>
        </p:txBody>
      </p:sp>
      <p:sp>
        <p:nvSpPr>
          <p:cNvPr id="113" name="CaixaDeTexto 12"/>
          <p:cNvSpPr/>
          <p:nvPr/>
        </p:nvSpPr>
        <p:spPr>
          <a:xfrm>
            <a:off x="8837280" y="5239800"/>
            <a:ext cx="245448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pt-BR" sz="2000" spc="-1" strike="noStrike">
                <a:solidFill>
                  <a:schemeClr val="dk1"/>
                </a:solidFill>
                <a:latin typeface="Calibri"/>
                <a:ea typeface="Calibri"/>
              </a:rPr>
              <a:t>Oficina de Arteterapia</a:t>
            </a:r>
            <a:endParaRPr b="0" lang="pt-BR" sz="2000" spc="-1" strike="noStrike">
              <a:latin typeface="Arial"/>
            </a:endParaRPr>
          </a:p>
        </p:txBody>
      </p:sp>
      <p:pic>
        <p:nvPicPr>
          <p:cNvPr id="114" name="Picture 2" descr="C:\Users\Psicologia1\Desktop\IMG-20180427-WA0027.jpg"/>
          <p:cNvPicPr/>
          <p:nvPr/>
        </p:nvPicPr>
        <p:blipFill>
          <a:blip r:embed="rId5"/>
          <a:stretch/>
        </p:blipFill>
        <p:spPr>
          <a:xfrm>
            <a:off x="590400" y="1338480"/>
            <a:ext cx="2807640" cy="1655640"/>
          </a:xfrm>
          <a:prstGeom prst="rect">
            <a:avLst/>
          </a:prstGeom>
          <a:ln w="0">
            <a:noFill/>
          </a:ln>
        </p:spPr>
      </p:pic>
      <p:pic>
        <p:nvPicPr>
          <p:cNvPr id="115" name="Imagem 1" descr="Descrição: C:\Users\CAPS1\Desktop\equilibre-postural.png"/>
          <p:cNvPicPr/>
          <p:nvPr/>
        </p:nvPicPr>
        <p:blipFill>
          <a:blip r:embed="rId6"/>
          <a:stretch/>
        </p:blipFill>
        <p:spPr>
          <a:xfrm>
            <a:off x="4696200" y="445680"/>
            <a:ext cx="2815560" cy="3371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4;p6"/>
          <p:cNvSpPr/>
          <p:nvPr/>
        </p:nvSpPr>
        <p:spPr>
          <a:xfrm>
            <a:off x="2392920" y="1000440"/>
            <a:ext cx="7426440" cy="1013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90000"/>
              </a:lnSpc>
            </a:pPr>
            <a:r>
              <a:rPr b="1" lang="pt-BR" sz="4400" spc="-1" strike="noStrike">
                <a:solidFill>
                  <a:srgbClr val="a03021"/>
                </a:solidFill>
                <a:latin typeface="Calibri"/>
                <a:ea typeface="Calibri"/>
              </a:rPr>
              <a:t>METODOLOGIA</a:t>
            </a:r>
            <a:endParaRPr b="0" lang="pt-BR" sz="4400" spc="-1" strike="noStrike">
              <a:latin typeface="Arial"/>
            </a:endParaRPr>
          </a:p>
        </p:txBody>
      </p:sp>
      <p:sp>
        <p:nvSpPr>
          <p:cNvPr id="117" name="Google Shape;109;p5"/>
          <p:cNvSpPr/>
          <p:nvPr/>
        </p:nvSpPr>
        <p:spPr>
          <a:xfrm>
            <a:off x="1325880" y="1674720"/>
            <a:ext cx="9560160" cy="3393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marL="228600" indent="-228600" algn="ctr">
              <a:lnSpc>
                <a:spcPct val="90000"/>
              </a:lnSpc>
              <a:tabLst>
                <a:tab algn="l" pos="0"/>
              </a:tabLst>
            </a:pPr>
            <a:r>
              <a:rPr b="0" lang="pt-BR" sz="3000" spc="-1" strike="noStrike">
                <a:solidFill>
                  <a:schemeClr val="dk1"/>
                </a:solidFill>
                <a:latin typeface="Calibri"/>
                <a:ea typeface="Calibri"/>
              </a:rPr>
              <a:t>As práticas de Dança Circular e Auriculoterapia estenderam-se aos colaboradores da Rede de Saúde do Município em encontros quinzenais em 2018/2;</a:t>
            </a:r>
            <a:endParaRPr b="0" lang="pt-BR" sz="3000" spc="-1" strike="noStrike">
              <a:latin typeface="Arial"/>
            </a:endParaRPr>
          </a:p>
          <a:p>
            <a:pPr marL="228600" indent="-228600" algn="ctr">
              <a:lnSpc>
                <a:spcPct val="90000"/>
              </a:lnSpc>
              <a:tabLst>
                <a:tab algn="l" pos="0"/>
              </a:tabLst>
            </a:pPr>
            <a:endParaRPr b="0" lang="pt-BR" sz="3000" spc="-1" strike="noStrike">
              <a:latin typeface="Arial"/>
            </a:endParaRPr>
          </a:p>
          <a:p>
            <a:pPr marL="228600" indent="-228600" algn="ctr">
              <a:lnSpc>
                <a:spcPct val="90000"/>
              </a:lnSpc>
              <a:tabLst>
                <a:tab algn="l" pos="0"/>
              </a:tabLst>
            </a:pPr>
            <a:r>
              <a:rPr b="0" lang="pt-BR" sz="3000" spc="-1" strike="noStrike">
                <a:solidFill>
                  <a:schemeClr val="dk1"/>
                </a:solidFill>
                <a:latin typeface="Calibri"/>
                <a:ea typeface="Calibri"/>
              </a:rPr>
              <a:t>Alguns técnicos da SMS foram capacitados pelo MS para oferecerem a Auriculoterapia também na AB em 2018/2;</a:t>
            </a:r>
            <a:endParaRPr b="0" lang="pt-BR" sz="3000" spc="-1" strike="noStrike">
              <a:latin typeface="Arial"/>
            </a:endParaRPr>
          </a:p>
          <a:p>
            <a:pPr marL="228600" indent="-228600" algn="ctr">
              <a:lnSpc>
                <a:spcPct val="90000"/>
              </a:lnSpc>
              <a:tabLst>
                <a:tab algn="l" pos="0"/>
              </a:tabLst>
            </a:pPr>
            <a:endParaRPr b="0" lang="pt-BR" sz="3000" spc="-1" strike="noStrike">
              <a:latin typeface="Arial"/>
            </a:endParaRPr>
          </a:p>
        </p:txBody>
      </p:sp>
      <p:pic>
        <p:nvPicPr>
          <p:cNvPr id="118" name="Imagem 4" descr=""/>
          <p:cNvPicPr/>
          <p:nvPr/>
        </p:nvPicPr>
        <p:blipFill>
          <a:blip r:embed="rId2"/>
          <a:srcRect l="0" t="13824" r="24620" b="0"/>
          <a:stretch/>
        </p:blipFill>
        <p:spPr>
          <a:xfrm>
            <a:off x="1325880" y="4926960"/>
            <a:ext cx="5234400" cy="3364200"/>
          </a:xfrm>
          <a:prstGeom prst="rect">
            <a:avLst/>
          </a:prstGeom>
          <a:ln w="0">
            <a:noFill/>
          </a:ln>
        </p:spPr>
      </p:pic>
      <p:pic>
        <p:nvPicPr>
          <p:cNvPr id="119" name="Imagem 5" descr=""/>
          <p:cNvPicPr/>
          <p:nvPr/>
        </p:nvPicPr>
        <p:blipFill>
          <a:blip r:embed="rId3"/>
          <a:stretch/>
        </p:blipFill>
        <p:spPr>
          <a:xfrm>
            <a:off x="8213760" y="4842000"/>
            <a:ext cx="2344680" cy="2015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14;p6"/>
          <p:cNvSpPr/>
          <p:nvPr/>
        </p:nvSpPr>
        <p:spPr>
          <a:xfrm>
            <a:off x="2392920" y="1000440"/>
            <a:ext cx="7426440" cy="1013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90000"/>
              </a:lnSpc>
            </a:pPr>
            <a:r>
              <a:rPr b="1" lang="pt-BR" sz="4400" spc="-1" strike="noStrike">
                <a:solidFill>
                  <a:srgbClr val="a03021"/>
                </a:solidFill>
                <a:latin typeface="Calibri"/>
                <a:ea typeface="Calibri"/>
              </a:rPr>
              <a:t>AINDA EM 2018…</a:t>
            </a:r>
            <a:endParaRPr b="0" lang="pt-BR" sz="4400" spc="-1" strike="noStrike">
              <a:latin typeface="Arial"/>
            </a:endParaRPr>
          </a:p>
        </p:txBody>
      </p:sp>
      <p:sp>
        <p:nvSpPr>
          <p:cNvPr id="121" name="Google Shape;109;p5"/>
          <p:cNvSpPr/>
          <p:nvPr/>
        </p:nvSpPr>
        <p:spPr>
          <a:xfrm>
            <a:off x="1325880" y="1674720"/>
            <a:ext cx="9560160" cy="175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marL="228600" indent="-228600" algn="ctr">
              <a:lnSpc>
                <a:spcPct val="90000"/>
              </a:lnSpc>
              <a:tabLst>
                <a:tab algn="l" pos="0"/>
              </a:tabLst>
            </a:pPr>
            <a:r>
              <a:rPr b="0" lang="pt-BR" sz="3000" spc="-1" strike="noStrike">
                <a:solidFill>
                  <a:schemeClr val="dk1"/>
                </a:solidFill>
                <a:latin typeface="Calibri"/>
                <a:ea typeface="Calibri"/>
              </a:rPr>
              <a:t>Oferecimento das práticas Integrativas e complementares na feira da paz em 1 de dezembro de 2018 “por uma cultura de paz” </a:t>
            </a:r>
            <a:endParaRPr b="0" lang="pt-BR" sz="3000" spc="-1" strike="noStrike">
              <a:latin typeface="Arial"/>
            </a:endParaRPr>
          </a:p>
        </p:txBody>
      </p:sp>
      <p:pic>
        <p:nvPicPr>
          <p:cNvPr id="122" name="Imagem 6" descr=""/>
          <p:cNvPicPr/>
          <p:nvPr/>
        </p:nvPicPr>
        <p:blipFill>
          <a:blip r:embed="rId2"/>
          <a:stretch/>
        </p:blipFill>
        <p:spPr>
          <a:xfrm>
            <a:off x="5951520" y="3489840"/>
            <a:ext cx="4756320" cy="2736720"/>
          </a:xfrm>
          <a:prstGeom prst="rect">
            <a:avLst/>
          </a:prstGeom>
          <a:ln w="0">
            <a:noFill/>
          </a:ln>
        </p:spPr>
      </p:pic>
      <p:pic>
        <p:nvPicPr>
          <p:cNvPr id="123" name="Imagem 7" descr=""/>
          <p:cNvPicPr/>
          <p:nvPr/>
        </p:nvPicPr>
        <p:blipFill>
          <a:blip r:embed="rId3"/>
          <a:stretch/>
        </p:blipFill>
        <p:spPr>
          <a:xfrm>
            <a:off x="2061000" y="3465360"/>
            <a:ext cx="3561120" cy="2432160"/>
          </a:xfrm>
          <a:prstGeom prst="rect">
            <a:avLst/>
          </a:prstGeom>
          <a:ln w="0">
            <a:noFill/>
          </a:ln>
        </p:spPr>
      </p:pic>
      <p:sp>
        <p:nvSpPr>
          <p:cNvPr id="124" name="CaixaDeTexto 8"/>
          <p:cNvSpPr/>
          <p:nvPr/>
        </p:nvSpPr>
        <p:spPr>
          <a:xfrm>
            <a:off x="2875320" y="5898240"/>
            <a:ext cx="2201040" cy="500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228600" indent="-228600" algn="ctr">
              <a:lnSpc>
                <a:spcPct val="90000"/>
              </a:lnSpc>
              <a:tabLst>
                <a:tab algn="l" pos="0"/>
              </a:tabLst>
            </a:pPr>
            <a:r>
              <a:rPr b="0" lang="pt-BR" sz="3000" spc="-1" strike="noStrike">
                <a:solidFill>
                  <a:schemeClr val="dk1"/>
                </a:solidFill>
                <a:latin typeface="Calibri"/>
                <a:ea typeface="Calibri"/>
              </a:rPr>
              <a:t>Arteterapia</a:t>
            </a:r>
            <a:endParaRPr b="0" lang="pt-BR" sz="3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14;p6"/>
          <p:cNvSpPr/>
          <p:nvPr/>
        </p:nvSpPr>
        <p:spPr>
          <a:xfrm>
            <a:off x="2115360" y="1141920"/>
            <a:ext cx="7426440" cy="1013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90000"/>
              </a:lnSpc>
            </a:pPr>
            <a:r>
              <a:rPr b="1" lang="pt-BR" sz="4400" spc="-1" strike="noStrike">
                <a:solidFill>
                  <a:srgbClr val="a03021"/>
                </a:solidFill>
                <a:latin typeface="Calibri"/>
                <a:ea typeface="Calibri"/>
              </a:rPr>
              <a:t>JÁ EM 2019…</a:t>
            </a:r>
            <a:endParaRPr b="0" lang="pt-BR" sz="4400" spc="-1" strike="noStrike">
              <a:latin typeface="Arial"/>
            </a:endParaRPr>
          </a:p>
        </p:txBody>
      </p:sp>
      <p:sp>
        <p:nvSpPr>
          <p:cNvPr id="126" name="Google Shape;109;p5"/>
          <p:cNvSpPr/>
          <p:nvPr/>
        </p:nvSpPr>
        <p:spPr>
          <a:xfrm>
            <a:off x="910080" y="1649160"/>
            <a:ext cx="9560160" cy="175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marL="228600" indent="-228600" algn="ctr">
              <a:lnSpc>
                <a:spcPct val="90000"/>
              </a:lnSpc>
              <a:tabLst>
                <a:tab algn="l" pos="0"/>
              </a:tabLst>
            </a:pPr>
            <a:r>
              <a:rPr b="0" lang="pt-BR" sz="3000" spc="-1" strike="noStrike">
                <a:solidFill>
                  <a:schemeClr val="dk1"/>
                </a:solidFill>
                <a:latin typeface="Calibri"/>
                <a:ea typeface="Calibri"/>
              </a:rPr>
              <a:t>Projeto Movimente Mafra – Yoga;</a:t>
            </a:r>
            <a:endParaRPr b="0" lang="pt-BR" sz="3000" spc="-1" strike="noStrike">
              <a:latin typeface="Arial"/>
            </a:endParaRPr>
          </a:p>
          <a:p>
            <a:pPr marL="228600" indent="-228600" algn="ctr">
              <a:lnSpc>
                <a:spcPct val="90000"/>
              </a:lnSpc>
              <a:tabLst>
                <a:tab algn="l" pos="0"/>
              </a:tabLst>
            </a:pPr>
            <a:r>
              <a:rPr b="0" lang="pt-BR" sz="3000" spc="-1" strike="noStrike">
                <a:solidFill>
                  <a:schemeClr val="dk1"/>
                </a:solidFill>
                <a:latin typeface="Calibri"/>
                <a:ea typeface="Calibri"/>
              </a:rPr>
              <a:t>Yoga no ESF Espigão;</a:t>
            </a:r>
            <a:endParaRPr b="0" lang="pt-BR" sz="3000" spc="-1" strike="noStrike">
              <a:latin typeface="Arial"/>
            </a:endParaRPr>
          </a:p>
          <a:p>
            <a:pPr marL="228600" indent="-228600" algn="ctr">
              <a:lnSpc>
                <a:spcPct val="90000"/>
              </a:lnSpc>
              <a:tabLst>
                <a:tab algn="l" pos="0"/>
              </a:tabLst>
            </a:pPr>
            <a:endParaRPr b="0" lang="pt-BR" sz="3000" spc="-1" strike="noStrike">
              <a:latin typeface="Arial"/>
            </a:endParaRPr>
          </a:p>
        </p:txBody>
      </p:sp>
      <p:pic>
        <p:nvPicPr>
          <p:cNvPr id="127" name="Imagem 9" descr=""/>
          <p:cNvPicPr/>
          <p:nvPr/>
        </p:nvPicPr>
        <p:blipFill>
          <a:blip r:embed="rId2"/>
          <a:stretch/>
        </p:blipFill>
        <p:spPr>
          <a:xfrm>
            <a:off x="1552680" y="3097800"/>
            <a:ext cx="4275720" cy="3206520"/>
          </a:xfrm>
          <a:prstGeom prst="rect">
            <a:avLst/>
          </a:prstGeom>
          <a:ln w="0">
            <a:noFill/>
          </a:ln>
        </p:spPr>
      </p:pic>
      <p:pic>
        <p:nvPicPr>
          <p:cNvPr id="128" name="Imagem 10" descr=""/>
          <p:cNvPicPr/>
          <p:nvPr/>
        </p:nvPicPr>
        <p:blipFill>
          <a:blip r:embed="rId3"/>
          <a:stretch/>
        </p:blipFill>
        <p:spPr>
          <a:xfrm>
            <a:off x="6205320" y="3245400"/>
            <a:ext cx="4374000" cy="2911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14;p6"/>
          <p:cNvSpPr/>
          <p:nvPr/>
        </p:nvSpPr>
        <p:spPr>
          <a:xfrm>
            <a:off x="2382480" y="1009080"/>
            <a:ext cx="7426440" cy="1013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90000"/>
              </a:lnSpc>
            </a:pPr>
            <a:r>
              <a:rPr b="1" lang="pt-BR" sz="4400" spc="-1" strike="noStrike">
                <a:solidFill>
                  <a:srgbClr val="a03021"/>
                </a:solidFill>
                <a:latin typeface="Calibri"/>
                <a:ea typeface="Calibri"/>
              </a:rPr>
              <a:t>2019...</a:t>
            </a:r>
            <a:endParaRPr b="0" lang="pt-BR" sz="4400" spc="-1" strike="noStrike">
              <a:latin typeface="Arial"/>
            </a:endParaRPr>
          </a:p>
        </p:txBody>
      </p:sp>
      <p:sp>
        <p:nvSpPr>
          <p:cNvPr id="130" name="Google Shape;109;p5"/>
          <p:cNvSpPr/>
          <p:nvPr/>
        </p:nvSpPr>
        <p:spPr>
          <a:xfrm>
            <a:off x="849600" y="1146600"/>
            <a:ext cx="10492200" cy="175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marL="228600" indent="-228600" algn="ctr">
              <a:lnSpc>
                <a:spcPct val="90000"/>
              </a:lnSpc>
              <a:tabLst>
                <a:tab algn="l" pos="0"/>
              </a:tabLst>
            </a:pPr>
            <a:r>
              <a:rPr b="0" lang="pt-BR" sz="3000" spc="-1" strike="noStrike">
                <a:solidFill>
                  <a:schemeClr val="dk1"/>
                </a:solidFill>
                <a:latin typeface="Calibri"/>
                <a:ea typeface="Calibri"/>
              </a:rPr>
              <a:t>Foram capacitados 26 profissionais da SMS em auriculoterapia;</a:t>
            </a:r>
            <a:endParaRPr b="0" lang="pt-BR" sz="3000" spc="-1" strike="noStrike">
              <a:latin typeface="Arial"/>
            </a:endParaRPr>
          </a:p>
        </p:txBody>
      </p:sp>
      <p:pic>
        <p:nvPicPr>
          <p:cNvPr id="131" name="Imagem 9" descr=""/>
          <p:cNvPicPr/>
          <p:nvPr/>
        </p:nvPicPr>
        <p:blipFill>
          <a:blip r:embed="rId2"/>
          <a:srcRect l="4225" t="17781" r="36036" b="11831"/>
          <a:stretch/>
        </p:blipFill>
        <p:spPr>
          <a:xfrm>
            <a:off x="6455520" y="2763000"/>
            <a:ext cx="5421960" cy="3592080"/>
          </a:xfrm>
          <a:prstGeom prst="rect">
            <a:avLst/>
          </a:prstGeom>
          <a:ln w="0">
            <a:noFill/>
          </a:ln>
        </p:spPr>
      </p:pic>
      <p:pic>
        <p:nvPicPr>
          <p:cNvPr id="132" name="Imagem 10" descr=""/>
          <p:cNvPicPr/>
          <p:nvPr/>
        </p:nvPicPr>
        <p:blipFill>
          <a:blip r:embed="rId3"/>
          <a:stretch/>
        </p:blipFill>
        <p:spPr>
          <a:xfrm>
            <a:off x="186480" y="2900880"/>
            <a:ext cx="6168600" cy="34542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14;p6"/>
          <p:cNvSpPr/>
          <p:nvPr/>
        </p:nvSpPr>
        <p:spPr>
          <a:xfrm>
            <a:off x="2382480" y="455400"/>
            <a:ext cx="7426440" cy="1013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90000"/>
              </a:lnSpc>
            </a:pPr>
            <a:r>
              <a:rPr b="1" lang="pt-BR" sz="4400" spc="-1" strike="noStrike">
                <a:solidFill>
                  <a:srgbClr val="a03021"/>
                </a:solidFill>
                <a:latin typeface="Calibri"/>
                <a:ea typeface="Calibri"/>
              </a:rPr>
              <a:t>EM 2019/2020…</a:t>
            </a:r>
            <a:endParaRPr b="0" lang="pt-BR" sz="4400" spc="-1" strike="noStrike">
              <a:latin typeface="Arial"/>
            </a:endParaRPr>
          </a:p>
        </p:txBody>
      </p:sp>
      <p:sp>
        <p:nvSpPr>
          <p:cNvPr id="134" name="Google Shape;109;p5"/>
          <p:cNvSpPr/>
          <p:nvPr/>
        </p:nvSpPr>
        <p:spPr>
          <a:xfrm>
            <a:off x="1315440" y="1060560"/>
            <a:ext cx="9560160" cy="175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marL="228600" indent="-228600" algn="ctr">
              <a:lnSpc>
                <a:spcPct val="90000"/>
              </a:lnSpc>
              <a:tabLst>
                <a:tab algn="l" pos="0"/>
              </a:tabLst>
            </a:pPr>
            <a:r>
              <a:rPr b="0" lang="pt-BR" sz="3000" spc="-1" strike="noStrike">
                <a:solidFill>
                  <a:schemeClr val="dk1"/>
                </a:solidFill>
                <a:latin typeface="Calibri"/>
                <a:ea typeface="Calibri"/>
              </a:rPr>
              <a:t>Projeto “Plante essa ideia” CAPS I;</a:t>
            </a:r>
            <a:endParaRPr b="0" lang="pt-BR" sz="3000" spc="-1" strike="noStrike">
              <a:latin typeface="Arial"/>
            </a:endParaRPr>
          </a:p>
          <a:p>
            <a:pPr marL="228600" indent="-228600" algn="ctr">
              <a:lnSpc>
                <a:spcPct val="90000"/>
              </a:lnSpc>
              <a:tabLst>
                <a:tab algn="l" pos="0"/>
              </a:tabLst>
            </a:pPr>
            <a:r>
              <a:rPr b="0" lang="pt-BR" sz="3000" spc="-1" strike="noStrike">
                <a:solidFill>
                  <a:schemeClr val="dk1"/>
                </a:solidFill>
                <a:latin typeface="Calibri"/>
                <a:ea typeface="Calibri"/>
              </a:rPr>
              <a:t>Cursos com Apoio do Senar;</a:t>
            </a:r>
            <a:endParaRPr b="0" lang="pt-BR" sz="3000" spc="-1" strike="noStrike">
              <a:latin typeface="Arial"/>
            </a:endParaRPr>
          </a:p>
          <a:p>
            <a:pPr marL="228600" indent="-228600" algn="ctr">
              <a:lnSpc>
                <a:spcPct val="90000"/>
              </a:lnSpc>
              <a:tabLst>
                <a:tab algn="l" pos="0"/>
              </a:tabLst>
            </a:pPr>
            <a:r>
              <a:rPr b="0" lang="pt-BR" sz="3000" spc="-1" strike="noStrike">
                <a:solidFill>
                  <a:schemeClr val="dk1"/>
                </a:solidFill>
                <a:latin typeface="Calibri"/>
                <a:ea typeface="Calibri"/>
              </a:rPr>
              <a:t>Horta medicinal;</a:t>
            </a:r>
            <a:endParaRPr b="0" lang="pt-BR" sz="3000" spc="-1" strike="noStrike">
              <a:latin typeface="Arial"/>
            </a:endParaRPr>
          </a:p>
        </p:txBody>
      </p:sp>
      <p:pic>
        <p:nvPicPr>
          <p:cNvPr id="135" name="Imagem 11" descr=""/>
          <p:cNvPicPr/>
          <p:nvPr/>
        </p:nvPicPr>
        <p:blipFill>
          <a:blip r:embed="rId2"/>
          <a:srcRect l="0" t="0" r="13223" b="0"/>
          <a:stretch/>
        </p:blipFill>
        <p:spPr>
          <a:xfrm>
            <a:off x="3072960" y="3420000"/>
            <a:ext cx="3367800" cy="2911680"/>
          </a:xfrm>
          <a:prstGeom prst="rect">
            <a:avLst/>
          </a:prstGeom>
          <a:ln w="0">
            <a:noFill/>
          </a:ln>
        </p:spPr>
      </p:pic>
      <p:pic>
        <p:nvPicPr>
          <p:cNvPr id="136" name="Imagem 12" descr=""/>
          <p:cNvPicPr/>
          <p:nvPr/>
        </p:nvPicPr>
        <p:blipFill>
          <a:blip r:embed="rId3"/>
          <a:stretch/>
        </p:blipFill>
        <p:spPr>
          <a:xfrm>
            <a:off x="289800" y="3447720"/>
            <a:ext cx="2555280" cy="2911680"/>
          </a:xfrm>
          <a:prstGeom prst="rect">
            <a:avLst/>
          </a:prstGeom>
          <a:ln w="0">
            <a:noFill/>
          </a:ln>
        </p:spPr>
      </p:pic>
      <p:pic>
        <p:nvPicPr>
          <p:cNvPr id="137" name="Imagem 1" descr=""/>
          <p:cNvPicPr/>
          <p:nvPr/>
        </p:nvPicPr>
        <p:blipFill>
          <a:blip r:embed="rId4"/>
          <a:srcRect l="2831" t="0" r="5792" b="0"/>
          <a:stretch/>
        </p:blipFill>
        <p:spPr>
          <a:xfrm>
            <a:off x="6669000" y="3419640"/>
            <a:ext cx="2797200" cy="2894040"/>
          </a:xfrm>
          <a:prstGeom prst="rect">
            <a:avLst/>
          </a:prstGeom>
          <a:ln w="0">
            <a:noFill/>
          </a:ln>
        </p:spPr>
      </p:pic>
      <p:pic>
        <p:nvPicPr>
          <p:cNvPr id="138" name="Imagem 2" descr=""/>
          <p:cNvPicPr/>
          <p:nvPr/>
        </p:nvPicPr>
        <p:blipFill>
          <a:blip r:embed="rId5"/>
          <a:stretch/>
        </p:blipFill>
        <p:spPr>
          <a:xfrm>
            <a:off x="9694080" y="3419640"/>
            <a:ext cx="2179440" cy="28940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14;p6"/>
          <p:cNvSpPr/>
          <p:nvPr/>
        </p:nvSpPr>
        <p:spPr>
          <a:xfrm>
            <a:off x="2382480" y="455400"/>
            <a:ext cx="7426440" cy="1013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90000"/>
              </a:lnSpc>
            </a:pPr>
            <a:r>
              <a:rPr b="1" lang="pt-BR" sz="4400" spc="-1" strike="noStrike">
                <a:solidFill>
                  <a:srgbClr val="a03021"/>
                </a:solidFill>
                <a:latin typeface="Calibri"/>
                <a:ea typeface="Calibri"/>
              </a:rPr>
              <a:t>EM 2019/2020…</a:t>
            </a:r>
            <a:endParaRPr b="0" lang="pt-BR" sz="4400" spc="-1" strike="noStrike">
              <a:latin typeface="Arial"/>
            </a:endParaRPr>
          </a:p>
        </p:txBody>
      </p:sp>
      <p:sp>
        <p:nvSpPr>
          <p:cNvPr id="140" name="Google Shape;109;p5"/>
          <p:cNvSpPr/>
          <p:nvPr/>
        </p:nvSpPr>
        <p:spPr>
          <a:xfrm>
            <a:off x="1287720" y="1074960"/>
            <a:ext cx="9560160" cy="175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marL="228600" indent="-228600" algn="ctr">
              <a:lnSpc>
                <a:spcPct val="90000"/>
              </a:lnSpc>
              <a:tabLst>
                <a:tab algn="l" pos="0"/>
              </a:tabLst>
            </a:pPr>
            <a:r>
              <a:rPr b="0" lang="pt-BR" sz="3000" spc="-1" strike="noStrike">
                <a:solidFill>
                  <a:schemeClr val="dk1"/>
                </a:solidFill>
                <a:latin typeface="Calibri"/>
                <a:ea typeface="Calibri"/>
              </a:rPr>
              <a:t>Projeto “Plante essa ideia” CAPS I;</a:t>
            </a:r>
            <a:endParaRPr b="0" lang="pt-BR" sz="3000" spc="-1" strike="noStrike">
              <a:latin typeface="Arial"/>
            </a:endParaRPr>
          </a:p>
          <a:p>
            <a:pPr marL="228600" indent="-228600" algn="ctr">
              <a:lnSpc>
                <a:spcPct val="90000"/>
              </a:lnSpc>
              <a:tabLst>
                <a:tab algn="l" pos="0"/>
              </a:tabLst>
            </a:pPr>
            <a:r>
              <a:rPr b="0" lang="pt-BR" sz="3000" spc="-1" strike="noStrike">
                <a:solidFill>
                  <a:schemeClr val="dk1"/>
                </a:solidFill>
                <a:latin typeface="Calibri"/>
                <a:ea typeface="Calibri"/>
              </a:rPr>
              <a:t>Cursos com Apoio do Senar;</a:t>
            </a:r>
            <a:endParaRPr b="0" lang="pt-BR" sz="3000" spc="-1" strike="noStrike">
              <a:latin typeface="Arial"/>
            </a:endParaRPr>
          </a:p>
          <a:p>
            <a:pPr marL="228600" indent="-228600" algn="ctr">
              <a:lnSpc>
                <a:spcPct val="90000"/>
              </a:lnSpc>
              <a:tabLst>
                <a:tab algn="l" pos="0"/>
              </a:tabLst>
            </a:pPr>
            <a:r>
              <a:rPr b="0" lang="pt-BR" sz="3000" spc="-1" strike="noStrike">
                <a:solidFill>
                  <a:schemeClr val="dk1"/>
                </a:solidFill>
                <a:latin typeface="Calibri"/>
                <a:ea typeface="Calibri"/>
              </a:rPr>
              <a:t>Horta medicinal;</a:t>
            </a:r>
            <a:endParaRPr b="0" lang="pt-BR" sz="3000" spc="-1" strike="noStrike">
              <a:latin typeface="Arial"/>
            </a:endParaRPr>
          </a:p>
        </p:txBody>
      </p:sp>
      <p:pic>
        <p:nvPicPr>
          <p:cNvPr id="141" name="Imagem 4" descr=""/>
          <p:cNvPicPr/>
          <p:nvPr/>
        </p:nvPicPr>
        <p:blipFill>
          <a:blip r:embed="rId1"/>
          <a:srcRect l="0" t="0" r="21971" b="0"/>
          <a:stretch/>
        </p:blipFill>
        <p:spPr>
          <a:xfrm>
            <a:off x="165240" y="3848760"/>
            <a:ext cx="4874400" cy="2810880"/>
          </a:xfrm>
          <a:prstGeom prst="rect">
            <a:avLst/>
          </a:prstGeom>
          <a:ln w="0">
            <a:noFill/>
          </a:ln>
        </p:spPr>
      </p:pic>
      <p:pic>
        <p:nvPicPr>
          <p:cNvPr id="142" name="Imagem 5" descr=""/>
          <p:cNvPicPr/>
          <p:nvPr/>
        </p:nvPicPr>
        <p:blipFill>
          <a:blip r:embed="rId2"/>
          <a:srcRect l="11176" t="0" r="10876" b="0"/>
          <a:stretch/>
        </p:blipFill>
        <p:spPr>
          <a:xfrm>
            <a:off x="4320000" y="3060000"/>
            <a:ext cx="4163760" cy="2519280"/>
          </a:xfrm>
          <a:prstGeom prst="rect">
            <a:avLst/>
          </a:prstGeom>
          <a:ln w="0">
            <a:noFill/>
          </a:ln>
        </p:spPr>
      </p:pic>
      <p:pic>
        <p:nvPicPr>
          <p:cNvPr id="143" name="Imagem 3" descr=""/>
          <p:cNvPicPr/>
          <p:nvPr/>
        </p:nvPicPr>
        <p:blipFill>
          <a:blip r:embed="rId3"/>
          <a:stretch/>
        </p:blipFill>
        <p:spPr>
          <a:xfrm>
            <a:off x="8820000" y="2739600"/>
            <a:ext cx="2204640" cy="39200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14;p 2"/>
          <p:cNvSpPr/>
          <p:nvPr/>
        </p:nvSpPr>
        <p:spPr>
          <a:xfrm>
            <a:off x="2382480" y="455400"/>
            <a:ext cx="7426440" cy="1013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90000"/>
              </a:lnSpc>
            </a:pPr>
            <a:r>
              <a:rPr b="1" lang="pt-BR" sz="4400" spc="-1" strike="noStrike">
                <a:solidFill>
                  <a:srgbClr val="a03021"/>
                </a:solidFill>
                <a:latin typeface="Calibri"/>
                <a:ea typeface="Calibri"/>
              </a:rPr>
              <a:t>EM 2019/2020…</a:t>
            </a:r>
            <a:endParaRPr b="0" lang="pt-BR" sz="4400" spc="-1" strike="noStrike">
              <a:latin typeface="Arial"/>
            </a:endParaRPr>
          </a:p>
        </p:txBody>
      </p:sp>
      <p:sp>
        <p:nvSpPr>
          <p:cNvPr id="145" name="Google Shape;109;p 1"/>
          <p:cNvSpPr/>
          <p:nvPr/>
        </p:nvSpPr>
        <p:spPr>
          <a:xfrm>
            <a:off x="1287720" y="586080"/>
            <a:ext cx="9560160" cy="175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marL="228600" indent="-228600" algn="ctr">
              <a:lnSpc>
                <a:spcPct val="90000"/>
              </a:lnSpc>
              <a:tabLst>
                <a:tab algn="l" pos="0"/>
              </a:tabLst>
            </a:pPr>
            <a:r>
              <a:rPr b="0" lang="pt-BR" sz="3000" spc="-1" strike="noStrike">
                <a:solidFill>
                  <a:schemeClr val="dk1"/>
                </a:solidFill>
                <a:latin typeface="Calibri"/>
                <a:ea typeface="Calibri"/>
              </a:rPr>
              <a:t>Hora do chá / Orientações</a:t>
            </a:r>
            <a:endParaRPr b="0" lang="pt-BR" sz="3000" spc="-1" strike="noStrike">
              <a:latin typeface="Arial"/>
            </a:endParaRPr>
          </a:p>
        </p:txBody>
      </p:sp>
      <p:pic>
        <p:nvPicPr>
          <p:cNvPr id="146" name="" descr=""/>
          <p:cNvPicPr/>
          <p:nvPr/>
        </p:nvPicPr>
        <p:blipFill>
          <a:blip r:embed="rId1"/>
          <a:stretch/>
        </p:blipFill>
        <p:spPr>
          <a:xfrm>
            <a:off x="1287720" y="2001960"/>
            <a:ext cx="4477680" cy="4477680"/>
          </a:xfrm>
          <a:prstGeom prst="rect">
            <a:avLst/>
          </a:prstGeom>
          <a:ln w="0">
            <a:noFill/>
          </a:ln>
        </p:spPr>
      </p:pic>
      <p:pic>
        <p:nvPicPr>
          <p:cNvPr id="147" name="" descr=""/>
          <p:cNvPicPr/>
          <p:nvPr/>
        </p:nvPicPr>
        <p:blipFill>
          <a:blip r:embed="rId2"/>
          <a:stretch/>
        </p:blipFill>
        <p:spPr>
          <a:xfrm>
            <a:off x="6282360" y="1980000"/>
            <a:ext cx="4499640" cy="449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14;p 4"/>
          <p:cNvSpPr/>
          <p:nvPr/>
        </p:nvSpPr>
        <p:spPr>
          <a:xfrm>
            <a:off x="2382480" y="455400"/>
            <a:ext cx="7426440" cy="1013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90000"/>
              </a:lnSpc>
            </a:pPr>
            <a:r>
              <a:rPr b="1" lang="pt-BR" sz="4400" spc="-1" strike="noStrike">
                <a:solidFill>
                  <a:srgbClr val="a03021"/>
                </a:solidFill>
                <a:latin typeface="Calibri"/>
                <a:ea typeface="Calibri"/>
              </a:rPr>
              <a:t>EM 2019/2020…</a:t>
            </a:r>
            <a:endParaRPr b="0" lang="pt-BR" sz="4400" spc="-1" strike="noStrike">
              <a:latin typeface="Arial"/>
            </a:endParaRPr>
          </a:p>
        </p:txBody>
      </p:sp>
      <p:pic>
        <p:nvPicPr>
          <p:cNvPr id="149" name="" descr=""/>
          <p:cNvPicPr/>
          <p:nvPr/>
        </p:nvPicPr>
        <p:blipFill>
          <a:blip r:embed="rId1"/>
          <a:srcRect l="14535" t="18268" r="17543" b="10856"/>
          <a:stretch/>
        </p:blipFill>
        <p:spPr>
          <a:xfrm>
            <a:off x="1620000" y="1980000"/>
            <a:ext cx="8639280" cy="4499640"/>
          </a:xfrm>
          <a:prstGeom prst="rect">
            <a:avLst/>
          </a:prstGeom>
          <a:ln w="0">
            <a:noFill/>
          </a:ln>
        </p:spPr>
      </p:pic>
      <p:sp>
        <p:nvSpPr>
          <p:cNvPr id="150" name="Google Shape;109;p 3"/>
          <p:cNvSpPr/>
          <p:nvPr/>
        </p:nvSpPr>
        <p:spPr>
          <a:xfrm>
            <a:off x="1287720" y="586080"/>
            <a:ext cx="9560160" cy="175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marL="228600" indent="-228600" algn="ctr">
              <a:lnSpc>
                <a:spcPct val="90000"/>
              </a:lnSpc>
              <a:tabLst>
                <a:tab algn="l" pos="0"/>
              </a:tabLst>
            </a:pPr>
            <a:r>
              <a:rPr b="0" lang="pt-BR" sz="3000" spc="-1" strike="noStrike">
                <a:solidFill>
                  <a:schemeClr val="dk1"/>
                </a:solidFill>
                <a:latin typeface="Calibri"/>
                <a:ea typeface="Calibri"/>
              </a:rPr>
              <a:t>Hora do chá / Orientações</a:t>
            </a:r>
            <a:endParaRPr b="0" lang="pt-BR" sz="3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91;p2"/>
          <p:cNvSpPr/>
          <p:nvPr/>
        </p:nvSpPr>
        <p:spPr>
          <a:xfrm>
            <a:off x="2102400" y="2208960"/>
            <a:ext cx="7986960" cy="1787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pt-BR" sz="4400" spc="-1" strike="noStrike">
                <a:solidFill>
                  <a:srgbClr val="a03021"/>
                </a:solidFill>
                <a:latin typeface="Calibri"/>
                <a:ea typeface="Calibri"/>
              </a:rPr>
              <a:t>UTILIZAÇÃO DAS PICS NO CUIDADO À SAÚDE MENTAL – MODELOS DE IMPLEMENTAÇÃO</a:t>
            </a:r>
            <a:endParaRPr b="0" lang="pt-BR" sz="4400" spc="-1" strike="noStrike">
              <a:latin typeface="Arial"/>
            </a:endParaRPr>
          </a:p>
        </p:txBody>
      </p:sp>
      <p:sp>
        <p:nvSpPr>
          <p:cNvPr id="86" name="Google Shape;92;p2"/>
          <p:cNvSpPr/>
          <p:nvPr/>
        </p:nvSpPr>
        <p:spPr>
          <a:xfrm>
            <a:off x="1919520" y="4228920"/>
            <a:ext cx="8352360" cy="376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43080" indent="-343080" algn="ctr">
              <a:lnSpc>
                <a:spcPct val="100000"/>
              </a:lnSpc>
              <a:tabLst>
                <a:tab algn="l" pos="0"/>
              </a:tabLst>
            </a:pPr>
            <a:r>
              <a:rPr b="1" lang="pt-BR" sz="2400" spc="-1" strike="noStrike">
                <a:solidFill>
                  <a:srgbClr val="4b6230"/>
                </a:solidFill>
                <a:latin typeface="Calibri"/>
                <a:ea typeface="Arial"/>
              </a:rPr>
              <a:t>Adriana Moro e Helen Jéssica Silva</a:t>
            </a:r>
            <a:endParaRPr b="0" lang="pt-BR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14;p6"/>
          <p:cNvSpPr/>
          <p:nvPr/>
        </p:nvSpPr>
        <p:spPr>
          <a:xfrm>
            <a:off x="2382480" y="463320"/>
            <a:ext cx="7426440" cy="1013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90000"/>
              </a:lnSpc>
            </a:pPr>
            <a:r>
              <a:rPr b="1" lang="pt-BR" sz="4400" spc="-1" strike="noStrike">
                <a:solidFill>
                  <a:srgbClr val="a03021"/>
                </a:solidFill>
                <a:latin typeface="Calibri"/>
                <a:ea typeface="Calibri"/>
              </a:rPr>
              <a:t>2020</a:t>
            </a:r>
            <a:endParaRPr b="0" lang="pt-BR" sz="4400" spc="-1" strike="noStrike">
              <a:latin typeface="Arial"/>
            </a:endParaRPr>
          </a:p>
        </p:txBody>
      </p:sp>
      <p:sp>
        <p:nvSpPr>
          <p:cNvPr id="152" name="Google Shape;109;p5"/>
          <p:cNvSpPr/>
          <p:nvPr/>
        </p:nvSpPr>
        <p:spPr>
          <a:xfrm>
            <a:off x="849600" y="702360"/>
            <a:ext cx="10492200" cy="175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marL="228600" indent="-228600" algn="ctr">
              <a:lnSpc>
                <a:spcPct val="90000"/>
              </a:lnSpc>
              <a:tabLst>
                <a:tab algn="l" pos="0"/>
              </a:tabLst>
            </a:pPr>
            <a:r>
              <a:rPr b="0" lang="pt-BR" sz="3000" spc="-1" strike="noStrike">
                <a:solidFill>
                  <a:schemeClr val="dk1"/>
                </a:solidFill>
                <a:latin typeface="Calibri"/>
                <a:ea typeface="Calibri"/>
              </a:rPr>
              <a:t>Capacitação dos profissionais e estagiários do Caps em Auriculoterapia</a:t>
            </a:r>
            <a:endParaRPr b="0" lang="pt-BR" sz="3000" spc="-1" strike="noStrike">
              <a:latin typeface="Arial"/>
            </a:endParaRPr>
          </a:p>
        </p:txBody>
      </p:sp>
      <p:pic>
        <p:nvPicPr>
          <p:cNvPr id="153" name="Imagem 1" descr=""/>
          <p:cNvPicPr/>
          <p:nvPr/>
        </p:nvPicPr>
        <p:blipFill>
          <a:blip r:embed="rId2"/>
          <a:srcRect l="0" t="10595" r="0" b="4288"/>
          <a:stretch/>
        </p:blipFill>
        <p:spPr>
          <a:xfrm>
            <a:off x="1626480" y="2189160"/>
            <a:ext cx="8938440" cy="42789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14;p6"/>
          <p:cNvSpPr/>
          <p:nvPr/>
        </p:nvSpPr>
        <p:spPr>
          <a:xfrm>
            <a:off x="2382480" y="606240"/>
            <a:ext cx="7426440" cy="1013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90000"/>
              </a:lnSpc>
            </a:pPr>
            <a:r>
              <a:rPr b="1" lang="pt-BR" sz="4400" spc="-1" strike="noStrike">
                <a:solidFill>
                  <a:srgbClr val="a03021"/>
                </a:solidFill>
                <a:latin typeface="Calibri"/>
                <a:ea typeface="Calibri"/>
              </a:rPr>
              <a:t>PRINCIPAIS DESAFIOS…</a:t>
            </a:r>
            <a:endParaRPr b="0" lang="pt-BR" sz="4400" spc="-1" strike="noStrike">
              <a:latin typeface="Arial"/>
            </a:endParaRPr>
          </a:p>
        </p:txBody>
      </p:sp>
      <p:pic>
        <p:nvPicPr>
          <p:cNvPr id="155" name="Imagem 1" descr=""/>
          <p:cNvPicPr/>
          <p:nvPr/>
        </p:nvPicPr>
        <p:blipFill>
          <a:blip r:embed="rId2"/>
          <a:srcRect l="0" t="19099" r="0" b="8856"/>
          <a:stretch/>
        </p:blipFill>
        <p:spPr>
          <a:xfrm>
            <a:off x="3600000" y="1440360"/>
            <a:ext cx="5059440" cy="485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14;p6"/>
          <p:cNvSpPr/>
          <p:nvPr/>
        </p:nvSpPr>
        <p:spPr>
          <a:xfrm>
            <a:off x="2520000" y="900000"/>
            <a:ext cx="7426440" cy="1013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90000"/>
              </a:lnSpc>
            </a:pPr>
            <a:r>
              <a:rPr b="1" lang="pt-BR" sz="4000" spc="-1" strike="noStrike">
                <a:solidFill>
                  <a:srgbClr val="a03021"/>
                </a:solidFill>
                <a:latin typeface="Calibri"/>
                <a:ea typeface="Calibri"/>
              </a:rPr>
              <a:t>DURANTE E PÓS-PANDEMIA...</a:t>
            </a:r>
            <a:endParaRPr b="0" lang="pt-BR" sz="4000" spc="-1" strike="noStrike">
              <a:latin typeface="Arial"/>
            </a:endParaRPr>
          </a:p>
        </p:txBody>
      </p:sp>
      <p:sp>
        <p:nvSpPr>
          <p:cNvPr id="157" name="Google Shape;109;p5"/>
          <p:cNvSpPr/>
          <p:nvPr/>
        </p:nvSpPr>
        <p:spPr>
          <a:xfrm>
            <a:off x="1080000" y="1800000"/>
            <a:ext cx="9560160" cy="4275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9000"/>
          </a:bodyPr>
          <a:p>
            <a:pPr marL="571680" indent="-571680" algn="ctr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b="0" lang="pt-BR" sz="4000" spc="-1" strike="noStrike">
                <a:solidFill>
                  <a:schemeClr val="dk1"/>
                </a:solidFill>
                <a:latin typeface="Calibri"/>
                <a:ea typeface="Calibri"/>
              </a:rPr>
              <a:t>Baixa adesão dos pacientes ao retorno às oficinas;</a:t>
            </a:r>
            <a:endParaRPr b="0" lang="pt-BR" sz="4000" spc="-1" strike="noStrike">
              <a:latin typeface="Arial"/>
            </a:endParaRPr>
          </a:p>
          <a:p>
            <a:pPr marL="571680" indent="-571680" algn="ctr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b="0" lang="pt-BR" sz="4000" spc="-1" strike="noStrike">
                <a:solidFill>
                  <a:schemeClr val="dk1"/>
                </a:solidFill>
                <a:latin typeface="Calibri"/>
                <a:ea typeface="Calibri"/>
              </a:rPr>
              <a:t>Redução equipe terapêutica, remanejamento de funções dos membros que permaneceram;</a:t>
            </a:r>
            <a:endParaRPr b="0" lang="pt-BR" sz="4000" spc="-1" strike="noStrike">
              <a:latin typeface="Arial"/>
            </a:endParaRPr>
          </a:p>
          <a:p>
            <a:pPr marL="571680" indent="-571680" algn="ctr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b="0" lang="pt-BR" sz="4000" spc="-1" strike="noStrike">
                <a:solidFill>
                  <a:schemeClr val="dk1"/>
                </a:solidFill>
                <a:latin typeface="Calibri"/>
                <a:ea typeface="Calibri"/>
              </a:rPr>
              <a:t>Dificuldade de execução de oficinas on-line;</a:t>
            </a:r>
            <a:endParaRPr b="0" lang="pt-BR" sz="4000" spc="-1" strike="noStrike">
              <a:latin typeface="Arial"/>
            </a:endParaRPr>
          </a:p>
          <a:p>
            <a:pPr marL="571680" indent="-571680" algn="ctr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b="0" lang="pt-BR" sz="4000" spc="-1" strike="noStrike">
                <a:solidFill>
                  <a:srgbClr val="000000"/>
                </a:solidFill>
                <a:latin typeface="Calibri"/>
                <a:ea typeface="Arial"/>
              </a:rPr>
              <a:t>Aumento adoecimento mental, principalmente pela ansiedade; Luto tardio; Dificuldade do retorno à escola pelos adolescentes; </a:t>
            </a:r>
            <a:endParaRPr b="0" lang="pt-BR" sz="4000" spc="-1" strike="noStrike">
              <a:latin typeface="Arial"/>
            </a:endParaRPr>
          </a:p>
          <a:p>
            <a:pPr marL="571680" indent="-571680" algn="ctr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b="0" lang="pt-BR" sz="4000" spc="-1" strike="noStrike">
                <a:solidFill>
                  <a:srgbClr val="000000"/>
                </a:solidFill>
                <a:latin typeface="Calibri"/>
                <a:ea typeface="Arial"/>
              </a:rPr>
              <a:t>Aceleramento mental por conta das redes sociais; </a:t>
            </a:r>
            <a:endParaRPr b="0" lang="pt-BR" sz="4000" spc="-1" strike="noStrike">
              <a:latin typeface="Arial"/>
            </a:endParaRPr>
          </a:p>
          <a:p>
            <a:pPr marL="571680" indent="-571680" algn="ctr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b="0" lang="pt-BR" sz="4000" spc="-1" strike="noStrike">
                <a:solidFill>
                  <a:srgbClr val="000000"/>
                </a:solidFill>
                <a:latin typeface="Calibri"/>
                <a:ea typeface="Arial"/>
              </a:rPr>
              <a:t>Aumento da demanda para tratamento de saúde; </a:t>
            </a:r>
            <a:endParaRPr b="0" lang="pt-BR" sz="4000" spc="-1" strike="noStrike">
              <a:latin typeface="Arial"/>
            </a:endParaRPr>
          </a:p>
          <a:p>
            <a:pPr marL="571680" indent="-571680" algn="ctr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b="0" lang="pt-BR" sz="4000" spc="-1" strike="noStrike">
                <a:solidFill>
                  <a:srgbClr val="000000"/>
                </a:solidFill>
                <a:latin typeface="Calibri"/>
                <a:ea typeface="Arial"/>
              </a:rPr>
              <a:t>Redução dos incentivos às políticas de saúde;</a:t>
            </a:r>
            <a:endParaRPr b="0" lang="pt-BR" sz="4000" spc="-1" strike="noStrike">
              <a:latin typeface="Arial"/>
            </a:endParaRPr>
          </a:p>
          <a:p>
            <a:pPr marL="571680" indent="-571680" algn="ctr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b="0" lang="pt-BR" sz="4000" spc="-1" strike="noStrike">
                <a:solidFill>
                  <a:srgbClr val="000000"/>
                </a:solidFill>
                <a:latin typeface="Calibri"/>
                <a:ea typeface="Arial"/>
              </a:rPr>
              <a:t>Alterações climáticas em nossa região (duas chuvas de pedras). </a:t>
            </a:r>
            <a:endParaRPr b="0" lang="pt-BR" sz="4000" spc="-1" strike="noStrike">
              <a:latin typeface="Arial"/>
            </a:endParaRPr>
          </a:p>
          <a:p>
            <a:pPr marL="228600" indent="-228600" algn="ctr">
              <a:lnSpc>
                <a:spcPct val="90000"/>
              </a:lnSpc>
              <a:tabLst>
                <a:tab algn="l" pos="0"/>
              </a:tabLst>
            </a:pPr>
            <a:endParaRPr b="0" lang="pt-BR" sz="3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14;p6"/>
          <p:cNvSpPr/>
          <p:nvPr/>
        </p:nvSpPr>
        <p:spPr>
          <a:xfrm>
            <a:off x="2340000" y="426240"/>
            <a:ext cx="7426440" cy="1013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90000"/>
              </a:lnSpc>
            </a:pPr>
            <a:r>
              <a:rPr b="1" lang="pt-BR" sz="3600" spc="-1" strike="noStrike">
                <a:solidFill>
                  <a:srgbClr val="a03021"/>
                </a:solidFill>
                <a:latin typeface="Calibri"/>
                <a:ea typeface="Calibri"/>
              </a:rPr>
              <a:t>RESULTADOS DAS PICS EM 2023</a:t>
            </a:r>
            <a:endParaRPr b="0" lang="pt-BR" sz="3600" spc="-1" strike="noStrike">
              <a:latin typeface="Arial"/>
            </a:endParaRPr>
          </a:p>
          <a:p>
            <a:pPr algn="ctr">
              <a:lnSpc>
                <a:spcPct val="90000"/>
              </a:lnSpc>
            </a:pPr>
            <a:r>
              <a:rPr b="1" lang="pt-BR" sz="3600" spc="-1" strike="noStrike">
                <a:solidFill>
                  <a:srgbClr val="a03021"/>
                </a:solidFill>
                <a:latin typeface="Calibri"/>
                <a:ea typeface="Calibri"/>
              </a:rPr>
              <a:t>O RETORNO...</a:t>
            </a:r>
            <a:endParaRPr b="0" lang="pt-BR" sz="3600" spc="-1" strike="noStrike">
              <a:latin typeface="Arial"/>
            </a:endParaRPr>
          </a:p>
        </p:txBody>
      </p:sp>
      <p:pic>
        <p:nvPicPr>
          <p:cNvPr id="159" name="Imagem 8" descr=""/>
          <p:cNvPicPr/>
          <p:nvPr/>
        </p:nvPicPr>
        <p:blipFill>
          <a:blip r:embed="rId2"/>
          <a:stretch/>
        </p:blipFill>
        <p:spPr>
          <a:xfrm>
            <a:off x="2520000" y="1578960"/>
            <a:ext cx="7020000" cy="49838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14;p 1"/>
          <p:cNvSpPr/>
          <p:nvPr/>
        </p:nvSpPr>
        <p:spPr>
          <a:xfrm>
            <a:off x="2653200" y="322560"/>
            <a:ext cx="7426440" cy="1013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90000"/>
              </a:lnSpc>
            </a:pPr>
            <a:r>
              <a:rPr b="1" lang="pt-BR" sz="3200" spc="-1" strike="noStrike">
                <a:solidFill>
                  <a:srgbClr val="a03021"/>
                </a:solidFill>
                <a:latin typeface="Calibri"/>
                <a:ea typeface="Calibri"/>
              </a:rPr>
              <a:t>AÇÕES EM REDE:</a:t>
            </a:r>
            <a:endParaRPr b="0" lang="pt-BR" sz="3200" spc="-1" strike="noStrike">
              <a:latin typeface="Arial"/>
            </a:endParaRPr>
          </a:p>
          <a:p>
            <a:pPr algn="ctr">
              <a:lnSpc>
                <a:spcPct val="90000"/>
              </a:lnSpc>
            </a:pPr>
            <a:r>
              <a:rPr b="1" lang="pt-BR" sz="3200" spc="-1" strike="noStrike">
                <a:solidFill>
                  <a:srgbClr val="a03021"/>
                </a:solidFill>
                <a:latin typeface="Calibri"/>
                <a:ea typeface="Calibri"/>
              </a:rPr>
              <a:t>ATENDIMENTO EM GRUPOS E NO CCI</a:t>
            </a:r>
            <a:endParaRPr b="0" lang="pt-BR" sz="3200" spc="-1" strike="noStrike">
              <a:latin typeface="Arial"/>
            </a:endParaRPr>
          </a:p>
        </p:txBody>
      </p:sp>
      <p:pic>
        <p:nvPicPr>
          <p:cNvPr id="161" name="" descr=""/>
          <p:cNvPicPr/>
          <p:nvPr/>
        </p:nvPicPr>
        <p:blipFill>
          <a:blip r:embed="rId2"/>
          <a:srcRect l="0" t="20917" r="0" b="10833"/>
          <a:stretch/>
        </p:blipFill>
        <p:spPr>
          <a:xfrm>
            <a:off x="3960000" y="1440000"/>
            <a:ext cx="4778280" cy="50608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14;p6"/>
          <p:cNvSpPr/>
          <p:nvPr/>
        </p:nvSpPr>
        <p:spPr>
          <a:xfrm>
            <a:off x="2382480" y="1009080"/>
            <a:ext cx="7426440" cy="1013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90000"/>
              </a:lnSpc>
            </a:pPr>
            <a:r>
              <a:rPr b="1" lang="pt-BR" sz="4400" spc="-1" strike="noStrike">
                <a:solidFill>
                  <a:srgbClr val="a03021"/>
                </a:solidFill>
                <a:latin typeface="Calibri"/>
                <a:ea typeface="Calibri"/>
              </a:rPr>
              <a:t>RESULTADOS E IMPACTO</a:t>
            </a:r>
            <a:endParaRPr b="0" lang="pt-BR" sz="4400" spc="-1" strike="noStrike">
              <a:latin typeface="Arial"/>
            </a:endParaRPr>
          </a:p>
        </p:txBody>
      </p:sp>
      <p:sp>
        <p:nvSpPr>
          <p:cNvPr id="163" name="Google Shape;109;p5"/>
          <p:cNvSpPr/>
          <p:nvPr/>
        </p:nvSpPr>
        <p:spPr>
          <a:xfrm>
            <a:off x="849600" y="1941120"/>
            <a:ext cx="10492200" cy="175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4" name="Google Shape;109;p5"/>
          <p:cNvSpPr/>
          <p:nvPr/>
        </p:nvSpPr>
        <p:spPr>
          <a:xfrm>
            <a:off x="1353960" y="1516320"/>
            <a:ext cx="9483480" cy="492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marL="457200" indent="-457200" algn="ctr">
              <a:lnSpc>
                <a:spcPct val="110000"/>
              </a:lnSpc>
              <a:buClr>
                <a:srgbClr val="000000"/>
              </a:buClr>
              <a:buFont typeface="Arial"/>
              <a:buChar char="•"/>
            </a:pPr>
            <a:r>
              <a:rPr b="0" lang="pt-BR" sz="3000" spc="-1" strike="noStrike">
                <a:solidFill>
                  <a:schemeClr val="dk1"/>
                </a:solidFill>
                <a:latin typeface="Calibri"/>
                <a:ea typeface="Calibri"/>
              </a:rPr>
              <a:t>Potencializadora do processo terapêutico;</a:t>
            </a:r>
            <a:endParaRPr b="0" lang="pt-BR" sz="3000" spc="-1" strike="noStrike">
              <a:latin typeface="Arial"/>
            </a:endParaRPr>
          </a:p>
          <a:p>
            <a:pPr marL="457200" indent="-457200" algn="ctr">
              <a:lnSpc>
                <a:spcPct val="110000"/>
              </a:lnSpc>
              <a:buClr>
                <a:srgbClr val="000000"/>
              </a:buClr>
              <a:buFont typeface="Arial"/>
              <a:buChar char="•"/>
            </a:pPr>
            <a:r>
              <a:rPr b="0" lang="pt-BR" sz="3000" spc="-1" strike="noStrike">
                <a:solidFill>
                  <a:schemeClr val="dk1"/>
                </a:solidFill>
                <a:latin typeface="Calibri"/>
                <a:ea typeface="Calibri"/>
              </a:rPr>
              <a:t>Melhora da qualidade de vida dos pacientes que sofrem pelos efeitos adversos das medicações  psicotrópicas;</a:t>
            </a:r>
            <a:endParaRPr b="0" lang="pt-BR" sz="3000" spc="-1" strike="noStrike">
              <a:latin typeface="Arial"/>
            </a:endParaRPr>
          </a:p>
          <a:p>
            <a:pPr marL="457200" indent="-457200" algn="ctr">
              <a:lnSpc>
                <a:spcPct val="110000"/>
              </a:lnSpc>
              <a:buClr>
                <a:srgbClr val="000000"/>
              </a:buClr>
              <a:buFont typeface="Arial"/>
              <a:buChar char="•"/>
            </a:pPr>
            <a:r>
              <a:rPr b="0" lang="pt-BR" sz="3000" spc="-1" strike="noStrike">
                <a:solidFill>
                  <a:schemeClr val="dk1"/>
                </a:solidFill>
                <a:latin typeface="Calibri"/>
                <a:ea typeface="Calibri"/>
              </a:rPr>
              <a:t>Das práticas oferecidas, a mais aceita pelos usuários é a auriculoterapia;</a:t>
            </a:r>
            <a:endParaRPr b="0" lang="pt-BR" sz="3000" spc="-1" strike="noStrike">
              <a:latin typeface="Arial"/>
            </a:endParaRPr>
          </a:p>
          <a:p>
            <a:pPr marL="457200" indent="-457200" algn="ctr">
              <a:lnSpc>
                <a:spcPct val="110000"/>
              </a:lnSpc>
              <a:buClr>
                <a:srgbClr val="000000"/>
              </a:buClr>
              <a:buFont typeface="Arial"/>
              <a:buChar char="•"/>
            </a:pPr>
            <a:r>
              <a:rPr b="0" lang="pt-BR" sz="3000" spc="-1" strike="noStrike">
                <a:solidFill>
                  <a:schemeClr val="dk1"/>
                </a:solidFill>
                <a:latin typeface="Calibri"/>
                <a:ea typeface="Calibri"/>
              </a:rPr>
              <a:t>Melhora do vínculo;</a:t>
            </a:r>
            <a:endParaRPr b="0" lang="pt-BR" sz="3000" spc="-1" strike="noStrike">
              <a:latin typeface="Arial"/>
            </a:endParaRPr>
          </a:p>
          <a:p>
            <a:pPr marL="457200" indent="-457200" algn="ctr">
              <a:lnSpc>
                <a:spcPct val="110000"/>
              </a:lnSpc>
              <a:buClr>
                <a:srgbClr val="000000"/>
              </a:buClr>
              <a:buFont typeface="Arial"/>
              <a:buChar char="•"/>
            </a:pPr>
            <a:r>
              <a:rPr b="0" lang="pt-BR" sz="3000" spc="-1" strike="noStrike">
                <a:solidFill>
                  <a:schemeClr val="dk1"/>
                </a:solidFill>
                <a:latin typeface="Calibri"/>
                <a:ea typeface="Calibri"/>
              </a:rPr>
              <a:t>Diminuição do absenteísmo;</a:t>
            </a:r>
            <a:endParaRPr b="0" lang="pt-BR" sz="3000" spc="-1" strike="noStrike">
              <a:latin typeface="Arial"/>
            </a:endParaRPr>
          </a:p>
          <a:p>
            <a:pPr marL="457200" indent="-457200" algn="ctr">
              <a:lnSpc>
                <a:spcPct val="110000"/>
              </a:lnSpc>
              <a:buClr>
                <a:srgbClr val="000000"/>
              </a:buClr>
              <a:buFont typeface="Arial"/>
              <a:buChar char="•"/>
            </a:pPr>
            <a:r>
              <a:rPr b="0" lang="pt-BR" sz="3000" spc="-1" strike="noStrike">
                <a:solidFill>
                  <a:schemeClr val="dk1"/>
                </a:solidFill>
                <a:latin typeface="Calibri"/>
                <a:ea typeface="Calibri"/>
              </a:rPr>
              <a:t>Cuidado individual e digno, com afetividade e efetividade...</a:t>
            </a:r>
            <a:endParaRPr b="0" lang="pt-BR" sz="3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14;p6"/>
          <p:cNvSpPr/>
          <p:nvPr/>
        </p:nvSpPr>
        <p:spPr>
          <a:xfrm>
            <a:off x="2382480" y="1009080"/>
            <a:ext cx="7426440" cy="1013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90000"/>
              </a:lnSpc>
            </a:pPr>
            <a:r>
              <a:rPr b="1" lang="pt-BR" sz="4400" spc="-1" strike="noStrike">
                <a:solidFill>
                  <a:srgbClr val="a03021"/>
                </a:solidFill>
                <a:latin typeface="Calibri"/>
                <a:ea typeface="Calibri"/>
              </a:rPr>
              <a:t>CONCLUSÕES</a:t>
            </a:r>
            <a:endParaRPr b="0" lang="pt-BR" sz="4400" spc="-1" strike="noStrike">
              <a:latin typeface="Arial"/>
            </a:endParaRPr>
          </a:p>
        </p:txBody>
      </p:sp>
      <p:sp>
        <p:nvSpPr>
          <p:cNvPr id="166" name="Google Shape;109;p5"/>
          <p:cNvSpPr/>
          <p:nvPr/>
        </p:nvSpPr>
        <p:spPr>
          <a:xfrm>
            <a:off x="849600" y="1941120"/>
            <a:ext cx="10492200" cy="175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7" name="Google Shape;109;p5"/>
          <p:cNvSpPr/>
          <p:nvPr/>
        </p:nvSpPr>
        <p:spPr>
          <a:xfrm>
            <a:off x="1353960" y="1366200"/>
            <a:ext cx="9483480" cy="492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10000"/>
              </a:lnSpc>
            </a:pPr>
            <a:r>
              <a:rPr b="0" lang="pt-BR" sz="3000" spc="-1" strike="noStrike">
                <a:solidFill>
                  <a:schemeClr val="dk1"/>
                </a:solidFill>
                <a:latin typeface="Calibri"/>
                <a:ea typeface="Calibri"/>
              </a:rPr>
              <a:t>As PICs auxiliam no processo do estabelecimento do melhor vínculo entre equipe e usuários do serviço, sendo que estes passaram a perceber o cuidado mais afetivo, consequentemente mais efetivo.</a:t>
            </a:r>
            <a:endParaRPr b="0" lang="pt-BR" sz="3000" spc="-1" strike="noStrike">
              <a:latin typeface="Arial"/>
            </a:endParaRPr>
          </a:p>
          <a:p>
            <a:pPr algn="ctr">
              <a:lnSpc>
                <a:spcPct val="110000"/>
              </a:lnSpc>
            </a:pPr>
            <a:r>
              <a:rPr b="0" lang="pt-BR" sz="3000" spc="-1" strike="noStrike">
                <a:solidFill>
                  <a:schemeClr val="dk1"/>
                </a:solidFill>
                <a:latin typeface="Calibri"/>
                <a:ea typeface="Calibri"/>
              </a:rPr>
              <a:t>É sabido que precisamos cuidar dos indivíduos de maneira integral, rompendo com modelos ancorados na medicalização e com as PICs isso se torna possível.</a:t>
            </a:r>
            <a:endParaRPr b="0" lang="pt-BR" sz="3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108;p5"/>
          <p:cNvSpPr/>
          <p:nvPr/>
        </p:nvSpPr>
        <p:spPr>
          <a:xfrm>
            <a:off x="2382480" y="1135440"/>
            <a:ext cx="7426440" cy="856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algn="ctr">
              <a:lnSpc>
                <a:spcPct val="90000"/>
              </a:lnSpc>
            </a:pPr>
            <a:r>
              <a:rPr b="1" lang="pt-BR" sz="4000" spc="-1" strike="noStrike">
                <a:solidFill>
                  <a:srgbClr val="a03021"/>
                </a:solidFill>
                <a:latin typeface="Calibri"/>
                <a:ea typeface="Calibri"/>
              </a:rPr>
              <a:t>INTRODUÇÃO</a:t>
            </a:r>
            <a:endParaRPr b="0" lang="pt-BR" sz="4000" spc="-1" strike="noStrike">
              <a:latin typeface="Arial"/>
            </a:endParaRPr>
          </a:p>
        </p:txBody>
      </p:sp>
      <p:sp>
        <p:nvSpPr>
          <p:cNvPr id="88" name="Google Shape;109;p5"/>
          <p:cNvSpPr/>
          <p:nvPr/>
        </p:nvSpPr>
        <p:spPr>
          <a:xfrm>
            <a:off x="1050840" y="1992600"/>
            <a:ext cx="9989280" cy="416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 algn="ctr">
              <a:lnSpc>
                <a:spcPct val="110000"/>
              </a:lnSpc>
            </a:pPr>
            <a:r>
              <a:rPr b="0" lang="pt-BR" sz="3000" spc="-1" strike="noStrike">
                <a:solidFill>
                  <a:schemeClr val="dk1"/>
                </a:solidFill>
                <a:latin typeface="Calibri"/>
                <a:ea typeface="Calibri"/>
              </a:rPr>
              <a:t>O debate sobre as práticas integrativas e complementares no Brasil despontou como possibilidade terapêutica legitimada a partir da publicação da Portaria GM/MS n. 971, de 3/05/2006, quando o MS aprova a Política Nacional de Práticas Integrativas e Complementares em Saúde;</a:t>
            </a:r>
            <a:endParaRPr b="0" lang="pt-BR" sz="3000" spc="-1" strike="noStrike">
              <a:latin typeface="Arial"/>
            </a:endParaRPr>
          </a:p>
          <a:p>
            <a:pPr marL="228600" indent="-228600" algn="ctr">
              <a:lnSpc>
                <a:spcPct val="110000"/>
              </a:lnSpc>
              <a:tabLst>
                <a:tab algn="l" pos="0"/>
              </a:tabLst>
            </a:pPr>
            <a:endParaRPr b="0" lang="pt-BR" sz="3000" spc="-1" strike="noStrike">
              <a:latin typeface="Arial"/>
            </a:endParaRPr>
          </a:p>
          <a:p>
            <a:pPr marL="228600" indent="-228600" algn="ctr">
              <a:lnSpc>
                <a:spcPct val="110000"/>
              </a:lnSpc>
              <a:tabLst>
                <a:tab algn="l" pos="0"/>
              </a:tabLst>
            </a:pPr>
            <a:r>
              <a:rPr b="0" lang="pt-BR" sz="3000" spc="-1" strike="noStrike">
                <a:solidFill>
                  <a:schemeClr val="dk1"/>
                </a:solidFill>
                <a:latin typeface="Calibri"/>
                <a:ea typeface="Calibri"/>
              </a:rPr>
              <a:t>Em saúde mental as práticas integrativas são uma oportunidade de aproximar os usuários da equipe, baixar a ansiedade e diminuir os efeitos adversos dos medicamentos psicotrópicos. </a:t>
            </a:r>
            <a:endParaRPr b="0" lang="pt-BR" sz="3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121;p7"/>
          <p:cNvSpPr/>
          <p:nvPr/>
        </p:nvSpPr>
        <p:spPr>
          <a:xfrm>
            <a:off x="6284880" y="1223640"/>
            <a:ext cx="3780720" cy="4410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marL="228600" indent="-228600" algn="r">
              <a:lnSpc>
                <a:spcPct val="90000"/>
              </a:lnSpc>
              <a:tabLst>
                <a:tab algn="l" pos="0"/>
              </a:tabLst>
            </a:pPr>
            <a:r>
              <a:rPr b="0" lang="pt-BR" sz="2400" spc="-1" strike="noStrike">
                <a:solidFill>
                  <a:schemeClr val="dk1"/>
                </a:solidFill>
                <a:latin typeface="Calibri"/>
                <a:ea typeface="Calibri"/>
              </a:rPr>
              <a:t>BRASIL. Ministério da Saúde. Práticas integrativas e complementares: plantas medicinais e fitoterapia na atenção básica. </a:t>
            </a:r>
            <a:endParaRPr b="0" lang="pt-BR" sz="2400" spc="-1" strike="noStrike">
              <a:latin typeface="Arial"/>
            </a:endParaRPr>
          </a:p>
          <a:p>
            <a:pPr marL="228600" indent="-228600" algn="r">
              <a:lnSpc>
                <a:spcPct val="90000"/>
              </a:lnSpc>
              <a:tabLst>
                <a:tab algn="l" pos="0"/>
              </a:tabLst>
            </a:pPr>
            <a:r>
              <a:rPr b="0" lang="pt-BR" sz="2400" spc="-1" strike="noStrike">
                <a:solidFill>
                  <a:schemeClr val="dk1"/>
                </a:solidFill>
                <a:latin typeface="Calibri"/>
                <a:ea typeface="Calibri"/>
              </a:rPr>
              <a:t>Brasília: Ministério da Saúde, 2012.  (Série A. Normas e Manuais Técnicos) </a:t>
            </a:r>
            <a:endParaRPr b="0" lang="pt-BR" sz="2400" spc="-1" strike="noStrike">
              <a:latin typeface="Arial"/>
            </a:endParaRPr>
          </a:p>
          <a:p>
            <a:pPr marL="228600" indent="-228600" algn="r">
              <a:lnSpc>
                <a:spcPct val="90000"/>
              </a:lnSpc>
              <a:tabLst>
                <a:tab algn="l" pos="0"/>
              </a:tabLst>
            </a:pPr>
            <a:r>
              <a:rPr b="0" lang="pt-BR" sz="2400" spc="-1" strike="noStrike">
                <a:solidFill>
                  <a:schemeClr val="dk1"/>
                </a:solidFill>
                <a:latin typeface="Calibri"/>
                <a:ea typeface="Calibri"/>
              </a:rPr>
              <a:t>(Cadernos de Atenção Básica; n. 31) </a:t>
            </a:r>
            <a:endParaRPr b="0" lang="pt-BR" sz="2400" spc="-1" strike="noStrike">
              <a:latin typeface="Arial"/>
            </a:endParaRPr>
          </a:p>
        </p:txBody>
      </p:sp>
      <p:pic>
        <p:nvPicPr>
          <p:cNvPr id="90" name="Google Shape;122;p7" descr=""/>
          <p:cNvPicPr/>
          <p:nvPr/>
        </p:nvPicPr>
        <p:blipFill>
          <a:blip r:embed="rId2"/>
          <a:stretch/>
        </p:blipFill>
        <p:spPr>
          <a:xfrm>
            <a:off x="2392920" y="1757520"/>
            <a:ext cx="2548080" cy="3264120"/>
          </a:xfrm>
          <a:prstGeom prst="rect">
            <a:avLst/>
          </a:prstGeom>
          <a:ln w="0">
            <a:noFill/>
          </a:ln>
          <a:effectLst>
            <a:outerShdw algn="ctr" blurRad="25560" dir="2700000" dist="37674" rotWithShape="0">
              <a:srgbClr val="000000">
                <a:alpha val="50000"/>
              </a:srgbClr>
            </a:outerShdw>
          </a:effectLst>
        </p:spPr>
      </p:pic>
      <p:pic>
        <p:nvPicPr>
          <p:cNvPr id="91" name="Picture 4" descr="PDF) CADERNOS DE ATENÇÃO BÁSICA | Will Barros - Academia.edu"/>
          <p:cNvPicPr/>
          <p:nvPr/>
        </p:nvPicPr>
        <p:blipFill>
          <a:blip r:embed="rId3"/>
          <a:stretch/>
        </p:blipFill>
        <p:spPr>
          <a:xfrm>
            <a:off x="2392920" y="1589760"/>
            <a:ext cx="2958120" cy="36640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121;p7"/>
          <p:cNvSpPr/>
          <p:nvPr/>
        </p:nvSpPr>
        <p:spPr>
          <a:xfrm>
            <a:off x="6257520" y="1389240"/>
            <a:ext cx="3780720" cy="4410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marL="228600" indent="-228600" algn="r">
              <a:lnSpc>
                <a:spcPct val="90000"/>
              </a:lnSpc>
              <a:tabLst>
                <a:tab algn="l" pos="0"/>
              </a:tabLst>
            </a:pPr>
            <a:r>
              <a:rPr b="0" lang="pt-BR" sz="2400" spc="-1" strike="noStrike">
                <a:solidFill>
                  <a:schemeClr val="dk1"/>
                </a:solidFill>
                <a:latin typeface="Calibri"/>
                <a:ea typeface="Calibri"/>
              </a:rPr>
              <a:t>Brasil. Ministério da Saúde. Secretaria de Atenção à Saúde. Departamento de Atenção Básica. Política Nacional de Práticas Integrativas e Complementares no SUS - PNPIC-SUS. Brasília : Ministério da Saúde, 2006.</a:t>
            </a:r>
            <a:endParaRPr b="0" lang="pt-BR" sz="2400" spc="-1" strike="noStrike">
              <a:latin typeface="Arial"/>
            </a:endParaRPr>
          </a:p>
        </p:txBody>
      </p:sp>
      <p:pic>
        <p:nvPicPr>
          <p:cNvPr id="93" name="Picture 2" descr="https://cdn.slidesharecdn.com/ss_thumbnails/pnpic-111129130517-phpapp02-thumbnail-4.jpg?cb=1322574496"/>
          <p:cNvPicPr/>
          <p:nvPr/>
        </p:nvPicPr>
        <p:blipFill>
          <a:blip r:embed="rId2"/>
          <a:stretch/>
        </p:blipFill>
        <p:spPr>
          <a:xfrm>
            <a:off x="2392920" y="1688400"/>
            <a:ext cx="2669760" cy="34023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114;p6"/>
          <p:cNvSpPr/>
          <p:nvPr/>
        </p:nvSpPr>
        <p:spPr>
          <a:xfrm>
            <a:off x="2392920" y="2012760"/>
            <a:ext cx="7426440" cy="1013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90000"/>
              </a:lnSpc>
            </a:pPr>
            <a:r>
              <a:rPr b="1" lang="pt-BR" sz="4400" spc="-1" strike="noStrike">
                <a:solidFill>
                  <a:srgbClr val="a03021"/>
                </a:solidFill>
                <a:latin typeface="Calibri"/>
                <a:ea typeface="Calibri"/>
              </a:rPr>
              <a:t>OBJETIVOS</a:t>
            </a:r>
            <a:endParaRPr b="0" lang="pt-BR" sz="4400" spc="-1" strike="noStrike">
              <a:latin typeface="Arial"/>
            </a:endParaRPr>
          </a:p>
        </p:txBody>
      </p:sp>
      <p:sp>
        <p:nvSpPr>
          <p:cNvPr id="95" name="Google Shape;109;p5"/>
          <p:cNvSpPr/>
          <p:nvPr/>
        </p:nvSpPr>
        <p:spPr>
          <a:xfrm>
            <a:off x="1991520" y="2372400"/>
            <a:ext cx="8228880" cy="3393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marL="228600" indent="-228600" algn="ctr">
              <a:lnSpc>
                <a:spcPct val="90000"/>
              </a:lnSpc>
              <a:tabLst>
                <a:tab algn="l" pos="0"/>
              </a:tabLst>
            </a:pPr>
            <a:r>
              <a:rPr b="0" lang="pt-BR" sz="3000" spc="-1" strike="noStrike">
                <a:solidFill>
                  <a:schemeClr val="dk1"/>
                </a:solidFill>
                <a:latin typeface="Calibri"/>
                <a:ea typeface="Calibri"/>
              </a:rPr>
              <a:t>Apresentar as possibilidades terapêuticas das PICs em saúde Mental, por meio da experiência prática da equipe do do Caps I da cidade de Mafra/SC e REDE</a:t>
            </a:r>
            <a:endParaRPr b="0" lang="pt-BR" sz="3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114;p6"/>
          <p:cNvSpPr/>
          <p:nvPr/>
        </p:nvSpPr>
        <p:spPr>
          <a:xfrm>
            <a:off x="2392920" y="2012760"/>
            <a:ext cx="7426440" cy="1013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90000"/>
              </a:lnSpc>
            </a:pPr>
            <a:r>
              <a:rPr b="1" lang="pt-BR" sz="4400" spc="-1" strike="noStrike">
                <a:solidFill>
                  <a:srgbClr val="a03021"/>
                </a:solidFill>
                <a:latin typeface="Calibri"/>
                <a:ea typeface="Calibri"/>
              </a:rPr>
              <a:t>CARACTERIZAÇÃO DO SERVIÇO</a:t>
            </a:r>
            <a:endParaRPr b="0" lang="pt-BR" sz="4400" spc="-1" strike="noStrike">
              <a:latin typeface="Arial"/>
            </a:endParaRPr>
          </a:p>
        </p:txBody>
      </p:sp>
      <p:sp>
        <p:nvSpPr>
          <p:cNvPr id="97" name="Google Shape;109;p5"/>
          <p:cNvSpPr/>
          <p:nvPr/>
        </p:nvSpPr>
        <p:spPr>
          <a:xfrm>
            <a:off x="1991520" y="2372400"/>
            <a:ext cx="8228880" cy="3393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marL="228600" indent="-228600" algn="ctr">
              <a:lnSpc>
                <a:spcPct val="90000"/>
              </a:lnSpc>
              <a:tabLst>
                <a:tab algn="l" pos="0"/>
              </a:tabLst>
            </a:pPr>
            <a:r>
              <a:rPr b="0" lang="pt-BR" sz="3200" spc="-1" strike="noStrike">
                <a:solidFill>
                  <a:srgbClr val="000000"/>
                </a:solidFill>
                <a:latin typeface="Calibri"/>
                <a:ea typeface="Arial"/>
              </a:rPr>
              <a:t>A Associação Esperança Casa Azul teve sua fundação oficial em maio de 1993 como sociedade civil filantrópica sem fins lucrativos dando origem ao CAPS I de Mafra, que foi cadastrado no Ministério da Saúde em dezembro de 2006.</a:t>
            </a:r>
            <a:endParaRPr b="0" lang="pt-BR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114;p6"/>
          <p:cNvSpPr/>
          <p:nvPr/>
        </p:nvSpPr>
        <p:spPr>
          <a:xfrm>
            <a:off x="2392920" y="1434960"/>
            <a:ext cx="7426440" cy="159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90000"/>
              </a:lnSpc>
            </a:pPr>
            <a:r>
              <a:rPr b="1" lang="pt-BR" sz="4400" spc="-1" strike="noStrike">
                <a:solidFill>
                  <a:srgbClr val="a03021"/>
                </a:solidFill>
                <a:latin typeface="Calibri"/>
                <a:ea typeface="Calibri"/>
              </a:rPr>
              <a:t>EQUIPE</a:t>
            </a:r>
            <a:endParaRPr b="0" lang="pt-BR" sz="4400" spc="-1" strike="noStrike">
              <a:latin typeface="Arial"/>
            </a:endParaRPr>
          </a:p>
        </p:txBody>
      </p:sp>
      <p:sp>
        <p:nvSpPr>
          <p:cNvPr id="99" name="Google Shape;109;p5"/>
          <p:cNvSpPr/>
          <p:nvPr/>
        </p:nvSpPr>
        <p:spPr>
          <a:xfrm>
            <a:off x="1620000" y="2372400"/>
            <a:ext cx="9180000" cy="3393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228600" indent="-228600" algn="ctr">
              <a:lnSpc>
                <a:spcPct val="90000"/>
              </a:lnSpc>
              <a:tabLst>
                <a:tab algn="l" pos="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Arial"/>
              </a:rPr>
              <a:t>01 médico com formação em saúde mental;</a:t>
            </a:r>
            <a:endParaRPr b="0" lang="pt-BR" sz="2400" spc="-1" strike="noStrike">
              <a:latin typeface="Arial"/>
            </a:endParaRPr>
          </a:p>
          <a:p>
            <a:pPr marL="228600" indent="-228600" algn="ctr">
              <a:lnSpc>
                <a:spcPct val="90000"/>
              </a:lnSpc>
              <a:tabLst>
                <a:tab algn="l" pos="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Arial"/>
              </a:rPr>
              <a:t>02 enfermeiras especialistas em saúde mental;</a:t>
            </a:r>
            <a:endParaRPr b="0" lang="pt-BR" sz="2400" spc="-1" strike="noStrike">
              <a:latin typeface="Arial"/>
            </a:endParaRPr>
          </a:p>
          <a:p>
            <a:pPr marL="228600" indent="-228600" algn="ctr">
              <a:lnSpc>
                <a:spcPct val="90000"/>
              </a:lnSpc>
              <a:tabLst>
                <a:tab algn="l" pos="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Arial"/>
              </a:rPr>
              <a:t>05 profissionais de nível superior entre as</a:t>
            </a:r>
            <a:endParaRPr b="0" lang="pt-BR" sz="2400" spc="-1" strike="noStrike">
              <a:latin typeface="Arial"/>
            </a:endParaRPr>
          </a:p>
          <a:p>
            <a:pPr marL="228600" indent="-228600" algn="ctr">
              <a:lnSpc>
                <a:spcPct val="90000"/>
              </a:lnSpc>
              <a:tabLst>
                <a:tab algn="l" pos="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Arial"/>
              </a:rPr>
              <a:t>seguintes categorias profissionais: 02</a:t>
            </a:r>
            <a:endParaRPr b="0" lang="pt-BR" sz="2400" spc="-1" strike="noStrike">
              <a:latin typeface="Arial"/>
            </a:endParaRPr>
          </a:p>
          <a:p>
            <a:pPr marL="228600" indent="-228600" algn="ctr">
              <a:lnSpc>
                <a:spcPct val="90000"/>
              </a:lnSpc>
              <a:tabLst>
                <a:tab algn="l" pos="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Arial"/>
              </a:rPr>
              <a:t>psicólogos, 01 terapeuta</a:t>
            </a:r>
            <a:endParaRPr b="0" lang="pt-BR" sz="2400" spc="-1" strike="noStrike">
              <a:latin typeface="Arial"/>
            </a:endParaRPr>
          </a:p>
          <a:p>
            <a:pPr marL="228600" indent="-228600" algn="ctr">
              <a:lnSpc>
                <a:spcPct val="90000"/>
              </a:lnSpc>
              <a:tabLst>
                <a:tab algn="l" pos="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Arial"/>
              </a:rPr>
              <a:t>ocupacional, 01 pedagoga, 01 naturóloga;</a:t>
            </a:r>
            <a:endParaRPr b="0" lang="pt-BR" sz="2400" spc="-1" strike="noStrike">
              <a:latin typeface="Arial"/>
            </a:endParaRPr>
          </a:p>
          <a:p>
            <a:pPr marL="228600" indent="-228600" algn="ctr">
              <a:lnSpc>
                <a:spcPct val="90000"/>
              </a:lnSpc>
              <a:tabLst>
                <a:tab algn="l" pos="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Arial"/>
              </a:rPr>
              <a:t>04 profissionais de nível médio: 01 técnico de</a:t>
            </a:r>
            <a:endParaRPr b="0" lang="pt-BR" sz="2400" spc="-1" strike="noStrike">
              <a:latin typeface="Arial"/>
            </a:endParaRPr>
          </a:p>
          <a:p>
            <a:pPr marL="228600" indent="-228600" algn="ctr">
              <a:lnSpc>
                <a:spcPct val="90000"/>
              </a:lnSpc>
              <a:tabLst>
                <a:tab algn="l" pos="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Arial"/>
              </a:rPr>
              <a:t>enfermagem, 01 técnico administrativo, 01</a:t>
            </a:r>
            <a:endParaRPr b="0" lang="pt-BR" sz="2400" spc="-1" strike="noStrike">
              <a:latin typeface="Arial"/>
            </a:endParaRPr>
          </a:p>
          <a:p>
            <a:pPr marL="228600" indent="-228600" algn="ctr">
              <a:lnSpc>
                <a:spcPct val="90000"/>
              </a:lnSpc>
              <a:tabLst>
                <a:tab algn="l" pos="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Arial"/>
              </a:rPr>
              <a:t>merendeira e 01 auxiliar de serviços gerais;</a:t>
            </a:r>
            <a:endParaRPr b="0" lang="pt-BR" sz="2400" spc="-1" strike="noStrike">
              <a:latin typeface="Arial"/>
            </a:endParaRPr>
          </a:p>
          <a:p>
            <a:pPr marL="228600" indent="-228600" algn="ctr">
              <a:lnSpc>
                <a:spcPct val="90000"/>
              </a:lnSpc>
              <a:tabLst>
                <a:tab algn="l" pos="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Arial"/>
              </a:rPr>
              <a:t>04 estagiários, sendo 02 de psicologia e 02 da</a:t>
            </a:r>
            <a:endParaRPr b="0" lang="pt-BR" sz="2400" spc="-1" strike="noStrike">
              <a:latin typeface="Arial"/>
            </a:endParaRPr>
          </a:p>
          <a:p>
            <a:pPr marL="228600" indent="-228600" algn="ctr">
              <a:lnSpc>
                <a:spcPct val="90000"/>
              </a:lnSpc>
              <a:tabLst>
                <a:tab algn="l" pos="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Arial"/>
              </a:rPr>
              <a:t>enfermagem.</a:t>
            </a:r>
            <a:endParaRPr b="0" lang="pt-BR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2;p4"/>
          <p:cNvSpPr/>
          <p:nvPr/>
        </p:nvSpPr>
        <p:spPr>
          <a:xfrm>
            <a:off x="1919520" y="2403000"/>
            <a:ext cx="8352360" cy="1025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pt-BR" sz="4400" spc="-1" strike="noStrike">
                <a:solidFill>
                  <a:srgbClr val="a03021"/>
                </a:solidFill>
                <a:latin typeface="Calibri"/>
                <a:ea typeface="Calibri"/>
              </a:rPr>
              <a:t>PRÁTICAS INTEGRATIVAS E COMPLEMENTARES NO SUS?</a:t>
            </a:r>
            <a:endParaRPr b="0" lang="pt-BR" sz="4400" spc="-1" strike="noStrike">
              <a:latin typeface="Arial"/>
            </a:endParaRPr>
          </a:p>
        </p:txBody>
      </p:sp>
      <p:sp>
        <p:nvSpPr>
          <p:cNvPr id="101" name="Google Shape;103;p4"/>
          <p:cNvSpPr/>
          <p:nvPr/>
        </p:nvSpPr>
        <p:spPr>
          <a:xfrm>
            <a:off x="1919520" y="3882240"/>
            <a:ext cx="8352360" cy="376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43080" indent="-343080" algn="ctr">
              <a:lnSpc>
                <a:spcPct val="100000"/>
              </a:lnSpc>
              <a:tabLst>
                <a:tab algn="l" pos="0"/>
              </a:tabLst>
            </a:pPr>
            <a:r>
              <a:rPr b="0" lang="pt-BR" sz="3200" spc="-1" strike="noStrike">
                <a:solidFill>
                  <a:schemeClr val="dk1"/>
                </a:solidFill>
                <a:latin typeface="Calibri"/>
                <a:ea typeface="Calibri"/>
              </a:rPr>
              <a:t>No CAPS de Mafra tem...</a:t>
            </a:r>
            <a:endParaRPr b="0" lang="pt-BR" sz="3200" spc="-1" strike="noStrike">
              <a:latin typeface="Arial"/>
            </a:endParaRPr>
          </a:p>
          <a:p>
            <a:pPr marL="343080" indent="-343080" algn="ctr">
              <a:lnSpc>
                <a:spcPct val="100000"/>
              </a:lnSpc>
              <a:tabLst>
                <a:tab algn="l" pos="0"/>
              </a:tabLst>
            </a:pPr>
            <a:r>
              <a:rPr b="0" lang="pt-BR" sz="3200" spc="-1" strike="noStrike">
                <a:solidFill>
                  <a:schemeClr val="dk1"/>
                </a:solidFill>
                <a:latin typeface="Calibri"/>
                <a:ea typeface="Calibri"/>
              </a:rPr>
              <a:t>Assim que tudo começou!</a:t>
            </a:r>
            <a:endParaRPr b="0" lang="pt-BR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Tema do Office">
  <a:themeElements>
    <a:clrScheme name="Tema do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Tema do Office">
  <a:themeElements>
    <a:clrScheme name="Tema do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360</TotalTime>
  <Application>LibreOffice/7.4.1.2$Windows_X86_64 LibreOffice_project/3c58a8f3a960df8bc8fd77b461821e42c061c5f0</Application>
  <AppVersion>15.0000</AppVersion>
  <Words>785</Words>
  <Paragraphs>93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2016-04-20T14:24:45Z</dcterms:created>
  <dc:creator>Telessaude SC</dc:creator>
  <dc:description/>
  <dc:language>pt-BR</dc:language>
  <cp:lastModifiedBy/>
  <dcterms:modified xsi:type="dcterms:W3CDTF">2024-04-30T14:01:26Z</dcterms:modified>
  <cp:revision>28</cp:revision>
  <dc:subject/>
  <dc:title>Apresentação do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26</vt:i4>
  </property>
  <property fmtid="{D5CDD505-2E9C-101B-9397-08002B2CF9AE}" pid="3" name="PresentationFormat">
    <vt:lpwstr>Widescreen</vt:lpwstr>
  </property>
  <property fmtid="{D5CDD505-2E9C-101B-9397-08002B2CF9AE}" pid="4" name="Slides">
    <vt:i4>27</vt:i4>
  </property>
</Properties>
</file>