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9" r:id="rId5"/>
    <p:sldId id="268" r:id="rId6"/>
    <p:sldId id="270" r:id="rId7"/>
    <p:sldId id="260" r:id="rId8"/>
    <p:sldId id="271" r:id="rId9"/>
    <p:sldId id="272" r:id="rId10"/>
    <p:sldId id="273" r:id="rId11"/>
    <p:sldId id="274" r:id="rId12"/>
    <p:sldId id="275" r:id="rId13"/>
    <p:sldId id="259" r:id="rId14"/>
    <p:sldId id="261" r:id="rId15"/>
    <p:sldId id="262" r:id="rId16"/>
    <p:sldId id="369" r:id="rId17"/>
    <p:sldId id="267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gb1PHx1joJzm8N3qB3fVecTLadn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lessaude SC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3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9160BC-BC65-4739-8C55-17BAD4BD6C67}" v="9" dt="2024-05-02T15:04:07.187"/>
  </p1510:revLst>
</p1510:revInfo>
</file>

<file path=ppt/tableStyles.xml><?xml version="1.0" encoding="utf-8"?>
<a:tblStyleLst xmlns:a="http://schemas.openxmlformats.org/drawingml/2006/main" def="{9785492A-E24F-4CAD-83DF-F40AE5B9D165}">
  <a:tblStyle styleId="{9785492A-E24F-4CAD-83DF-F40AE5B9D16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0F0F0"/>
          </a:solidFill>
        </a:fill>
      </a:tcStyle>
    </a:wholeTbl>
    <a:band1H>
      <a:tcTxStyle/>
      <a:tcStyle>
        <a:tcBdr/>
        <a:fill>
          <a:solidFill>
            <a:srgbClr val="E0E0E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0E0E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3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3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1042" y="17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860973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2639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3403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4008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2115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65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1286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body" idx="1"/>
          </p:nvPr>
        </p:nvSpPr>
        <p:spPr>
          <a:xfrm rot="5400000">
            <a:off x="3920335" y="-1256507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is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>
            <a:spLocks noGrp="1"/>
          </p:cNvSpPr>
          <p:nvPr>
            <p:ph type="title"/>
          </p:nvPr>
        </p:nvSpPr>
        <p:spPr>
          <a:xfrm rot="5400000">
            <a:off x="7133433" y="1956599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body" idx="1"/>
          </p:nvPr>
        </p:nvSpPr>
        <p:spPr>
          <a:xfrm rot="5400000">
            <a:off x="1799435" y="-596106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4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6172200" y="1825624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3"/>
          </p:nvPr>
        </p:nvSpPr>
        <p:spPr>
          <a:xfrm>
            <a:off x="6172209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4"/>
          </p:nvPr>
        </p:nvSpPr>
        <p:spPr>
          <a:xfrm>
            <a:off x="6172209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1"/>
          </p:nvPr>
        </p:nvSpPr>
        <p:spPr>
          <a:xfrm>
            <a:off x="5183188" y="987428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body" idx="2"/>
          </p:nvPr>
        </p:nvSpPr>
        <p:spPr>
          <a:xfrm>
            <a:off x="839788" y="2057402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>
            <a:spLocks noGrp="1"/>
          </p:cNvSpPr>
          <p:nvPr>
            <p:ph type="pic" idx="2"/>
          </p:nvPr>
        </p:nvSpPr>
        <p:spPr>
          <a:xfrm>
            <a:off x="5183188" y="987428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2"/>
          <p:cNvSpPr txBox="1">
            <a:spLocks noGrp="1"/>
          </p:cNvSpPr>
          <p:nvPr>
            <p:ph type="body" idx="1"/>
          </p:nvPr>
        </p:nvSpPr>
        <p:spPr>
          <a:xfrm>
            <a:off x="839788" y="2057402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2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5044398" y="4467300"/>
            <a:ext cx="22443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7F7F7F"/>
              </a:buClr>
              <a:buSzPts val="2800"/>
            </a:pPr>
            <a:r>
              <a:rPr lang="pt-BR" sz="28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apresentam</a:t>
            </a:r>
            <a:endParaRPr sz="2800" b="1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2095" y="2205039"/>
            <a:ext cx="2922587" cy="1509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629" y="2438515"/>
            <a:ext cx="3712498" cy="10427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/>
        </p:nvSpPr>
        <p:spPr>
          <a:xfrm>
            <a:off x="231228" y="2136605"/>
            <a:ext cx="7845972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indent="-457200"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Os “chás” das duas espécies foram disponibilizados no CAPS, que recebeu a responsabilidade de realizar o controle de estoque deste material e reportar ao Farmácia Viva.</a:t>
            </a:r>
          </a:p>
          <a:p>
            <a:pPr marL="457200" indent="-457200"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 partir deste treinamento os profissionais do acolhimento estavam aptos a realizar a orientação por escrito das plantas medicinais para os usuários que, durante o acolhimento, se encaixassem no Protocolo.</a:t>
            </a:r>
          </a:p>
          <a:p>
            <a:pPr marL="457200" indent="-457200"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endParaRPr lang="pt-BR" sz="2500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2E37C20-ABF3-B723-8C96-F1219C392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5800" y="1647208"/>
            <a:ext cx="3468925" cy="462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58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60952CD-3377-4988-DA04-7CDBD299DA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79" y="1209368"/>
            <a:ext cx="12156658" cy="5427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44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/>
          <p:nvPr/>
        </p:nvSpPr>
        <p:spPr>
          <a:xfrm>
            <a:off x="2382416" y="669697"/>
            <a:ext cx="7427168" cy="857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algn="ctr">
              <a:lnSpc>
                <a:spcPct val="90000"/>
              </a:lnSpc>
              <a:buClr>
                <a:srgbClr val="A03021"/>
              </a:buClr>
              <a:buSzPts val="4000"/>
            </a:pPr>
            <a:r>
              <a:rPr lang="pt-BR" sz="4000" b="1" dirty="0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A partir deste piloto...</a:t>
            </a:r>
            <a:endParaRPr sz="4000" dirty="0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5"/>
          <p:cNvSpPr txBox="1"/>
          <p:nvPr/>
        </p:nvSpPr>
        <p:spPr>
          <a:xfrm>
            <a:off x="1143000" y="1526948"/>
            <a:ext cx="901184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457200" indent="-457200">
              <a:lnSpc>
                <a:spcPct val="120000"/>
              </a:lnSpc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Outros 3 protocolos foram desenvolvidos: saúde bucal, prescrição de espinheira santa e retirada gradual dos inibidores da bomba de prótons (omeprazol);</a:t>
            </a:r>
          </a:p>
          <a:p>
            <a:pPr marL="457200" indent="-457200">
              <a:lnSpc>
                <a:spcPct val="120000"/>
              </a:lnSpc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Foi realizado treinamento de 35 profissionais de saúde nestes protocolos: mais uma opção terapêutica;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AEBB139-5902-3BB0-FF9C-1EEECE1978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00" y="4925161"/>
            <a:ext cx="4445363" cy="170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08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BA4A74C-1C8F-7070-DAE6-6DED680DDC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524" y="896643"/>
            <a:ext cx="10247585" cy="597038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/>
          <p:nvPr/>
        </p:nvSpPr>
        <p:spPr>
          <a:xfrm>
            <a:off x="2687215" y="685584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buClr>
                <a:srgbClr val="A03021"/>
              </a:buClr>
              <a:buSzPts val="3600"/>
            </a:pPr>
            <a:r>
              <a:rPr lang="pt-BR" sz="3600" b="1" dirty="0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Fluxograma do Protocolo</a:t>
            </a:r>
            <a:endParaRPr sz="3600" dirty="0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10E8376-54FC-8CAF-F143-46338F91A9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80" t="8862" r="5107" b="13606"/>
          <a:stretch/>
        </p:blipFill>
        <p:spPr>
          <a:xfrm>
            <a:off x="785190" y="1302025"/>
            <a:ext cx="10664687" cy="544664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"/>
          <p:cNvSpPr txBox="1"/>
          <p:nvPr/>
        </p:nvSpPr>
        <p:spPr>
          <a:xfrm>
            <a:off x="2392760" y="6228341"/>
            <a:ext cx="3431114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Telessaúde UFSC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3CAD209-E544-B90A-5240-5092550B4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224" y="0"/>
            <a:ext cx="1165555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90197" y="1918129"/>
            <a:ext cx="5263166" cy="808149"/>
          </a:xfrm>
        </p:spPr>
        <p:txBody>
          <a:bodyPr>
            <a:noAutofit/>
          </a:bodyPr>
          <a:lstStyle/>
          <a:p>
            <a:r>
              <a:rPr lang="pt-BR" sz="5400" b="1" dirty="0">
                <a:solidFill>
                  <a:srgbClr val="C00000"/>
                </a:solidFill>
              </a:rPr>
              <a:t>MUITO OBRIGADA!!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993227" y="3269395"/>
            <a:ext cx="4816699" cy="1126283"/>
          </a:xfrm>
        </p:spPr>
        <p:txBody>
          <a:bodyPr>
            <a:noAutofit/>
          </a:bodyPr>
          <a:lstStyle/>
          <a:p>
            <a:r>
              <a:rPr lang="pt-BR" sz="1600" dirty="0"/>
              <a:t>Farm. Ana Carla Koetz Prade</a:t>
            </a:r>
          </a:p>
          <a:p>
            <a:r>
              <a:rPr lang="pt-BR" sz="1600" dirty="0"/>
              <a:t>Secretaria de Saúde de São Bento do Sul</a:t>
            </a:r>
          </a:p>
          <a:p>
            <a:r>
              <a:rPr lang="pt-BR" sz="1600" dirty="0"/>
              <a:t>farmaciaviva@saobentodosul.sc.gov.br</a:t>
            </a:r>
            <a:br>
              <a:rPr lang="pt-BR" sz="1600" dirty="0"/>
            </a:br>
            <a:endParaRPr lang="pt-BR" sz="16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9441" y="0"/>
            <a:ext cx="6924037" cy="692403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354F7C3-943C-7FE1-463F-F9CCB0785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3966" y="4534720"/>
            <a:ext cx="1155627" cy="80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311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2"/>
          <p:cNvSpPr txBox="1"/>
          <p:nvPr/>
        </p:nvSpPr>
        <p:spPr>
          <a:xfrm>
            <a:off x="2565755" y="2717138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buClr>
                <a:srgbClr val="960000"/>
              </a:buClr>
              <a:buSzPts val="5000"/>
            </a:pPr>
            <a:r>
              <a:rPr lang="pt-BR" sz="5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Perguntas e respostas</a:t>
            </a:r>
            <a:endParaRPr sz="5000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2098634" y="2699648"/>
            <a:ext cx="8686567" cy="65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A03021"/>
              </a:buClr>
              <a:buSzPts val="4400"/>
            </a:pPr>
            <a:r>
              <a:rPr lang="pt-BR" sz="4400" b="1" dirty="0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IMPLANTAÇÃO DO PROTOCOLO DE FITOTERAPIA COMO FERRAMENTA DE CUIDADO EM SAÚDE MENTAL</a:t>
            </a:r>
            <a:endParaRPr sz="4400" b="1" dirty="0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2098634" y="4112393"/>
            <a:ext cx="8352928" cy="377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 algn="ctr"/>
            <a:r>
              <a:rPr lang="pt-BR" sz="2400" b="1" dirty="0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Farm. Ana Carla Koetz Prade</a:t>
            </a:r>
          </a:p>
          <a:p>
            <a:pPr marL="342900" indent="-342900" algn="ctr"/>
            <a:r>
              <a:rPr lang="pt-BR" sz="2400" b="1" dirty="0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Coordenadora do Centro Municipal de Práticas Integrativas e </a:t>
            </a:r>
          </a:p>
          <a:p>
            <a:pPr marL="342900" indent="-342900" algn="ctr"/>
            <a:r>
              <a:rPr lang="pt-BR" sz="2400" b="1" dirty="0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Programa Farmácia Viva </a:t>
            </a:r>
          </a:p>
          <a:p>
            <a:pPr marL="342900" indent="-342900" algn="ctr"/>
            <a:r>
              <a:rPr lang="pt-BR" sz="2400" b="1" dirty="0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Prefeitura de São Bento do Sul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A88ABFA-3D85-6D7C-8299-F76A262C6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580067" y="1231359"/>
            <a:ext cx="2784883" cy="2784883"/>
          </a:xfrm>
          <a:custGeom>
            <a:avLst/>
            <a:gdLst/>
            <a:ahLst/>
            <a:cxnLst/>
            <a:rect l="l" t="t" r="r" b="b"/>
            <a:pathLst>
              <a:path w="4177325" h="4177325">
                <a:moveTo>
                  <a:pt x="0" y="0"/>
                </a:moveTo>
                <a:lnTo>
                  <a:pt x="4177325" y="0"/>
                </a:lnTo>
                <a:lnTo>
                  <a:pt x="4177325" y="4177325"/>
                </a:lnTo>
                <a:lnTo>
                  <a:pt x="0" y="417732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 sz="1200"/>
          </a:p>
        </p:txBody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685800" y="1362498"/>
            <a:ext cx="2560716" cy="2560705"/>
            <a:chOff x="0" y="0"/>
            <a:chExt cx="6350000" cy="634997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48707" r="-48707"/>
              </a:stretch>
            </a:blipFill>
          </p:spPr>
          <p:txBody>
            <a:bodyPr/>
            <a:lstStyle/>
            <a:p>
              <a:endParaRPr lang="pt-BR" sz="1200"/>
            </a:p>
          </p:txBody>
        </p:sp>
      </p:grpSp>
      <p:sp>
        <p:nvSpPr>
          <p:cNvPr id="8" name="Freeform 8"/>
          <p:cNvSpPr/>
          <p:nvPr/>
        </p:nvSpPr>
        <p:spPr>
          <a:xfrm>
            <a:off x="4691128" y="2024128"/>
            <a:ext cx="2809744" cy="2809744"/>
          </a:xfrm>
          <a:custGeom>
            <a:avLst/>
            <a:gdLst/>
            <a:ahLst/>
            <a:cxnLst/>
            <a:rect l="l" t="t" r="r" b="b"/>
            <a:pathLst>
              <a:path w="4214616" h="4214616">
                <a:moveTo>
                  <a:pt x="0" y="0"/>
                </a:moveTo>
                <a:lnTo>
                  <a:pt x="4214616" y="0"/>
                </a:lnTo>
                <a:lnTo>
                  <a:pt x="4214616" y="4214616"/>
                </a:lnTo>
                <a:lnTo>
                  <a:pt x="0" y="4214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 sz="1200"/>
          </a:p>
        </p:txBody>
      </p: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815642" y="2148648"/>
            <a:ext cx="2560716" cy="2560705"/>
            <a:chOff x="0" y="0"/>
            <a:chExt cx="6350000" cy="63499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t="-21428" b="-21428"/>
              </a:stretch>
            </a:blipFill>
          </p:spPr>
          <p:txBody>
            <a:bodyPr/>
            <a:lstStyle/>
            <a:p>
              <a:endParaRPr lang="pt-BR" sz="1200"/>
            </a:p>
          </p:txBody>
        </p:sp>
      </p:grpSp>
      <p:sp>
        <p:nvSpPr>
          <p:cNvPr id="11" name="Freeform 11"/>
          <p:cNvSpPr/>
          <p:nvPr/>
        </p:nvSpPr>
        <p:spPr>
          <a:xfrm>
            <a:off x="8683756" y="1100489"/>
            <a:ext cx="2809744" cy="2809744"/>
          </a:xfrm>
          <a:custGeom>
            <a:avLst/>
            <a:gdLst/>
            <a:ahLst/>
            <a:cxnLst/>
            <a:rect l="l" t="t" r="r" b="b"/>
            <a:pathLst>
              <a:path w="4214616" h="4214616">
                <a:moveTo>
                  <a:pt x="0" y="0"/>
                </a:moveTo>
                <a:lnTo>
                  <a:pt x="4214616" y="0"/>
                </a:lnTo>
                <a:lnTo>
                  <a:pt x="4214616" y="4214616"/>
                </a:lnTo>
                <a:lnTo>
                  <a:pt x="0" y="4214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 sz="1200"/>
          </a:p>
        </p:txBody>
      </p: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8789220" y="1005748"/>
            <a:ext cx="2917467" cy="2917455"/>
            <a:chOff x="0" y="0"/>
            <a:chExt cx="6350000" cy="634997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pt-BR" sz="1200"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2861441" y="430233"/>
            <a:ext cx="7182351" cy="884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870"/>
              </a:lnSpc>
            </a:pPr>
            <a:r>
              <a:rPr lang="en-US" sz="6134" b="1" dirty="0" err="1">
                <a:solidFill>
                  <a:srgbClr val="A0302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</a:t>
            </a:r>
            <a:r>
              <a:rPr lang="en-US" sz="6134" b="1" dirty="0">
                <a:solidFill>
                  <a:srgbClr val="A0302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US" sz="6134" b="1" dirty="0" err="1">
                <a:solidFill>
                  <a:srgbClr val="A0302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história</a:t>
            </a:r>
            <a:r>
              <a:rPr lang="en-US" sz="6134" b="1" dirty="0">
                <a:solidFill>
                  <a:srgbClr val="A0302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...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921315" y="5176498"/>
            <a:ext cx="4349369" cy="12470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73"/>
              </a:lnSpc>
            </a:pPr>
            <a:r>
              <a:rPr lang="en-US" sz="35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Início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sz="35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década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80</a:t>
            </a:r>
          </a:p>
          <a:p>
            <a:pPr algn="ctr">
              <a:lnSpc>
                <a:spcPts val="3173"/>
              </a:lnSpc>
            </a:pP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Farm. Francisco de Abreu e Matos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270684" y="4185074"/>
            <a:ext cx="3436003" cy="1657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173"/>
              </a:lnSpc>
            </a:pPr>
            <a:r>
              <a:rPr lang="en-US" sz="35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Ceará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5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cria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Lei </a:t>
            </a:r>
            <a:r>
              <a:rPr lang="en-US" sz="35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Estadual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 serve de </a:t>
            </a:r>
            <a:r>
              <a:rPr lang="en-US" sz="35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modelos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para as </a:t>
            </a:r>
            <a:r>
              <a:rPr lang="en-US" sz="35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Farmácias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Vivas 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D31DE3D9-9531-1D88-3D92-CC4735DBBF14}"/>
              </a:ext>
            </a:extLst>
          </p:cNvPr>
          <p:cNvSpPr txBox="1"/>
          <p:nvPr/>
        </p:nvSpPr>
        <p:spPr>
          <a:xfrm>
            <a:off x="1010150" y="4309536"/>
            <a:ext cx="20298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Alma Ata </a:t>
            </a:r>
          </a:p>
          <a:p>
            <a:pPr algn="ctr"/>
            <a:r>
              <a:rPr lang="pt-BR" sz="35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/>
        </p:nvSpPr>
        <p:spPr>
          <a:xfrm>
            <a:off x="451116" y="3145221"/>
            <a:ext cx="7315081" cy="1944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1800"/>
            </a:pPr>
            <a:r>
              <a:rPr lang="pt-BR" sz="25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 Farmácia Viva, no contexto da Assistência Farmacêutica, deverá realizar todas as etapas, desde o cultivo, a coleta, o processamento, o armazenamento de plantas medicinais, a manipulação e a dispensação de preparações magistrais e oficinais de plantas medicinais e fitoterápicos”.  </a:t>
            </a:r>
            <a:endParaRPr sz="2500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221D350-F1D3-F342-824B-66CE7E8F2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3344" y="2969568"/>
            <a:ext cx="4108656" cy="388843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0225901-AA92-4FFA-3353-A506969413EA}"/>
              </a:ext>
            </a:extLst>
          </p:cNvPr>
          <p:cNvSpPr txBox="1"/>
          <p:nvPr/>
        </p:nvSpPr>
        <p:spPr>
          <a:xfrm>
            <a:off x="481699" y="1597571"/>
            <a:ext cx="6653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dirty="0">
                <a:solidFill>
                  <a:srgbClr val="A0302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Farmácia Viva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FD795D2-D73A-1D8C-C285-7FB2117BAE30}"/>
              </a:ext>
            </a:extLst>
          </p:cNvPr>
          <p:cNvSpPr txBox="1"/>
          <p:nvPr/>
        </p:nvSpPr>
        <p:spPr>
          <a:xfrm>
            <a:off x="461626" y="2270234"/>
            <a:ext cx="65689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Portaria nº 886 de 20 de abril de 2010 </a:t>
            </a:r>
          </a:p>
          <a:p>
            <a:endParaRPr lang="pt-BR" sz="3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940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>
            <a:extLst>
              <a:ext uri="{FF2B5EF4-FFF2-40B4-BE49-F238E27FC236}">
                <a16:creationId xmlns:a16="http://schemas.microsoft.com/office/drawing/2014/main" id="{C92C743D-1AD4-E717-7B46-7F3CB5B69E3B}"/>
              </a:ext>
            </a:extLst>
          </p:cNvPr>
          <p:cNvSpPr txBox="1"/>
          <p:nvPr/>
        </p:nvSpPr>
        <p:spPr>
          <a:xfrm>
            <a:off x="441433" y="966261"/>
            <a:ext cx="11204029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Programa Farmácia Viva de São Bento do Sul é referência nacional no modelo de “Ervanaria”, ou seja, cultivo de espécies medicinais para produção de droga vegetal.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Constituído em 2017, nossa equipe já promoveu capacitações nacionais em conjunto com o </a:t>
            </a:r>
            <a:r>
              <a:rPr lang="pt-BR" sz="27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ArticulaFito</a:t>
            </a:r>
            <a:r>
              <a:rPr lang="pt-BR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pt-BR" sz="27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FioCruz</a:t>
            </a:r>
            <a:r>
              <a:rPr lang="pt-BR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em Farmácia Viva e já foi visitada por diversos municípios brasileiros, prestando assessoria e consultas técnicas.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utilização da Fitoterapia é uma das formas de cuidar e fazer saúde; porém, muitos profissionais apresentam inseguranças quanto ao emprego das plantas medicinais e de como indica-las aos usuários/pacientes.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desenvolvimento de protocolos é uma forma de trazer aos profissionais de saúde a segurança </a:t>
            </a:r>
          </a:p>
          <a:p>
            <a:pPr algn="just"/>
            <a:r>
              <a:rPr lang="pt-BR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necessária para utilizar esta tecnologia leve de cuidado que possui grande potencial terapêutico.</a:t>
            </a:r>
          </a:p>
        </p:txBody>
      </p:sp>
    </p:spTree>
    <p:extLst>
      <p:ext uri="{BB962C8B-B14F-4D97-AF65-F5344CB8AC3E}">
        <p14:creationId xmlns:p14="http://schemas.microsoft.com/office/powerpoint/2010/main" val="2330670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/>
          <p:nvPr/>
        </p:nvSpPr>
        <p:spPr>
          <a:xfrm>
            <a:off x="2392760" y="1326923"/>
            <a:ext cx="7427168" cy="857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algn="ctr">
              <a:lnSpc>
                <a:spcPct val="90000"/>
              </a:lnSpc>
              <a:buClr>
                <a:srgbClr val="A03021"/>
              </a:buClr>
              <a:buSzPts val="4000"/>
            </a:pPr>
            <a:r>
              <a:rPr lang="pt-BR" sz="4000" b="1" dirty="0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Início do processo...</a:t>
            </a:r>
            <a:endParaRPr sz="4000" dirty="0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5"/>
          <p:cNvSpPr txBox="1"/>
          <p:nvPr/>
        </p:nvSpPr>
        <p:spPr>
          <a:xfrm>
            <a:off x="787400" y="2136605"/>
            <a:ext cx="9433744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indent="-228600" algn="ctr">
              <a:lnSpc>
                <a:spcPct val="90000"/>
              </a:lnSpc>
              <a:buClr>
                <a:schemeClr val="dk1"/>
              </a:buClr>
              <a:buSzPts val="3000"/>
            </a:pPr>
            <a:r>
              <a:rPr lang="pt-BR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Pandemia e seu impacto na quantidade de atendimentos envolvendo saúde mental;</a:t>
            </a:r>
          </a:p>
          <a:p>
            <a:pPr marL="228600" indent="-228600" algn="ctr">
              <a:lnSpc>
                <a:spcPct val="90000"/>
              </a:lnSpc>
              <a:buClr>
                <a:schemeClr val="dk1"/>
              </a:buClr>
              <a:buSzPts val="3000"/>
            </a:pPr>
            <a:r>
              <a:rPr lang="pt-BR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Solicitação dos colegas de trabalho: necessidade de oferecer estratégias farmacológicas com menor impacto na saúde geral da pessoa;</a:t>
            </a:r>
          </a:p>
          <a:p>
            <a:pPr marL="228600" indent="-228600" algn="ctr">
              <a:lnSpc>
                <a:spcPct val="90000"/>
              </a:lnSpc>
              <a:buClr>
                <a:schemeClr val="dk1"/>
              </a:buClr>
              <a:buSzPts val="3000"/>
            </a:pPr>
            <a:r>
              <a:rPr lang="pt-BR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Quais opções no Farmácia Viva para saúde mental? </a:t>
            </a:r>
          </a:p>
          <a:p>
            <a:pPr marL="228600" indent="-228600" algn="ctr">
              <a:lnSpc>
                <a:spcPct val="90000"/>
              </a:lnSpc>
              <a:buClr>
                <a:schemeClr val="dk1"/>
              </a:buClr>
              <a:buSzPts val="3000"/>
            </a:pPr>
            <a:r>
              <a:rPr lang="pt-BR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Necessidade de um protocolo e de treinamento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1FCD1A9-F7AB-A22E-9EFF-9D1473566E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2096" y="5002924"/>
            <a:ext cx="1651353" cy="164686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/>
          <p:nvPr/>
        </p:nvSpPr>
        <p:spPr>
          <a:xfrm>
            <a:off x="2392760" y="1326923"/>
            <a:ext cx="7427168" cy="857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algn="ctr">
              <a:lnSpc>
                <a:spcPct val="90000"/>
              </a:lnSpc>
              <a:buClr>
                <a:srgbClr val="A03021"/>
              </a:buClr>
              <a:buSzPts val="4000"/>
            </a:pPr>
            <a:r>
              <a:rPr lang="pt-BR" sz="4000" b="1" dirty="0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Início do processo...</a:t>
            </a:r>
            <a:endParaRPr sz="4000" dirty="0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5"/>
          <p:cNvSpPr txBox="1"/>
          <p:nvPr/>
        </p:nvSpPr>
        <p:spPr>
          <a:xfrm>
            <a:off x="787399" y="2136605"/>
            <a:ext cx="10206421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indent="-457200"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 julho de 2022 iniciou a produção do protocolo com as duas espécies.</a:t>
            </a:r>
          </a:p>
          <a:p>
            <a:pPr marL="457200" indent="-457200"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 setembro de 2022 foi realizado o treinamento com parte da equipe do CAPS (equipe de acolhimento: enfermeira, técnica de enfermagem, fisioterapeuta).</a:t>
            </a:r>
          </a:p>
          <a:p>
            <a:pPr marL="457200" indent="-457200"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treinamento teve duração de 4 horas.</a:t>
            </a:r>
          </a:p>
          <a:p>
            <a:pPr marL="457200" indent="-457200"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primeiro momento foram apresentadas as duas plantas do Protocolo na forma in natura e na forma de chá para familiarizar os profissionais com as espécies medicinais utilizadas.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1FCD1A9-F7AB-A22E-9EFF-9D1473566E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9104" y="5223640"/>
            <a:ext cx="1514346" cy="151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544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/>
          <p:nvPr/>
        </p:nvSpPr>
        <p:spPr>
          <a:xfrm>
            <a:off x="2392760" y="1326923"/>
            <a:ext cx="7427168" cy="857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algn="ctr">
              <a:lnSpc>
                <a:spcPct val="90000"/>
              </a:lnSpc>
              <a:buClr>
                <a:srgbClr val="A03021"/>
              </a:buClr>
              <a:buSzPts val="4000"/>
            </a:pPr>
            <a:r>
              <a:rPr lang="pt-BR" sz="4000" b="1" dirty="0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Início do processo...</a:t>
            </a:r>
            <a:endParaRPr sz="4000" dirty="0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5"/>
          <p:cNvSpPr txBox="1"/>
          <p:nvPr/>
        </p:nvSpPr>
        <p:spPr>
          <a:xfrm>
            <a:off x="608730" y="2536002"/>
            <a:ext cx="11173372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indent="-457200">
              <a:lnSpc>
                <a:spcPct val="170000"/>
              </a:lnSpc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Foram demonstrados os mecanismos de ação das plantas medicinais, a forma de preparo, indicações, contra indicações, possíveis interações medicamentosas e como realizar a orientação por escrito;</a:t>
            </a:r>
          </a:p>
          <a:p>
            <a:pPr marL="457200" indent="-457200">
              <a:lnSpc>
                <a:spcPct val="170000"/>
              </a:lnSpc>
              <a:buClr>
                <a:schemeClr val="dk1"/>
              </a:buClr>
              <a:buSzPts val="3000"/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 profissionais estudaram o fluxograma do Protocolo e em conjunto definiram, a partir dos grupos de estratificações de risco em saúde mental, quais os pacientes/usuários que cumprem os critérios de inclusão e exclusão no Protocolo.</a:t>
            </a:r>
          </a:p>
        </p:txBody>
      </p:sp>
    </p:spTree>
    <p:extLst>
      <p:ext uri="{BB962C8B-B14F-4D97-AF65-F5344CB8AC3E}">
        <p14:creationId xmlns:p14="http://schemas.microsoft.com/office/powerpoint/2010/main" val="39967952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611</Words>
  <Application>Microsoft Office PowerPoint</Application>
  <PresentationFormat>Widescreen</PresentationFormat>
  <Paragraphs>45</Paragraphs>
  <Slides>17</Slides>
  <Notes>14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OBRIGADA!!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Telessaude SC</dc:creator>
  <cp:lastModifiedBy>Roberta Figueira</cp:lastModifiedBy>
  <cp:revision>17</cp:revision>
  <dcterms:created xsi:type="dcterms:W3CDTF">2016-04-20T14:24:45Z</dcterms:created>
  <dcterms:modified xsi:type="dcterms:W3CDTF">2024-05-02T15:59:51Z</dcterms:modified>
</cp:coreProperties>
</file>